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60" r:id="rId5"/>
  </p:sldMasterIdLst>
  <p:notesMasterIdLst>
    <p:notesMasterId r:id="rId35"/>
  </p:notesMasterIdLst>
  <p:handoutMasterIdLst>
    <p:handoutMasterId r:id="rId36"/>
  </p:handoutMasterIdLst>
  <p:sldIdLst>
    <p:sldId id="812" r:id="rId6"/>
    <p:sldId id="780" r:id="rId7"/>
    <p:sldId id="819" r:id="rId8"/>
    <p:sldId id="820" r:id="rId9"/>
    <p:sldId id="823" r:id="rId10"/>
    <p:sldId id="822" r:id="rId11"/>
    <p:sldId id="814" r:id="rId12"/>
    <p:sldId id="824" r:id="rId13"/>
    <p:sldId id="628" r:id="rId14"/>
    <p:sldId id="797" r:id="rId15"/>
    <p:sldId id="770" r:id="rId16"/>
    <p:sldId id="775" r:id="rId17"/>
    <p:sldId id="815" r:id="rId18"/>
    <p:sldId id="763" r:id="rId19"/>
    <p:sldId id="761" r:id="rId20"/>
    <p:sldId id="816" r:id="rId21"/>
    <p:sldId id="776" r:id="rId22"/>
    <p:sldId id="827" r:id="rId23"/>
    <p:sldId id="825" r:id="rId24"/>
    <p:sldId id="834" r:id="rId25"/>
    <p:sldId id="828" r:id="rId26"/>
    <p:sldId id="829" r:id="rId27"/>
    <p:sldId id="830" r:id="rId28"/>
    <p:sldId id="833" r:id="rId29"/>
    <p:sldId id="835" r:id="rId30"/>
    <p:sldId id="842" r:id="rId31"/>
    <p:sldId id="843" r:id="rId32"/>
    <p:sldId id="845" r:id="rId33"/>
    <p:sldId id="837" r:id="rId34"/>
  </p:sldIdLst>
  <p:sldSz cx="12192000" cy="6858000"/>
  <p:notesSz cx="7104063" cy="10234613"/>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G Buis" initials="AB" lastIdx="5" clrIdx="0">
    <p:extLst>
      <p:ext uri="{19B8F6BF-5375-455C-9EA6-DF929625EA0E}">
        <p15:presenceInfo xmlns:p15="http://schemas.microsoft.com/office/powerpoint/2012/main" userId="AG Bui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E6DC"/>
    <a:srgbClr val="00CCFF"/>
    <a:srgbClr val="F49209"/>
    <a:srgbClr val="84D6C6"/>
    <a:srgbClr val="00C3A8"/>
    <a:srgbClr val="313131"/>
    <a:srgbClr val="EFF0EF"/>
    <a:srgbClr val="52A31C"/>
    <a:srgbClr val="AFCC15"/>
    <a:srgbClr val="1757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AB8B19-C187-E6E8-7517-6EE74B973072}" v="26" dt="2025-03-31T14:16:19.249"/>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6597" autoAdjust="0"/>
  </p:normalViewPr>
  <p:slideViewPr>
    <p:cSldViewPr>
      <p:cViewPr varScale="1">
        <p:scale>
          <a:sx n="127" d="100"/>
          <a:sy n="127" d="100"/>
        </p:scale>
        <p:origin x="536" y="192"/>
      </p:cViewPr>
      <p:guideLst/>
    </p:cSldViewPr>
  </p:slideViewPr>
  <p:notesTextViewPr>
    <p:cViewPr>
      <p:scale>
        <a:sx n="1" d="1"/>
        <a:sy n="1" d="1"/>
      </p:scale>
      <p:origin x="0" y="0"/>
    </p:cViewPr>
  </p:notesTextViewPr>
  <p:notesViewPr>
    <p:cSldViewPr>
      <p:cViewPr>
        <p:scale>
          <a:sx n="1" d="2"/>
          <a:sy n="1" d="2"/>
        </p:scale>
        <p:origin x="4548" y="1230"/>
      </p:cViewPr>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43"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iel van Mol - Capsearch" userId="S::michiel@capsearch.com::cad2f0cd-2ee5-4b43-92a1-f8aec60dc3d4" providerId="AD" clId="Web-{A7AB8B19-C187-E6E8-7517-6EE74B973072}"/>
    <pc:docChg chg="modSld">
      <pc:chgData name="Michiel van Mol - Capsearch" userId="S::michiel@capsearch.com::cad2f0cd-2ee5-4b43-92a1-f8aec60dc3d4" providerId="AD" clId="Web-{A7AB8B19-C187-E6E8-7517-6EE74B973072}" dt="2025-03-31T14:16:17.264" v="11" actId="20577"/>
      <pc:docMkLst>
        <pc:docMk/>
      </pc:docMkLst>
      <pc:sldChg chg="modSp">
        <pc:chgData name="Michiel van Mol - Capsearch" userId="S::michiel@capsearch.com::cad2f0cd-2ee5-4b43-92a1-f8aec60dc3d4" providerId="AD" clId="Web-{A7AB8B19-C187-E6E8-7517-6EE74B973072}" dt="2025-03-31T14:16:17.264" v="11" actId="20577"/>
        <pc:sldMkLst>
          <pc:docMk/>
          <pc:sldMk cId="4264645353" sldId="843"/>
        </pc:sldMkLst>
        <pc:spChg chg="mod">
          <ac:chgData name="Michiel van Mol - Capsearch" userId="S::michiel@capsearch.com::cad2f0cd-2ee5-4b43-92a1-f8aec60dc3d4" providerId="AD" clId="Web-{A7AB8B19-C187-E6E8-7517-6EE74B973072}" dt="2025-03-31T14:16:17.264" v="11" actId="20577"/>
          <ac:spMkLst>
            <pc:docMk/>
            <pc:sldMk cId="4264645353" sldId="843"/>
            <ac:spMk id="22" creationId="{B321BB31-FF64-1148-C6E0-6687BF0360F4}"/>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BD1571C8-F0E9-484F-8604-B3B1DEE618D1}"/>
              </a:ext>
            </a:extLst>
          </p:cNvPr>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nl-NL"/>
          </a:p>
        </p:txBody>
      </p:sp>
      <p:sp>
        <p:nvSpPr>
          <p:cNvPr id="3" name="Tijdelijke aanduiding voor datum 2">
            <a:extLst>
              <a:ext uri="{FF2B5EF4-FFF2-40B4-BE49-F238E27FC236}">
                <a16:creationId xmlns:a16="http://schemas.microsoft.com/office/drawing/2014/main" id="{9244B6E8-57D4-EE4B-BD21-69B764C15C68}"/>
              </a:ext>
            </a:extLst>
          </p:cNvPr>
          <p:cNvSpPr>
            <a:spLocks noGrp="1"/>
          </p:cNvSpPr>
          <p:nvPr>
            <p:ph type="dt" sz="quarter" idx="1"/>
          </p:nvPr>
        </p:nvSpPr>
        <p:spPr>
          <a:xfrm>
            <a:off x="4023992" y="0"/>
            <a:ext cx="3078427" cy="513508"/>
          </a:xfrm>
          <a:prstGeom prst="rect">
            <a:avLst/>
          </a:prstGeom>
        </p:spPr>
        <p:txBody>
          <a:bodyPr vert="horz" lIns="99075" tIns="49538" rIns="99075" bIns="49538" rtlCol="0"/>
          <a:lstStyle>
            <a:lvl1pPr algn="r">
              <a:defRPr sz="1300"/>
            </a:lvl1pPr>
          </a:lstStyle>
          <a:p>
            <a:fld id="{E8951614-2D00-544C-9102-F2AD9F289AA4}" type="datetimeFigureOut">
              <a:rPr lang="nl-NL" smtClean="0"/>
              <a:t>31-3-2025</a:t>
            </a:fld>
            <a:endParaRPr lang="nl-NL"/>
          </a:p>
        </p:txBody>
      </p:sp>
      <p:sp>
        <p:nvSpPr>
          <p:cNvPr id="4" name="Tijdelijke aanduiding voor voettekst 3">
            <a:extLst>
              <a:ext uri="{FF2B5EF4-FFF2-40B4-BE49-F238E27FC236}">
                <a16:creationId xmlns:a16="http://schemas.microsoft.com/office/drawing/2014/main" id="{9666495A-FAFC-8346-8B85-B79B6FF68350}"/>
              </a:ext>
            </a:extLst>
          </p:cNvPr>
          <p:cNvSpPr>
            <a:spLocks noGrp="1"/>
          </p:cNvSpPr>
          <p:nvPr>
            <p:ph type="ftr" sz="quarter" idx="2"/>
          </p:nvPr>
        </p:nvSpPr>
        <p:spPr>
          <a:xfrm>
            <a:off x="0" y="9721107"/>
            <a:ext cx="3078427" cy="513507"/>
          </a:xfrm>
          <a:prstGeom prst="rect">
            <a:avLst/>
          </a:prstGeom>
        </p:spPr>
        <p:txBody>
          <a:bodyPr vert="horz" lIns="99075" tIns="49538" rIns="99075" bIns="49538" rtlCol="0" anchor="b"/>
          <a:lstStyle>
            <a:lvl1pPr algn="l">
              <a:defRPr sz="1300"/>
            </a:lvl1pPr>
          </a:lstStyle>
          <a:p>
            <a:endParaRPr lang="nl-NL"/>
          </a:p>
        </p:txBody>
      </p:sp>
      <p:sp>
        <p:nvSpPr>
          <p:cNvPr id="5" name="Tijdelijke aanduiding voor dianummer 4">
            <a:extLst>
              <a:ext uri="{FF2B5EF4-FFF2-40B4-BE49-F238E27FC236}">
                <a16:creationId xmlns:a16="http://schemas.microsoft.com/office/drawing/2014/main" id="{89CE6F11-F0A8-D443-A271-F058F1B9559A}"/>
              </a:ext>
            </a:extLst>
          </p:cNvPr>
          <p:cNvSpPr>
            <a:spLocks noGrp="1"/>
          </p:cNvSpPr>
          <p:nvPr>
            <p:ph type="sldNum" sz="quarter" idx="3"/>
          </p:nvPr>
        </p:nvSpPr>
        <p:spPr>
          <a:xfrm>
            <a:off x="4023992" y="9721107"/>
            <a:ext cx="3078427" cy="513507"/>
          </a:xfrm>
          <a:prstGeom prst="rect">
            <a:avLst/>
          </a:prstGeom>
        </p:spPr>
        <p:txBody>
          <a:bodyPr vert="horz" lIns="99075" tIns="49538" rIns="99075" bIns="49538" rtlCol="0" anchor="b"/>
          <a:lstStyle>
            <a:lvl1pPr algn="r">
              <a:defRPr sz="1300"/>
            </a:lvl1pPr>
          </a:lstStyle>
          <a:p>
            <a:fld id="{87C06676-7EE2-AA41-AC80-C8D4FF9913B2}" type="slidenum">
              <a:rPr lang="nl-NL" smtClean="0"/>
              <a:t>‹nr.›</a:t>
            </a:fld>
            <a:endParaRPr lang="nl-NL"/>
          </a:p>
        </p:txBody>
      </p:sp>
    </p:spTree>
    <p:extLst>
      <p:ext uri="{BB962C8B-B14F-4D97-AF65-F5344CB8AC3E}">
        <p14:creationId xmlns:p14="http://schemas.microsoft.com/office/powerpoint/2010/main" val="30209925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nl-NL"/>
          </a:p>
        </p:txBody>
      </p:sp>
      <p:sp>
        <p:nvSpPr>
          <p:cNvPr id="3" name="Tijdelijke aanduiding voor datum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FEAF5016-EE19-5C4B-92B9-322A900D2D11}" type="datetimeFigureOut">
              <a:rPr lang="nl-NL" smtClean="0"/>
              <a:t>31-3-2025</a:t>
            </a:fld>
            <a:endParaRPr lang="nl-NL"/>
          </a:p>
        </p:txBody>
      </p:sp>
      <p:sp>
        <p:nvSpPr>
          <p:cNvPr id="4" name="Tijdelijke aanduiding voor dia-afbeelding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nl-NL"/>
          </a:p>
        </p:txBody>
      </p:sp>
      <p:sp>
        <p:nvSpPr>
          <p:cNvPr id="5" name="Tijdelijke aanduiding voor notities 4"/>
          <p:cNvSpPr>
            <a:spLocks noGrp="1"/>
          </p:cNvSpPr>
          <p:nvPr>
            <p:ph type="body" sz="quarter" idx="3"/>
          </p:nvPr>
        </p:nvSpPr>
        <p:spPr>
          <a:xfrm>
            <a:off x="710407" y="4925407"/>
            <a:ext cx="5683250" cy="4029879"/>
          </a:xfrm>
          <a:prstGeom prst="rect">
            <a:avLst/>
          </a:prstGeom>
        </p:spPr>
        <p:txBody>
          <a:bodyPr vert="horz" lIns="99075" tIns="49538" rIns="99075" bIns="49538" rtlCol="0"/>
          <a:lstStyle/>
          <a:p>
            <a:r>
              <a:rPr lang="nl-NL"/>
              <a:t>Tekststijl van het model bewerken
Tweede niveau
Derde niveau
Vierde niveau
Vijfde niveau</a:t>
            </a:r>
          </a:p>
        </p:txBody>
      </p:sp>
      <p:sp>
        <p:nvSpPr>
          <p:cNvPr id="6" name="Tijdelijke aanduiding voor voettekst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nl-NL"/>
          </a:p>
        </p:txBody>
      </p:sp>
      <p:sp>
        <p:nvSpPr>
          <p:cNvPr id="7" name="Tijdelijke aanduiding voor dianumm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248C7FF1-9265-EC48-B8CB-6323F34798DD}" type="slidenum">
              <a:rPr lang="nl-NL" smtClean="0"/>
              <a:t>‹nr.›</a:t>
            </a:fld>
            <a:endParaRPr lang="nl-NL"/>
          </a:p>
        </p:txBody>
      </p:sp>
    </p:spTree>
    <p:extLst>
      <p:ext uri="{BB962C8B-B14F-4D97-AF65-F5344CB8AC3E}">
        <p14:creationId xmlns:p14="http://schemas.microsoft.com/office/powerpoint/2010/main" val="4162161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224" userDrawn="1">
          <p15:clr>
            <a:srgbClr val="F26B43"/>
          </p15:clr>
        </p15:guide>
        <p15:guide id="2" pos="2238"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Welkom</a:t>
            </a:r>
          </a:p>
          <a:p>
            <a:r>
              <a:rPr lang="nl-NL" dirty="0"/>
              <a:t>Regelmatig vragen van accountants. De een is al actief met financieren en vraagt hoe Capsearch daarbij kan helpen en anderzijds accountants die wat minder </a:t>
            </a:r>
            <a:r>
              <a:rPr lang="nl-NL" dirty="0" err="1"/>
              <a:t>acdtief</a:t>
            </a:r>
            <a:r>
              <a:rPr lang="nl-NL" dirty="0"/>
              <a:t> zijn op dit vlak. </a:t>
            </a:r>
          </a:p>
          <a:p>
            <a:endParaRPr lang="nl-NL" dirty="0"/>
          </a:p>
          <a:p>
            <a:r>
              <a:rPr lang="nl-NL" dirty="0"/>
              <a:t>Dit Webinar voorziet in beide vragen dus ik heb een korte presentatie over hoe je als accountant actief kan zijn in de zakelijke financieringsmarkt en anderzijds laat ik een stukje van de software zien. </a:t>
            </a:r>
          </a:p>
          <a:p>
            <a:endParaRPr lang="nl-NL" dirty="0"/>
          </a:p>
        </p:txBody>
      </p:sp>
      <p:sp>
        <p:nvSpPr>
          <p:cNvPr id="4" name="Tijdelijke aanduiding voor dianummer 3"/>
          <p:cNvSpPr>
            <a:spLocks noGrp="1"/>
          </p:cNvSpPr>
          <p:nvPr>
            <p:ph type="sldNum" sz="quarter" idx="5"/>
          </p:nvPr>
        </p:nvSpPr>
        <p:spPr/>
        <p:txBody>
          <a:bodyPr/>
          <a:lstStyle/>
          <a:p>
            <a:fld id="{E2955D01-9F7C-6E44-81BF-5A34128F9660}" type="slidenum">
              <a:rPr lang="en-GB" smtClean="0"/>
              <a:t>1</a:t>
            </a:fld>
            <a:endParaRPr lang="en-GB"/>
          </a:p>
        </p:txBody>
      </p:sp>
    </p:spTree>
    <p:extLst>
      <p:ext uri="{BB962C8B-B14F-4D97-AF65-F5344CB8AC3E}">
        <p14:creationId xmlns:p14="http://schemas.microsoft.com/office/powerpoint/2010/main" val="25045392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F95AC-198A-5D04-87AA-6C810583B5E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E9B86B5-4BD4-CE2A-8CE3-CA8A030C9D4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CB677C7-4C06-57C5-96D6-D745ED6AC6C7}"/>
              </a:ext>
            </a:extLst>
          </p:cNvPr>
          <p:cNvSpPr>
            <a:spLocks noGrp="1"/>
          </p:cNvSpPr>
          <p:nvPr>
            <p:ph type="body" idx="1"/>
          </p:nvPr>
        </p:nvSpPr>
        <p:spPr/>
        <p:txBody>
          <a:bodyPr/>
          <a:lstStyle/>
          <a:p>
            <a:r>
              <a:rPr lang="nl-NL" dirty="0"/>
              <a:t>Welkom</a:t>
            </a:r>
          </a:p>
          <a:p>
            <a:r>
              <a:rPr lang="nl-NL" dirty="0"/>
              <a:t>Regelmatig de vraag van hypotheek adviseur</a:t>
            </a:r>
          </a:p>
          <a:p>
            <a:r>
              <a:rPr lang="nl-NL" dirty="0"/>
              <a:t>Webinar geeft je inzicht in de zakelijke markt en hoe je hiermee kan starten</a:t>
            </a:r>
          </a:p>
          <a:p>
            <a:endParaRPr lang="nl-NL" dirty="0"/>
          </a:p>
        </p:txBody>
      </p:sp>
      <p:sp>
        <p:nvSpPr>
          <p:cNvPr id="4" name="Tijdelijke aanduiding voor dianummer 3">
            <a:extLst>
              <a:ext uri="{FF2B5EF4-FFF2-40B4-BE49-F238E27FC236}">
                <a16:creationId xmlns:a16="http://schemas.microsoft.com/office/drawing/2014/main" id="{494FD77F-58A4-89A7-2259-D87ED896C055}"/>
              </a:ext>
            </a:extLst>
          </p:cNvPr>
          <p:cNvSpPr>
            <a:spLocks noGrp="1"/>
          </p:cNvSpPr>
          <p:nvPr>
            <p:ph type="sldNum" sz="quarter" idx="5"/>
          </p:nvPr>
        </p:nvSpPr>
        <p:spPr/>
        <p:txBody>
          <a:bodyPr/>
          <a:lstStyle/>
          <a:p>
            <a:fld id="{E2955D01-9F7C-6E44-81BF-5A34128F9660}" type="slidenum">
              <a:rPr lang="en-GB" smtClean="0"/>
              <a:t>10</a:t>
            </a:fld>
            <a:endParaRPr lang="en-GB"/>
          </a:p>
        </p:txBody>
      </p:sp>
    </p:spTree>
    <p:extLst>
      <p:ext uri="{BB962C8B-B14F-4D97-AF65-F5344CB8AC3E}">
        <p14:creationId xmlns:p14="http://schemas.microsoft.com/office/powerpoint/2010/main" val="1253783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 Overzicht relaties</a:t>
            </a:r>
          </a:p>
          <a:p>
            <a:pPr marL="185766" indent="-185766">
              <a:buFont typeface="Arial" panose="020B0604020202020204" pitchFamily="34" charset="0"/>
              <a:buChar char="•"/>
            </a:pPr>
            <a:r>
              <a:rPr lang="nl-NL" dirty="0"/>
              <a:t>Om zakelijke aanvragen te gaan oppakken heb je eerst relaties nodig </a:t>
            </a:r>
          </a:p>
          <a:p>
            <a:pPr marL="185766" indent="-185766">
              <a:buFont typeface="Arial" panose="020B0604020202020204" pitchFamily="34" charset="0"/>
              <a:buChar char="•"/>
            </a:pPr>
            <a:r>
              <a:rPr lang="nl-NL" dirty="0"/>
              <a:t>Je hebt al een klantportefeuille waar je dit kan gaan onderzoeken of je krijgt via je site (al dan niet met onze Leadgenerator) aanvragen binnen</a:t>
            </a:r>
          </a:p>
          <a:p>
            <a:pPr marL="185766" indent="-185766">
              <a:buFont typeface="Arial" panose="020B0604020202020204" pitchFamily="34" charset="0"/>
              <a:buChar char="•"/>
            </a:pPr>
            <a:r>
              <a:rPr lang="nl-NL" dirty="0"/>
              <a:t>Hiervoor heb je een overzicht nodig van 1) Ondernemers en je 2) vastgoedklanten. Dit geeft je al beeld van de potentie. </a:t>
            </a:r>
          </a:p>
          <a:p>
            <a:pPr marL="185766" indent="-185766">
              <a:buFont typeface="Arial" panose="020B0604020202020204" pitchFamily="34" charset="0"/>
              <a:buChar char="•"/>
            </a:pPr>
            <a:endParaRPr lang="nl-NL" dirty="0"/>
          </a:p>
          <a:p>
            <a:pPr defTabSz="990752"/>
            <a:r>
              <a:rPr lang="nl-NL" sz="1300" dirty="0"/>
              <a:t>2) Jaarcijfers van klanten</a:t>
            </a:r>
          </a:p>
          <a:p>
            <a:pPr marL="185766" indent="-185766">
              <a:buFont typeface="Arial" panose="020B0604020202020204" pitchFamily="34" charset="0"/>
              <a:buChar char="•"/>
            </a:pPr>
            <a:r>
              <a:rPr lang="nl-NL" dirty="0"/>
              <a:t>Van veel partijen heb je al jaarcijfers. Hier kan je pro actief op zoek gaan naar: </a:t>
            </a:r>
          </a:p>
          <a:p>
            <a:pPr marL="681142" lvl="1" indent="-185766">
              <a:buFont typeface="Arial" panose="020B0604020202020204" pitchFamily="34" charset="0"/>
              <a:buChar char="•"/>
            </a:pPr>
            <a:r>
              <a:rPr lang="nl-NL" dirty="0"/>
              <a:t>Zijn er financieringen die aflopen?</a:t>
            </a:r>
          </a:p>
          <a:p>
            <a:pPr marL="681142" lvl="1" indent="-185766">
              <a:buFont typeface="Arial" panose="020B0604020202020204" pitchFamily="34" charset="0"/>
              <a:buChar char="•"/>
            </a:pPr>
            <a:r>
              <a:rPr lang="nl-NL" dirty="0"/>
              <a:t>Zijn er leningen bij FFF (family, </a:t>
            </a:r>
            <a:r>
              <a:rPr lang="nl-NL" dirty="0" err="1"/>
              <a:t>Friends</a:t>
            </a:r>
            <a:r>
              <a:rPr lang="nl-NL" dirty="0"/>
              <a:t>, </a:t>
            </a:r>
            <a:r>
              <a:rPr lang="nl-NL" dirty="0" err="1"/>
              <a:t>Fools</a:t>
            </a:r>
            <a:r>
              <a:rPr lang="nl-NL" dirty="0"/>
              <a:t>) of aan DGA? </a:t>
            </a:r>
          </a:p>
          <a:p>
            <a:pPr marL="681142" lvl="1" indent="-185766">
              <a:buFont typeface="Arial" panose="020B0604020202020204" pitchFamily="34" charset="0"/>
              <a:buChar char="•"/>
            </a:pPr>
            <a:r>
              <a:rPr lang="nl-NL" dirty="0"/>
              <a:t>Zitten er dure financieringen in van alternatieve financiers zoals </a:t>
            </a:r>
            <a:r>
              <a:rPr lang="nl-NL" dirty="0" err="1"/>
              <a:t>Swisfund</a:t>
            </a:r>
            <a:r>
              <a:rPr lang="nl-NL" dirty="0"/>
              <a:t>, Bridgefund, OPR, etc. </a:t>
            </a:r>
          </a:p>
          <a:p>
            <a:pPr marL="681142" lvl="1" indent="-185766">
              <a:buFont typeface="Arial" panose="020B0604020202020204" pitchFamily="34" charset="0"/>
              <a:buChar char="•"/>
            </a:pPr>
            <a:r>
              <a:rPr lang="nl-NL" dirty="0"/>
              <a:t>Veel activa aanwezig (machines, auto’s </a:t>
            </a:r>
            <a:r>
              <a:rPr lang="nl-NL" dirty="0" err="1"/>
              <a:t>etc</a:t>
            </a:r>
            <a:r>
              <a:rPr lang="nl-NL" dirty="0"/>
              <a:t>) die geen financieringen hebben? Kunnen geherfinancierd worden</a:t>
            </a:r>
          </a:p>
          <a:p>
            <a:pPr marL="681142" lvl="1" indent="-185766">
              <a:buFont typeface="Arial" panose="020B0604020202020204" pitchFamily="34" charset="0"/>
              <a:buChar char="•"/>
            </a:pPr>
            <a:endParaRPr lang="nl-NL" dirty="0"/>
          </a:p>
          <a:p>
            <a:pPr defTabSz="990752"/>
            <a:r>
              <a:rPr lang="nl-NL" sz="1300" dirty="0"/>
              <a:t>3) Klantgesprek voeren</a:t>
            </a:r>
          </a:p>
          <a:p>
            <a:pPr marL="185766" indent="-185766">
              <a:buFont typeface="Arial" panose="020B0604020202020204" pitchFamily="34" charset="0"/>
              <a:buChar char="•"/>
            </a:pPr>
            <a:r>
              <a:rPr lang="nl-NL" dirty="0"/>
              <a:t>Check jaarcijfers / check website</a:t>
            </a:r>
          </a:p>
          <a:p>
            <a:pPr marL="185766" indent="-185766">
              <a:buFont typeface="Arial" panose="020B0604020202020204" pitchFamily="34" charset="0"/>
              <a:buChar char="•"/>
            </a:pPr>
            <a:r>
              <a:rPr lang="nl-NL" dirty="0"/>
              <a:t>Al de hierboven genoemde zaken zijn onderwerp van gesprek. Ook de vraag stellen of er nog plannen zijn lokt vaak reacties uit. </a:t>
            </a:r>
          </a:p>
          <a:p>
            <a:pPr marL="185766" indent="-185766">
              <a:buFont typeface="Arial" panose="020B0604020202020204" pitchFamily="34" charset="0"/>
              <a:buChar char="•"/>
            </a:pPr>
            <a:r>
              <a:rPr lang="nl-NL" dirty="0"/>
              <a:t>Soms denken ze dat iets niet kan maar als je er om vraagt wordt het aangewakkerd. </a:t>
            </a:r>
          </a:p>
          <a:p>
            <a:pPr marL="185766" indent="-185766">
              <a:buFont typeface="Arial" panose="020B0604020202020204" pitchFamily="34" charset="0"/>
              <a:buChar char="•"/>
            </a:pPr>
            <a:endParaRPr lang="nl-NL" dirty="0"/>
          </a:p>
        </p:txBody>
      </p:sp>
      <p:sp>
        <p:nvSpPr>
          <p:cNvPr id="4" name="Tijdelijke aanduiding voor dianummer 3"/>
          <p:cNvSpPr>
            <a:spLocks noGrp="1"/>
          </p:cNvSpPr>
          <p:nvPr>
            <p:ph type="sldNum" sz="quarter" idx="10"/>
          </p:nvPr>
        </p:nvSpPr>
        <p:spPr/>
        <p:txBody>
          <a:bodyPr/>
          <a:lstStyle/>
          <a:p>
            <a:fld id="{7D61245F-8BC4-1C46-B8E6-EBFEFEF28725}" type="slidenum">
              <a:rPr lang="nl-NL" smtClean="0"/>
              <a:pPr/>
              <a:t>11</a:t>
            </a:fld>
            <a:endParaRPr lang="nl-NL"/>
          </a:p>
        </p:txBody>
      </p:sp>
    </p:spTree>
    <p:extLst>
      <p:ext uri="{BB962C8B-B14F-4D97-AF65-F5344CB8AC3E}">
        <p14:creationId xmlns:p14="http://schemas.microsoft.com/office/powerpoint/2010/main" val="19117686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85766" indent="-185766">
              <a:buFont typeface="Arial" panose="020B0604020202020204" pitchFamily="34" charset="0"/>
              <a:buChar char="•"/>
            </a:pPr>
            <a:r>
              <a:rPr lang="nl-NL" dirty="0"/>
              <a:t>Dit plaatje zegt het al, wat ga je dan vragen. Wat wil je eigenlijk achterhalen? </a:t>
            </a:r>
          </a:p>
          <a:p>
            <a:pPr marL="185766" indent="-185766">
              <a:buFont typeface="Arial" panose="020B0604020202020204" pitchFamily="34" charset="0"/>
              <a:buChar char="•"/>
            </a:pPr>
            <a:r>
              <a:rPr lang="nl-NL" dirty="0"/>
              <a:t>In een zakelijk financieringsgesprek wil je eigenlijk achterhalen wat iemand precies zoekt en wat de kans van slagen is. </a:t>
            </a:r>
          </a:p>
          <a:p>
            <a:pPr marL="185766" indent="-185766">
              <a:buFont typeface="Arial" panose="020B0604020202020204" pitchFamily="34" charset="0"/>
              <a:buChar char="•"/>
            </a:pPr>
            <a:r>
              <a:rPr lang="nl-NL" dirty="0"/>
              <a:t>De kans van slagen wordt voor</a:t>
            </a:r>
            <a:r>
              <a:rPr lang="nl-NL" b="1" dirty="0"/>
              <a:t> financiers </a:t>
            </a:r>
            <a:r>
              <a:rPr lang="nl-NL" dirty="0"/>
              <a:t>veelal bepaalt door het risico wat ze zien in een aanvraag. Het risico vanuit het perspectief van financier kan je grofweg opsplitsen in: </a:t>
            </a:r>
          </a:p>
          <a:p>
            <a:pPr marL="185766" indent="-185766">
              <a:buFont typeface="Arial" panose="020B0604020202020204" pitchFamily="34" charset="0"/>
              <a:buChar char="•"/>
            </a:pPr>
            <a:endParaRPr lang="nl-NL" dirty="0"/>
          </a:p>
          <a:p>
            <a:r>
              <a:rPr lang="nl-NL" dirty="0"/>
              <a:t>1) is er een tegenpartij risico? Zit er een risico in de partij waar ik zaken mee gaan doen? </a:t>
            </a:r>
          </a:p>
          <a:p>
            <a:r>
              <a:rPr lang="nl-NL" dirty="0"/>
              <a:t>2) wat doet het bedrijf? Hoe verdient hij z’n geld en waar zitten er risico’s in het verdienmodel van de klant</a:t>
            </a:r>
          </a:p>
          <a:p>
            <a:r>
              <a:rPr lang="nl-NL" dirty="0"/>
              <a:t>3) Wat wil de ondernemer gefinancierd hebben en is dat iets wat een financier wilt doen?</a:t>
            </a:r>
          </a:p>
          <a:p>
            <a:pPr marL="185766" indent="-185766">
              <a:buFont typeface="Arial" panose="020B0604020202020204" pitchFamily="34" charset="0"/>
              <a:buChar char="•"/>
            </a:pPr>
            <a:endParaRPr lang="nl-NL" dirty="0"/>
          </a:p>
          <a:p>
            <a:pPr marL="185766" indent="-185766">
              <a:buFont typeface="Arial" panose="020B0604020202020204" pitchFamily="34" charset="0"/>
              <a:buChar char="•"/>
            </a:pPr>
            <a:r>
              <a:rPr lang="nl-NL" dirty="0"/>
              <a:t>In het gesprek proberen we dus zoveel mogelijk naar voren te halen om risico’s te signaleren maar ook al weer te ‘</a:t>
            </a:r>
            <a:r>
              <a:rPr lang="nl-NL" dirty="0" err="1"/>
              <a:t>migiteren</a:t>
            </a:r>
            <a:r>
              <a:rPr lang="nl-NL" dirty="0"/>
              <a:t>’ dus ze af te dekken. </a:t>
            </a:r>
          </a:p>
          <a:p>
            <a:endParaRPr lang="nl-NL" dirty="0"/>
          </a:p>
          <a:p>
            <a:r>
              <a:rPr lang="nl-NL" dirty="0"/>
              <a:t>Als eerste gaan we kijken wie de financieringsbehoefte heeft.</a:t>
            </a:r>
          </a:p>
          <a:p>
            <a:pPr marL="185766" indent="-185766">
              <a:buFont typeface="Arial" panose="020B0604020202020204" pitchFamily="34" charset="0"/>
              <a:buChar char="•"/>
            </a:pPr>
            <a:endParaRPr lang="nl-NL" dirty="0"/>
          </a:p>
          <a:p>
            <a:pPr marL="185766" indent="-185766">
              <a:buFont typeface="Arial" panose="020B0604020202020204" pitchFamily="34" charset="0"/>
              <a:buChar char="•"/>
            </a:pPr>
            <a:endParaRPr lang="nl-NL" dirty="0"/>
          </a:p>
          <a:p>
            <a:pPr marL="185766" indent="-185766">
              <a:buFont typeface="Arial" panose="020B0604020202020204" pitchFamily="34" charset="0"/>
              <a:buChar char="•"/>
            </a:pPr>
            <a:endParaRPr lang="nl-NL" dirty="0"/>
          </a:p>
        </p:txBody>
      </p:sp>
      <p:sp>
        <p:nvSpPr>
          <p:cNvPr id="4" name="Tijdelijke aanduiding voor dianummer 3"/>
          <p:cNvSpPr>
            <a:spLocks noGrp="1"/>
          </p:cNvSpPr>
          <p:nvPr>
            <p:ph type="sldNum" sz="quarter" idx="10"/>
          </p:nvPr>
        </p:nvSpPr>
        <p:spPr/>
        <p:txBody>
          <a:bodyPr/>
          <a:lstStyle/>
          <a:p>
            <a:fld id="{7D61245F-8BC4-1C46-B8E6-EBFEFEF28725}" type="slidenum">
              <a:rPr lang="nl-NL" smtClean="0"/>
              <a:pPr/>
              <a:t>12</a:t>
            </a:fld>
            <a:endParaRPr lang="nl-NL"/>
          </a:p>
        </p:txBody>
      </p:sp>
    </p:spTree>
    <p:extLst>
      <p:ext uri="{BB962C8B-B14F-4D97-AF65-F5344CB8AC3E}">
        <p14:creationId xmlns:p14="http://schemas.microsoft.com/office/powerpoint/2010/main" val="1278303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73C66-7E7A-9F67-5204-6C25F9C585D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C87C933-CD7E-8FB7-C94C-659D79ED12B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915F934-1110-59F3-F06A-CE9C09960613}"/>
              </a:ext>
            </a:extLst>
          </p:cNvPr>
          <p:cNvSpPr>
            <a:spLocks noGrp="1"/>
          </p:cNvSpPr>
          <p:nvPr>
            <p:ph type="body" idx="1"/>
          </p:nvPr>
        </p:nvSpPr>
        <p:spPr/>
        <p:txBody>
          <a:bodyPr/>
          <a:lstStyle/>
          <a:p>
            <a:r>
              <a:rPr lang="nl-NL" dirty="0"/>
              <a:t>Welkom</a:t>
            </a:r>
          </a:p>
          <a:p>
            <a:r>
              <a:rPr lang="nl-NL" dirty="0"/>
              <a:t>Regelmatig de vraag van hypotheek adviseur</a:t>
            </a:r>
          </a:p>
          <a:p>
            <a:r>
              <a:rPr lang="nl-NL" dirty="0"/>
              <a:t>Webinar geeft je inzicht in de zakelijke markt en hoe je hiermee kan starten</a:t>
            </a:r>
          </a:p>
          <a:p>
            <a:endParaRPr lang="nl-NL" dirty="0"/>
          </a:p>
        </p:txBody>
      </p:sp>
      <p:sp>
        <p:nvSpPr>
          <p:cNvPr id="4" name="Tijdelijke aanduiding voor dianummer 3">
            <a:extLst>
              <a:ext uri="{FF2B5EF4-FFF2-40B4-BE49-F238E27FC236}">
                <a16:creationId xmlns:a16="http://schemas.microsoft.com/office/drawing/2014/main" id="{C9B0D3CA-B991-C12E-4589-4F9B9E27B585}"/>
              </a:ext>
            </a:extLst>
          </p:cNvPr>
          <p:cNvSpPr>
            <a:spLocks noGrp="1"/>
          </p:cNvSpPr>
          <p:nvPr>
            <p:ph type="sldNum" sz="quarter" idx="5"/>
          </p:nvPr>
        </p:nvSpPr>
        <p:spPr/>
        <p:txBody>
          <a:bodyPr/>
          <a:lstStyle/>
          <a:p>
            <a:fld id="{E2955D01-9F7C-6E44-81BF-5A34128F9660}" type="slidenum">
              <a:rPr lang="en-GB" smtClean="0"/>
              <a:t>13</a:t>
            </a:fld>
            <a:endParaRPr lang="en-GB"/>
          </a:p>
        </p:txBody>
      </p:sp>
    </p:spTree>
    <p:extLst>
      <p:ext uri="{BB962C8B-B14F-4D97-AF65-F5344CB8AC3E}">
        <p14:creationId xmlns:p14="http://schemas.microsoft.com/office/powerpoint/2010/main" val="4095997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85766" indent="-185766" defTabSz="990752">
              <a:buFont typeface="Arial" panose="020B0604020202020204" pitchFamily="34" charset="0"/>
              <a:buChar char="•"/>
              <a:defRPr/>
            </a:pPr>
            <a:r>
              <a:rPr lang="nl-NL" sz="1100" dirty="0">
                <a:solidFill>
                  <a:schemeClr val="bg1"/>
                </a:solidFill>
              </a:rPr>
              <a:t>Belangrijk is om je klant goed in beeld te hebben. Welke activiteiten heeft hij allemaal? </a:t>
            </a:r>
          </a:p>
          <a:p>
            <a:pPr defTabSz="990752">
              <a:defRPr/>
            </a:pPr>
            <a:endParaRPr lang="nl-NL" sz="1100" dirty="0">
              <a:solidFill>
                <a:schemeClr val="bg1"/>
              </a:solidFill>
              <a:ea typeface="Calibri" panose="020F0502020204030204"/>
              <a:cs typeface="Calibri" panose="020F0502020204030204"/>
            </a:endParaRPr>
          </a:p>
          <a:p>
            <a:pPr marL="185766" indent="-185766" defTabSz="990752">
              <a:buFont typeface="Arial" panose="020B0604020202020204" pitchFamily="34" charset="0"/>
              <a:buChar char="•"/>
              <a:defRPr/>
            </a:pPr>
            <a:r>
              <a:rPr lang="nl-NL" sz="1100" dirty="0">
                <a:solidFill>
                  <a:schemeClr val="bg1"/>
                </a:solidFill>
              </a:rPr>
              <a:t>Het totale plaatje heb je nodig om meerdere redenen: </a:t>
            </a:r>
            <a:endParaRPr lang="nl-NL" sz="1100" dirty="0">
              <a:solidFill>
                <a:schemeClr val="bg1"/>
              </a:solidFill>
              <a:ea typeface="Calibri"/>
              <a:cs typeface="Calibri"/>
            </a:endParaRPr>
          </a:p>
          <a:p>
            <a:pPr marL="681142" lvl="1" indent="-185766" defTabSz="990752">
              <a:buFont typeface="Arial" panose="020B0604020202020204" pitchFamily="34" charset="0"/>
              <a:buChar char="•"/>
              <a:defRPr/>
            </a:pPr>
            <a:r>
              <a:rPr lang="nl-NL" sz="1100" dirty="0">
                <a:solidFill>
                  <a:schemeClr val="bg1"/>
                </a:solidFill>
              </a:rPr>
              <a:t>Financier wil weten met wie hij zaken doet, wie gaat er schuil achter een structuur</a:t>
            </a:r>
            <a:endParaRPr lang="nl-NL" sz="1100" dirty="0">
              <a:solidFill>
                <a:schemeClr val="bg1"/>
              </a:solidFill>
              <a:cs typeface="Calibri"/>
            </a:endParaRPr>
          </a:p>
          <a:p>
            <a:pPr marL="681142" lvl="1" indent="-185766" defTabSz="990752">
              <a:buFont typeface="Arial" panose="020B0604020202020204" pitchFamily="34" charset="0"/>
              <a:buChar char="•"/>
              <a:defRPr/>
            </a:pPr>
            <a:r>
              <a:rPr lang="nl-NL" sz="1100" dirty="0">
                <a:solidFill>
                  <a:schemeClr val="bg1"/>
                </a:solidFill>
              </a:rPr>
              <a:t>Zitten er partijen in de structuur waar ze geen zaken mee willen doen? </a:t>
            </a:r>
            <a:endParaRPr lang="nl-NL" sz="1100" dirty="0">
              <a:solidFill>
                <a:schemeClr val="bg1"/>
              </a:solidFill>
              <a:cs typeface="Calibri"/>
            </a:endParaRPr>
          </a:p>
          <a:p>
            <a:pPr marL="681142" lvl="1" indent="-185766" defTabSz="990752">
              <a:buFont typeface="Arial" panose="020B0604020202020204" pitchFamily="34" charset="0"/>
              <a:buChar char="•"/>
              <a:defRPr/>
            </a:pPr>
            <a:r>
              <a:rPr lang="nl-NL" sz="1100" dirty="0">
                <a:solidFill>
                  <a:schemeClr val="bg1"/>
                </a:solidFill>
              </a:rPr>
              <a:t>Soms wil een ondernemer iets privé kopen maar gaat dat niet dan heb je overzicht nodig want dan kan het vanuit de bv</a:t>
            </a:r>
            <a:endParaRPr lang="nl-NL" sz="1100" dirty="0">
              <a:solidFill>
                <a:schemeClr val="bg1"/>
              </a:solidFill>
              <a:cs typeface="Calibri"/>
            </a:endParaRPr>
          </a:p>
          <a:p>
            <a:pPr marL="681142" lvl="1" indent="-185766" defTabSz="990752">
              <a:buFont typeface="Arial" panose="020B0604020202020204" pitchFamily="34" charset="0"/>
              <a:buChar char="•"/>
              <a:defRPr/>
            </a:pPr>
            <a:r>
              <a:rPr lang="nl-NL" sz="1100" dirty="0">
                <a:solidFill>
                  <a:schemeClr val="bg1"/>
                </a:solidFill>
              </a:rPr>
              <a:t>Als iemand in privé iets wil kopen moet vaak de partner </a:t>
            </a:r>
            <a:r>
              <a:rPr lang="nl-NL" sz="1100" dirty="0" err="1">
                <a:solidFill>
                  <a:schemeClr val="bg1"/>
                </a:solidFill>
              </a:rPr>
              <a:t>meetekenen</a:t>
            </a:r>
            <a:r>
              <a:rPr lang="nl-NL" sz="1100" dirty="0">
                <a:solidFill>
                  <a:schemeClr val="bg1"/>
                </a:solidFill>
              </a:rPr>
              <a:t> (voor borg) </a:t>
            </a:r>
            <a:endParaRPr lang="nl-NL" sz="1100" dirty="0">
              <a:solidFill>
                <a:schemeClr val="bg1"/>
              </a:solidFill>
              <a:cs typeface="Calibri"/>
            </a:endParaRPr>
          </a:p>
          <a:p>
            <a:pPr marL="185766" indent="-185766" defTabSz="990752">
              <a:buFont typeface="Arial" panose="020B0604020202020204" pitchFamily="34" charset="0"/>
              <a:buChar char="•"/>
              <a:defRPr/>
            </a:pPr>
            <a:r>
              <a:rPr lang="nl-NL" sz="1100" dirty="0">
                <a:solidFill>
                  <a:schemeClr val="bg1"/>
                </a:solidFill>
              </a:rPr>
              <a:t>Als je een organogram hebt, is belangrijk te weten of alles er in zit en wat de verhoudingen zijn. Het financieren van een minderheidsdeelneming is veel lastiger dan 100%</a:t>
            </a:r>
            <a:endParaRPr lang="nl-NL" sz="1100" dirty="0">
              <a:solidFill>
                <a:schemeClr val="bg1"/>
              </a:solidFill>
              <a:cs typeface="Calibri"/>
            </a:endParaRPr>
          </a:p>
          <a:p>
            <a:pPr marL="185766" indent="-185766" defTabSz="990752">
              <a:buFont typeface="Arial" panose="020B0604020202020204" pitchFamily="34" charset="0"/>
              <a:buChar char="•"/>
              <a:defRPr/>
            </a:pPr>
            <a:endParaRPr lang="nl-NL" sz="1100" dirty="0">
              <a:solidFill>
                <a:schemeClr val="bg1"/>
              </a:solidFill>
            </a:endParaRPr>
          </a:p>
          <a:p>
            <a:pPr marL="185766" indent="-185766" defTabSz="990752">
              <a:buFont typeface="Arial" panose="020B0604020202020204" pitchFamily="34" charset="0"/>
              <a:buChar char="•"/>
              <a:defRPr/>
            </a:pPr>
            <a:r>
              <a:rPr lang="nl-NL" sz="1100" dirty="0">
                <a:solidFill>
                  <a:schemeClr val="bg1"/>
                </a:solidFill>
              </a:rPr>
              <a:t>Als een ondernemer zegt dat hij een pand wil aanschaffen is de vraag of hij dat als privé persoon wilt doen of vanuit een BV structuur? Gaat hij dat met iemand samen doen of niet? </a:t>
            </a:r>
            <a:endParaRPr lang="nl-NL" sz="1100" dirty="0">
              <a:solidFill>
                <a:schemeClr val="bg1"/>
              </a:solidFill>
              <a:cs typeface="Calibri"/>
            </a:endParaRPr>
          </a:p>
          <a:p>
            <a:pPr marL="185766" indent="-185766" defTabSz="990752">
              <a:buFont typeface="Arial" panose="020B0604020202020204" pitchFamily="34" charset="0"/>
              <a:buChar char="•"/>
              <a:defRPr/>
            </a:pPr>
            <a:endParaRPr lang="nl-NL" sz="1100" dirty="0">
              <a:solidFill>
                <a:schemeClr val="bg1"/>
              </a:solidFill>
            </a:endParaRPr>
          </a:p>
          <a:p>
            <a:pPr marL="185766" indent="-185766" defTabSz="990752">
              <a:buFont typeface="Arial" panose="020B0604020202020204" pitchFamily="34" charset="0"/>
              <a:buChar char="•"/>
              <a:defRPr/>
            </a:pPr>
            <a:endParaRPr lang="nl-NL" sz="1100" dirty="0">
              <a:solidFill>
                <a:schemeClr val="bg1"/>
              </a:solidFill>
            </a:endParaRPr>
          </a:p>
          <a:p>
            <a:pPr marL="185766" indent="-185766" defTabSz="990752">
              <a:buFont typeface="Arial" panose="020B0604020202020204" pitchFamily="34" charset="0"/>
              <a:buChar char="•"/>
              <a:defRPr/>
            </a:pPr>
            <a:r>
              <a:rPr lang="nl-NL" sz="1100" dirty="0">
                <a:solidFill>
                  <a:schemeClr val="bg1"/>
                </a:solidFill>
              </a:rPr>
              <a:t>Vastgoed eigen gebruik willen meeste financiers in de holding doen net niet vanuit privé. </a:t>
            </a:r>
            <a:endParaRPr lang="nl-NL" sz="1100" dirty="0">
              <a:solidFill>
                <a:schemeClr val="bg1"/>
              </a:solidFill>
              <a:cs typeface="Calibri"/>
            </a:endParaRPr>
          </a:p>
          <a:p>
            <a:pPr marL="185766" indent="-185766" defTabSz="990752">
              <a:buFont typeface="Arial" panose="020B0604020202020204" pitchFamily="34" charset="0"/>
              <a:buChar char="•"/>
              <a:defRPr/>
            </a:pPr>
            <a:endParaRPr lang="nl-NL" sz="1100" dirty="0">
              <a:solidFill>
                <a:schemeClr val="bg1"/>
              </a:solidFill>
            </a:endParaRPr>
          </a:p>
          <a:p>
            <a:pPr marL="185766" indent="-185766" defTabSz="990752">
              <a:buFont typeface="Arial" panose="020B0604020202020204" pitchFamily="34" charset="0"/>
              <a:buChar char="•"/>
              <a:defRPr/>
            </a:pPr>
            <a:r>
              <a:rPr lang="nl-NL" sz="1300" dirty="0">
                <a:solidFill>
                  <a:schemeClr val="bg1"/>
                </a:solidFill>
                <a:latin typeface="+mj-lt"/>
              </a:rPr>
              <a:t>Heeft klant een BKR codering? </a:t>
            </a:r>
            <a:endParaRPr lang="nl-NL" sz="1300" dirty="0">
              <a:solidFill>
                <a:schemeClr val="bg1"/>
              </a:solidFill>
              <a:latin typeface="+mj-lt"/>
              <a:cs typeface="Calibri Light"/>
            </a:endParaRPr>
          </a:p>
          <a:p>
            <a:pPr marL="185766" indent="-185766" defTabSz="990752">
              <a:buFont typeface="Arial" panose="020B0604020202020204" pitchFamily="34" charset="0"/>
              <a:buChar char="•"/>
              <a:defRPr/>
            </a:pPr>
            <a:endParaRPr lang="nl-NL" sz="1300" dirty="0">
              <a:solidFill>
                <a:schemeClr val="bg1"/>
              </a:solidFill>
              <a:latin typeface="+mj-lt"/>
            </a:endParaRPr>
          </a:p>
          <a:p>
            <a:pPr marL="185766" indent="-185766" defTabSz="990752">
              <a:buFont typeface="Arial" panose="020B0604020202020204" pitchFamily="34" charset="0"/>
              <a:buChar char="•"/>
              <a:defRPr/>
            </a:pPr>
            <a:r>
              <a:rPr lang="nl-NL" sz="1300" dirty="0">
                <a:solidFill>
                  <a:schemeClr val="bg1"/>
                </a:solidFill>
                <a:latin typeface="+mj-lt"/>
              </a:rPr>
              <a:t>In een quick scan is het cruciaal dat dit direct goed in beeld is. Ondernemers zijn niet altijd scheutig met delen maar vaak moet je dan weer terug. Blijken er leningen in andere bv te zitten.</a:t>
            </a:r>
            <a:endParaRPr lang="nl-NL" sz="1300" dirty="0">
              <a:solidFill>
                <a:schemeClr val="bg1"/>
              </a:solidFill>
              <a:latin typeface="+mj-lt"/>
              <a:ea typeface="Calibri Light"/>
              <a:cs typeface="Calibri Light"/>
            </a:endParaRPr>
          </a:p>
          <a:p>
            <a:pPr defTabSz="990752">
              <a:defRPr/>
            </a:pPr>
            <a:r>
              <a:rPr lang="nl-NL" sz="1300" dirty="0">
                <a:solidFill>
                  <a:schemeClr val="bg1"/>
                </a:solidFill>
                <a:latin typeface="+mj-lt"/>
              </a:rPr>
              <a:t>Organogram heb je nodig om te zien met wie je zaken doet, dan volgt de </a:t>
            </a:r>
            <a:r>
              <a:rPr lang="nl-NL" sz="1300" dirty="0" err="1">
                <a:solidFill>
                  <a:schemeClr val="bg1"/>
                </a:solidFill>
                <a:latin typeface="+mj-lt"/>
              </a:rPr>
              <a:t>vraag:”Wat</a:t>
            </a:r>
            <a:r>
              <a:rPr lang="nl-NL" sz="1300" dirty="0">
                <a:solidFill>
                  <a:schemeClr val="bg1"/>
                </a:solidFill>
                <a:latin typeface="+mj-lt"/>
              </a:rPr>
              <a:t> doet hij eigenlijk?”</a:t>
            </a:r>
            <a:endParaRPr lang="nl-NL" sz="1300" dirty="0">
              <a:solidFill>
                <a:schemeClr val="bg1"/>
              </a:solidFill>
              <a:latin typeface="+mj-lt"/>
              <a:ea typeface="Calibri Light"/>
              <a:cs typeface="Calibri Light"/>
            </a:endParaRPr>
          </a:p>
          <a:p>
            <a:pPr marL="185766" indent="-185766" defTabSz="990752">
              <a:buFont typeface="Arial" panose="020B0604020202020204" pitchFamily="34" charset="0"/>
              <a:buChar char="•"/>
              <a:defRPr/>
            </a:pPr>
            <a:endParaRPr lang="nl-NL" sz="1300" dirty="0">
              <a:solidFill>
                <a:schemeClr val="bg1"/>
              </a:solidFill>
              <a:latin typeface="+mj-lt"/>
            </a:endParaRPr>
          </a:p>
          <a:p>
            <a:pPr marL="185766" indent="-185766" defTabSz="990752">
              <a:buFont typeface="Arial" panose="020B0604020202020204" pitchFamily="34" charset="0"/>
              <a:buChar char="•"/>
              <a:defRPr/>
            </a:pPr>
            <a:endParaRPr lang="nl-NL" sz="1100" dirty="0">
              <a:solidFill>
                <a:schemeClr val="bg1"/>
              </a:solidFill>
            </a:endParaRPr>
          </a:p>
          <a:p>
            <a:pPr marL="185766" indent="-185766">
              <a:buFont typeface="Arial" panose="020B0604020202020204" pitchFamily="34" charset="0"/>
              <a:buChar char="•"/>
            </a:pPr>
            <a:endParaRPr lang="nl-NL" dirty="0"/>
          </a:p>
        </p:txBody>
      </p:sp>
      <p:sp>
        <p:nvSpPr>
          <p:cNvPr id="4" name="Tijdelijke aanduiding voor dianummer 3"/>
          <p:cNvSpPr>
            <a:spLocks noGrp="1"/>
          </p:cNvSpPr>
          <p:nvPr>
            <p:ph type="sldNum" sz="quarter" idx="5"/>
          </p:nvPr>
        </p:nvSpPr>
        <p:spPr/>
        <p:txBody>
          <a:bodyPr/>
          <a:lstStyle/>
          <a:p>
            <a:fld id="{E2955D01-9F7C-6E44-81BF-5A34128F9660}" type="slidenum">
              <a:rPr lang="en-GB" smtClean="0"/>
              <a:t>14</a:t>
            </a:fld>
            <a:endParaRPr lang="en-GB"/>
          </a:p>
        </p:txBody>
      </p:sp>
    </p:spTree>
    <p:extLst>
      <p:ext uri="{BB962C8B-B14F-4D97-AF65-F5344CB8AC3E}">
        <p14:creationId xmlns:p14="http://schemas.microsoft.com/office/powerpoint/2010/main" val="41627610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85766" indent="-185766" defTabSz="990752">
              <a:buFont typeface="Arial" panose="020B0604020202020204" pitchFamily="34" charset="0"/>
              <a:buChar char="•"/>
              <a:defRPr/>
            </a:pPr>
            <a:r>
              <a:rPr lang="nl-NL" sz="1100" b="1" dirty="0">
                <a:solidFill>
                  <a:schemeClr val="bg1"/>
                </a:solidFill>
              </a:rPr>
              <a:t>Zoals net aangegeven is het van belang te weten hoe een bedrijf zijn geld verdiend. Het lijkt soms voor de hand liggend maar dat is niet altijd het geval.</a:t>
            </a:r>
          </a:p>
          <a:p>
            <a:pPr marL="185766" indent="-185766" defTabSz="990752">
              <a:buFont typeface="Arial" panose="020B0604020202020204" pitchFamily="34" charset="0"/>
              <a:buChar char="•"/>
              <a:defRPr/>
            </a:pPr>
            <a:r>
              <a:rPr lang="nl-NL" sz="1100" b="1" dirty="0">
                <a:solidFill>
                  <a:schemeClr val="bg1"/>
                </a:solidFill>
              </a:rPr>
              <a:t>Wat doet een bedrijf</a:t>
            </a:r>
            <a:r>
              <a:rPr lang="nl-NL" sz="1100" dirty="0">
                <a:solidFill>
                  <a:schemeClr val="bg1"/>
                </a:solidFill>
              </a:rPr>
              <a:t>? Soms durf je er bijna niet naar te vragen want dan lijkt het al in de naam te zitten zoals ‘Aannemersbedrijf De Boer. Zeker als je de ondernemer al langer kent dan lijkt het wat raar om er om te vragen maar veel bedrijven doen iets specifieks..</a:t>
            </a:r>
          </a:p>
          <a:p>
            <a:pPr marL="681142" lvl="1" indent="-185766" defTabSz="990752">
              <a:buFont typeface="Arial" panose="020B0604020202020204" pitchFamily="34" charset="0"/>
              <a:buChar char="•"/>
              <a:defRPr/>
            </a:pPr>
            <a:r>
              <a:rPr lang="nl-NL" sz="1100" dirty="0">
                <a:solidFill>
                  <a:schemeClr val="bg1"/>
                </a:solidFill>
              </a:rPr>
              <a:t>Aannemersbedrijf kan alleen maar particulieren bedienen of alleen maar bedrijven</a:t>
            </a:r>
          </a:p>
          <a:p>
            <a:pPr marL="681142" lvl="1" indent="-185766" defTabSz="990752">
              <a:buFont typeface="Arial" panose="020B0604020202020204" pitchFamily="34" charset="0"/>
              <a:buChar char="•"/>
              <a:defRPr/>
            </a:pPr>
            <a:r>
              <a:rPr lang="nl-NL" sz="1100" dirty="0">
                <a:solidFill>
                  <a:schemeClr val="bg1"/>
                </a:solidFill>
              </a:rPr>
              <a:t>Sommige hebben exclusiviteit met woningbouwcorporaties </a:t>
            </a:r>
          </a:p>
          <a:p>
            <a:pPr marL="681142" lvl="1" indent="-185766" defTabSz="990752">
              <a:buFont typeface="Arial" panose="020B0604020202020204" pitchFamily="34" charset="0"/>
              <a:buChar char="•"/>
              <a:defRPr/>
            </a:pPr>
            <a:r>
              <a:rPr lang="nl-NL" sz="1100" dirty="0">
                <a:solidFill>
                  <a:schemeClr val="bg1"/>
                </a:solidFill>
              </a:rPr>
              <a:t>Andere bouwbedrijven doen ook projectontwikkeling voor eigen rekening</a:t>
            </a:r>
          </a:p>
          <a:p>
            <a:pPr marL="681142" lvl="1" indent="-185766" defTabSz="990752">
              <a:buFont typeface="Arial" panose="020B0604020202020204" pitchFamily="34" charset="0"/>
              <a:buChar char="•"/>
              <a:defRPr/>
            </a:pPr>
            <a:r>
              <a:rPr lang="nl-NL" sz="1100" dirty="0">
                <a:solidFill>
                  <a:srgbClr val="FF0000"/>
                </a:solidFill>
              </a:rPr>
              <a:t>Autobedrijf of kapsalon gaat nog veel zwart dus vragen naar contante omzet </a:t>
            </a:r>
            <a:r>
              <a:rPr lang="nl-NL" sz="1100" dirty="0" err="1">
                <a:solidFill>
                  <a:srgbClr val="FF0000"/>
                </a:solidFill>
              </a:rPr>
              <a:t>vs</a:t>
            </a:r>
            <a:r>
              <a:rPr lang="nl-NL" sz="1100" dirty="0">
                <a:solidFill>
                  <a:srgbClr val="FF0000"/>
                </a:solidFill>
              </a:rPr>
              <a:t> rekeningomzet is van belang.</a:t>
            </a:r>
          </a:p>
          <a:p>
            <a:pPr marL="185766" indent="-185766" defTabSz="990752">
              <a:buFont typeface="Arial" panose="020B0604020202020204" pitchFamily="34" charset="0"/>
              <a:buChar char="•"/>
              <a:defRPr/>
            </a:pPr>
            <a:r>
              <a:rPr lang="nl-NL" sz="1100" dirty="0">
                <a:solidFill>
                  <a:schemeClr val="bg1"/>
                </a:solidFill>
              </a:rPr>
              <a:t>Dit geldt voor heel veel bedrijven dat het eenvoudig lijkt maar simpel de vraag stellen ‘wie zijn je klanten’ kan hier al bij helpen. </a:t>
            </a:r>
          </a:p>
          <a:p>
            <a:pPr marL="185766" indent="-185766" defTabSz="990752">
              <a:buFont typeface="Arial" panose="020B0604020202020204" pitchFamily="34" charset="0"/>
              <a:buChar char="•"/>
              <a:defRPr/>
            </a:pPr>
            <a:r>
              <a:rPr lang="nl-NL" sz="1100" dirty="0">
                <a:solidFill>
                  <a:schemeClr val="bg1"/>
                </a:solidFill>
              </a:rPr>
              <a:t>Wat je hier eigenlijk boven tafel probeert te krijgen is het </a:t>
            </a:r>
            <a:r>
              <a:rPr lang="nl-NL" sz="1100" b="1" dirty="0">
                <a:solidFill>
                  <a:schemeClr val="bg1"/>
                </a:solidFill>
              </a:rPr>
              <a:t>verdienmodel </a:t>
            </a:r>
            <a:r>
              <a:rPr lang="nl-NL" sz="1100" dirty="0">
                <a:solidFill>
                  <a:schemeClr val="bg1"/>
                </a:solidFill>
              </a:rPr>
              <a:t>van het bedrijf, want dit bepaalt ook de financieringsbehoefte en financierbaarheid. </a:t>
            </a:r>
          </a:p>
          <a:p>
            <a:pPr marL="681142" lvl="1" indent="-185766" defTabSz="990752">
              <a:buFont typeface="Arial" panose="020B0604020202020204" pitchFamily="34" charset="0"/>
              <a:buChar char="•"/>
              <a:defRPr/>
            </a:pPr>
            <a:r>
              <a:rPr lang="nl-NL" sz="1100" dirty="0">
                <a:solidFill>
                  <a:schemeClr val="bg1"/>
                </a:solidFill>
              </a:rPr>
              <a:t>Terugkerende inkomsten van vaste afnemers of licentiemodellen. Hypotheekadviseur – projectmatig maar verzekering is </a:t>
            </a:r>
            <a:r>
              <a:rPr lang="nl-NL" sz="1100" dirty="0" err="1">
                <a:solidFill>
                  <a:schemeClr val="bg1"/>
                </a:solidFill>
              </a:rPr>
              <a:t>recurrent</a:t>
            </a:r>
            <a:r>
              <a:rPr lang="nl-NL" sz="1100" dirty="0">
                <a:solidFill>
                  <a:schemeClr val="bg1"/>
                </a:solidFill>
              </a:rPr>
              <a:t>. </a:t>
            </a:r>
          </a:p>
          <a:p>
            <a:pPr marL="681142" lvl="1" indent="-185766" defTabSz="990752">
              <a:buFont typeface="Arial" panose="020B0604020202020204" pitchFamily="34" charset="0"/>
              <a:buChar char="•"/>
              <a:defRPr/>
            </a:pPr>
            <a:r>
              <a:rPr lang="nl-NL" sz="1100" dirty="0">
                <a:solidFill>
                  <a:schemeClr val="bg1"/>
                </a:solidFill>
              </a:rPr>
              <a:t>Projectmatig/ eenmalige dan moet je elk jaar opnieuw handel binnenhalen (tenzij je aannemer van corporatie)</a:t>
            </a:r>
          </a:p>
          <a:p>
            <a:pPr marL="185766" indent="-185766" defTabSz="990752">
              <a:buFont typeface="Arial" panose="020B0604020202020204" pitchFamily="34" charset="0"/>
              <a:buChar char="•"/>
              <a:defRPr/>
            </a:pPr>
            <a:r>
              <a:rPr lang="nl-NL" sz="1100" dirty="0">
                <a:solidFill>
                  <a:schemeClr val="bg1"/>
                </a:solidFill>
              </a:rPr>
              <a:t>Wat hieraan gerelateerd is, is </a:t>
            </a:r>
            <a:r>
              <a:rPr lang="nl-NL" sz="1100" b="1" dirty="0">
                <a:solidFill>
                  <a:schemeClr val="bg1"/>
                </a:solidFill>
              </a:rPr>
              <a:t>het type klant</a:t>
            </a:r>
            <a:r>
              <a:rPr lang="nl-NL" sz="1100" dirty="0">
                <a:solidFill>
                  <a:schemeClr val="bg1"/>
                </a:solidFill>
              </a:rPr>
              <a:t>.</a:t>
            </a:r>
          </a:p>
          <a:p>
            <a:pPr marL="681142" lvl="1" indent="-185766" defTabSz="990752">
              <a:buFont typeface="Arial" panose="020B0604020202020204" pitchFamily="34" charset="0"/>
              <a:buChar char="•"/>
              <a:defRPr/>
            </a:pPr>
            <a:r>
              <a:rPr lang="nl-NL" sz="1100" dirty="0">
                <a:solidFill>
                  <a:schemeClr val="bg1"/>
                </a:solidFill>
              </a:rPr>
              <a:t>Consument, bedrijven, overheid (laatste gevaarlijk)</a:t>
            </a:r>
          </a:p>
          <a:p>
            <a:pPr marL="185766" indent="-185766" defTabSz="990752">
              <a:buFont typeface="Arial" panose="020B0604020202020204" pitchFamily="34" charset="0"/>
              <a:buChar char="•"/>
              <a:defRPr/>
            </a:pPr>
            <a:r>
              <a:rPr lang="nl-NL" sz="1100" dirty="0">
                <a:solidFill>
                  <a:schemeClr val="bg1"/>
                </a:solidFill>
              </a:rPr>
              <a:t>Als je het gesprek hebt gevoerd over de klanten dan is het ook relevant om door te vragen hoeveel klanten ze hebben</a:t>
            </a:r>
          </a:p>
          <a:p>
            <a:pPr marL="681142" lvl="1" indent="-185766" defTabSz="990752">
              <a:buFont typeface="Arial" panose="020B0604020202020204" pitchFamily="34" charset="0"/>
              <a:buChar char="•"/>
              <a:defRPr/>
            </a:pPr>
            <a:r>
              <a:rPr lang="nl-NL" sz="1100" dirty="0">
                <a:solidFill>
                  <a:schemeClr val="bg1"/>
                </a:solidFill>
              </a:rPr>
              <a:t>Geldt de 80/20 regel? Risico</a:t>
            </a:r>
          </a:p>
          <a:p>
            <a:pPr marL="681142" lvl="1" indent="-185766" defTabSz="990752">
              <a:buFont typeface="Arial" panose="020B0604020202020204" pitchFamily="34" charset="0"/>
              <a:buChar char="•"/>
              <a:defRPr/>
            </a:pPr>
            <a:r>
              <a:rPr lang="nl-NL" sz="1100" dirty="0">
                <a:solidFill>
                  <a:schemeClr val="bg1"/>
                </a:solidFill>
              </a:rPr>
              <a:t>Grote hoeveelheid van afnemers geeft meer rust aan financiers </a:t>
            </a:r>
            <a:r>
              <a:rPr lang="nl-NL" sz="1100" dirty="0">
                <a:solidFill>
                  <a:schemeClr val="bg1"/>
                </a:solidFill>
                <a:sym typeface="Wingdings" pitchFamily="2" charset="2"/>
              </a:rPr>
              <a:t> </a:t>
            </a:r>
            <a:r>
              <a:rPr lang="nl-NL" sz="1100" b="1" dirty="0">
                <a:solidFill>
                  <a:schemeClr val="bg1"/>
                </a:solidFill>
                <a:sym typeface="Wingdings" pitchFamily="2" charset="2"/>
              </a:rPr>
              <a:t>Concentratierisico</a:t>
            </a:r>
          </a:p>
          <a:p>
            <a:pPr marL="185766" indent="-185766" defTabSz="990752">
              <a:buFont typeface="Arial" panose="020B0604020202020204" pitchFamily="34" charset="0"/>
              <a:buChar char="•"/>
              <a:defRPr/>
            </a:pPr>
            <a:r>
              <a:rPr lang="nl-NL" sz="1100" dirty="0">
                <a:solidFill>
                  <a:schemeClr val="bg1"/>
                </a:solidFill>
                <a:sym typeface="Wingdings" pitchFamily="2" charset="2"/>
              </a:rPr>
              <a:t>Dit risico kan ook aan de leverancierskant zitten</a:t>
            </a:r>
          </a:p>
          <a:p>
            <a:pPr marL="681142" lvl="1" indent="-185766" defTabSz="990752">
              <a:buFont typeface="Arial" panose="020B0604020202020204" pitchFamily="34" charset="0"/>
              <a:buChar char="•"/>
              <a:defRPr/>
            </a:pPr>
            <a:r>
              <a:rPr lang="nl-NL" sz="1100" dirty="0">
                <a:solidFill>
                  <a:schemeClr val="bg1"/>
                </a:solidFill>
                <a:sym typeface="Wingdings" pitchFamily="2" charset="2"/>
              </a:rPr>
              <a:t>Die aannemer van net kan overal zijn spijkers en hout kopen (kostprijs met stijgende inflatie is ander onderwerp) maar een extreem voorbeeld is een chipfabrikant, kan alleen naar ASML </a:t>
            </a:r>
          </a:p>
          <a:p>
            <a:pPr marL="185766" indent="-185766" defTabSz="990752">
              <a:buFont typeface="Arial" panose="020B0604020202020204" pitchFamily="34" charset="0"/>
              <a:buChar char="•"/>
              <a:defRPr/>
            </a:pPr>
            <a:r>
              <a:rPr lang="nl-NL" sz="1100" dirty="0">
                <a:solidFill>
                  <a:schemeClr val="bg1"/>
                </a:solidFill>
                <a:sym typeface="Wingdings" pitchFamily="2" charset="2"/>
              </a:rPr>
              <a:t>Andere zaken zijn activiteiten in het buitenland. Vanuit Nederland is dat vaak lastig te financieren. Als er activiteiten zijn wel op doorvragen hoe groot dit is </a:t>
            </a:r>
            <a:r>
              <a:rPr lang="nl-NL" sz="1100" dirty="0" err="1">
                <a:solidFill>
                  <a:schemeClr val="bg1"/>
                </a:solidFill>
                <a:sym typeface="Wingdings" pitchFamily="2" charset="2"/>
              </a:rPr>
              <a:t>tov</a:t>
            </a:r>
            <a:r>
              <a:rPr lang="nl-NL" sz="1100" dirty="0">
                <a:solidFill>
                  <a:schemeClr val="bg1"/>
                </a:solidFill>
                <a:sym typeface="Wingdings" pitchFamily="2" charset="2"/>
              </a:rPr>
              <a:t> de Nederlandse omzet. </a:t>
            </a:r>
            <a:r>
              <a:rPr lang="nl-NL" sz="1100" dirty="0" err="1">
                <a:solidFill>
                  <a:schemeClr val="bg1"/>
                </a:solidFill>
                <a:sym typeface="Wingdings" pitchFamily="2" charset="2"/>
              </a:rPr>
              <a:t>Evt</a:t>
            </a:r>
            <a:r>
              <a:rPr lang="nl-NL" sz="1100" dirty="0">
                <a:solidFill>
                  <a:schemeClr val="bg1"/>
                </a:solidFill>
                <a:sym typeface="Wingdings" pitchFamily="2" charset="2"/>
              </a:rPr>
              <a:t> valutarisico</a:t>
            </a:r>
          </a:p>
          <a:p>
            <a:pPr marL="185766" indent="-185766" defTabSz="990752">
              <a:buFont typeface="Arial" panose="020B0604020202020204" pitchFamily="34" charset="0"/>
              <a:buChar char="•"/>
              <a:defRPr/>
            </a:pPr>
            <a:endParaRPr lang="nl-NL" sz="1100" dirty="0">
              <a:solidFill>
                <a:schemeClr val="bg1"/>
              </a:solidFill>
              <a:sym typeface="Wingdings" pitchFamily="2" charset="2"/>
            </a:endParaRPr>
          </a:p>
          <a:p>
            <a:pPr marL="185766" indent="-185766" defTabSz="990752">
              <a:buFont typeface="Arial" panose="020B0604020202020204" pitchFamily="34" charset="0"/>
              <a:buChar char="•"/>
              <a:defRPr/>
            </a:pPr>
            <a:r>
              <a:rPr lang="nl-NL" sz="1100" dirty="0">
                <a:solidFill>
                  <a:schemeClr val="bg1"/>
                </a:solidFill>
                <a:sym typeface="Wingdings" pitchFamily="2" charset="2"/>
              </a:rPr>
              <a:t>Duurzaamheid: Ander interessant onderwerp om tegen ondernemer aan te houden is duurzaamheid als is het vanuit kostenbesparing. Wil hij investeren in zonnepanelen, auto’s of warmtepomp. </a:t>
            </a:r>
          </a:p>
          <a:p>
            <a:pPr marL="681142" lvl="1" indent="-185766" defTabSz="990752">
              <a:buFont typeface="Arial" panose="020B0604020202020204" pitchFamily="34" charset="0"/>
              <a:buChar char="•"/>
              <a:defRPr/>
            </a:pPr>
            <a:endParaRPr lang="nl-NL" sz="1100" dirty="0">
              <a:solidFill>
                <a:schemeClr val="bg1"/>
              </a:solidFill>
              <a:sym typeface="Wingdings" pitchFamily="2" charset="2"/>
            </a:endParaRPr>
          </a:p>
          <a:p>
            <a:pPr marL="185766" indent="-185766" defTabSz="990752">
              <a:buFont typeface="Arial" panose="020B0604020202020204" pitchFamily="34" charset="0"/>
              <a:buChar char="•"/>
              <a:defRPr/>
            </a:pPr>
            <a:endParaRPr lang="nl-NL" sz="1100" dirty="0">
              <a:solidFill>
                <a:schemeClr val="bg1"/>
              </a:solidFill>
            </a:endParaRPr>
          </a:p>
          <a:p>
            <a:pPr marL="185766" indent="-185766">
              <a:buFont typeface="Arial" panose="020B0604020202020204" pitchFamily="34" charset="0"/>
              <a:buChar char="•"/>
            </a:pPr>
            <a:endParaRPr lang="nl-NL" dirty="0"/>
          </a:p>
        </p:txBody>
      </p:sp>
      <p:sp>
        <p:nvSpPr>
          <p:cNvPr id="4" name="Tijdelijke aanduiding voor dianummer 3"/>
          <p:cNvSpPr>
            <a:spLocks noGrp="1"/>
          </p:cNvSpPr>
          <p:nvPr>
            <p:ph type="sldNum" sz="quarter" idx="5"/>
          </p:nvPr>
        </p:nvSpPr>
        <p:spPr/>
        <p:txBody>
          <a:bodyPr/>
          <a:lstStyle/>
          <a:p>
            <a:fld id="{E2955D01-9F7C-6E44-81BF-5A34128F9660}" type="slidenum">
              <a:rPr lang="en-GB" smtClean="0"/>
              <a:t>15</a:t>
            </a:fld>
            <a:endParaRPr lang="en-GB"/>
          </a:p>
        </p:txBody>
      </p:sp>
    </p:spTree>
    <p:extLst>
      <p:ext uri="{BB962C8B-B14F-4D97-AF65-F5344CB8AC3E}">
        <p14:creationId xmlns:p14="http://schemas.microsoft.com/office/powerpoint/2010/main" val="32785654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1E5E5-DD3A-2952-0376-9B7EAE3E89A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094717E-C914-9223-CBFE-43B99E94BC6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90CC1FB-3CEC-BFBC-4272-0F1D3D5379B1}"/>
              </a:ext>
            </a:extLst>
          </p:cNvPr>
          <p:cNvSpPr>
            <a:spLocks noGrp="1"/>
          </p:cNvSpPr>
          <p:nvPr>
            <p:ph type="body" idx="1"/>
          </p:nvPr>
        </p:nvSpPr>
        <p:spPr/>
        <p:txBody>
          <a:bodyPr/>
          <a:lstStyle/>
          <a:p>
            <a:r>
              <a:rPr lang="nl-NL" dirty="0"/>
              <a:t>Welkom</a:t>
            </a:r>
          </a:p>
          <a:p>
            <a:r>
              <a:rPr lang="nl-NL" dirty="0"/>
              <a:t>Regelmatig de vraag van hypotheek adviseur</a:t>
            </a:r>
          </a:p>
          <a:p>
            <a:r>
              <a:rPr lang="nl-NL" dirty="0"/>
              <a:t>Webinar geeft je inzicht in de zakelijke markt en hoe je hiermee kan starten</a:t>
            </a:r>
          </a:p>
          <a:p>
            <a:endParaRPr lang="nl-NL" dirty="0"/>
          </a:p>
        </p:txBody>
      </p:sp>
      <p:sp>
        <p:nvSpPr>
          <p:cNvPr id="4" name="Tijdelijke aanduiding voor dianummer 3">
            <a:extLst>
              <a:ext uri="{FF2B5EF4-FFF2-40B4-BE49-F238E27FC236}">
                <a16:creationId xmlns:a16="http://schemas.microsoft.com/office/drawing/2014/main" id="{EE3661BC-4A6A-1008-5965-65221E4C06E0}"/>
              </a:ext>
            </a:extLst>
          </p:cNvPr>
          <p:cNvSpPr>
            <a:spLocks noGrp="1"/>
          </p:cNvSpPr>
          <p:nvPr>
            <p:ph type="sldNum" sz="quarter" idx="5"/>
          </p:nvPr>
        </p:nvSpPr>
        <p:spPr/>
        <p:txBody>
          <a:bodyPr/>
          <a:lstStyle/>
          <a:p>
            <a:fld id="{E2955D01-9F7C-6E44-81BF-5A34128F9660}" type="slidenum">
              <a:rPr lang="en-GB" smtClean="0"/>
              <a:t>16</a:t>
            </a:fld>
            <a:endParaRPr lang="en-GB"/>
          </a:p>
        </p:txBody>
      </p:sp>
    </p:spTree>
    <p:extLst>
      <p:ext uri="{BB962C8B-B14F-4D97-AF65-F5344CB8AC3E}">
        <p14:creationId xmlns:p14="http://schemas.microsoft.com/office/powerpoint/2010/main" val="20243139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85766" indent="-185766">
              <a:buFontTx/>
              <a:buChar char="-"/>
            </a:pPr>
            <a:r>
              <a:rPr lang="nl-NL" dirty="0"/>
              <a:t>Zakelijk financieren bestaat uit verschillende doelen en mogelijkheden.</a:t>
            </a:r>
          </a:p>
          <a:p>
            <a:pPr marL="185766" indent="-185766">
              <a:buFontTx/>
              <a:buChar char="-"/>
            </a:pPr>
            <a:r>
              <a:rPr lang="nl-NL" dirty="0"/>
              <a:t>Elke financieringsdoel neemt andere vraagstukken met zich mee</a:t>
            </a:r>
          </a:p>
          <a:p>
            <a:pPr marL="185766" indent="-185766">
              <a:buFontTx/>
              <a:buChar char="-"/>
            </a:pPr>
            <a:r>
              <a:rPr lang="nl-NL" dirty="0"/>
              <a:t>Volgende slides gaan we dieper in op elk financieringsdoel</a:t>
            </a:r>
          </a:p>
        </p:txBody>
      </p:sp>
      <p:sp>
        <p:nvSpPr>
          <p:cNvPr id="4" name="Tijdelijke aanduiding voor dianummer 3"/>
          <p:cNvSpPr>
            <a:spLocks noGrp="1"/>
          </p:cNvSpPr>
          <p:nvPr>
            <p:ph type="sldNum" sz="quarter" idx="5"/>
          </p:nvPr>
        </p:nvSpPr>
        <p:spPr/>
        <p:txBody>
          <a:bodyPr/>
          <a:lstStyle/>
          <a:p>
            <a:fld id="{248C7FF1-9265-EC48-B8CB-6323F34798DD}" type="slidenum">
              <a:rPr lang="nl-NL" smtClean="0"/>
              <a:t>17</a:t>
            </a:fld>
            <a:endParaRPr lang="nl-NL" dirty="0"/>
          </a:p>
        </p:txBody>
      </p:sp>
    </p:spTree>
    <p:extLst>
      <p:ext uri="{BB962C8B-B14F-4D97-AF65-F5344CB8AC3E}">
        <p14:creationId xmlns:p14="http://schemas.microsoft.com/office/powerpoint/2010/main" val="38561013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85766" indent="-185766">
              <a:buFont typeface="Arial" panose="020B0604020202020204" pitchFamily="34" charset="0"/>
              <a:buChar char="•"/>
            </a:pPr>
            <a:r>
              <a:rPr lang="nl-NL" dirty="0"/>
              <a:t>Wat is verschil tussen investeringsbehoefte en financieringsbehoefte? Eigen middelen. Het is cruciaal dat een ondernemer eigen geld meebrengt. </a:t>
            </a:r>
          </a:p>
          <a:p>
            <a:pPr marL="185766" indent="-185766">
              <a:buFont typeface="Arial" panose="020B0604020202020204" pitchFamily="34" charset="0"/>
              <a:buChar char="•"/>
            </a:pPr>
            <a:endParaRPr lang="nl-NL" dirty="0"/>
          </a:p>
          <a:p>
            <a:pPr marL="185766" indent="-185766">
              <a:buFont typeface="Arial" panose="020B0604020202020204" pitchFamily="34" charset="0"/>
              <a:buChar char="•"/>
            </a:pPr>
            <a:r>
              <a:rPr lang="nl-NL" dirty="0"/>
              <a:t>Als je een ondernemer vraagt wat hij gaat kopen, dan heeft hij het vaak over het pand. Ga pandje kopen van 250k. </a:t>
            </a:r>
          </a:p>
          <a:p>
            <a:pPr marL="185766" indent="-185766">
              <a:buFont typeface="Arial" panose="020B0604020202020204" pitchFamily="34" charset="0"/>
              <a:buChar char="•"/>
            </a:pPr>
            <a:r>
              <a:rPr lang="nl-NL" dirty="0"/>
              <a:t>Stel hij heeft zelf 100k dan zegt men al snel dat ze maar 150k nodig hebben. Dit zien we vaak gebeuren maar je moet rekening houden met bijkomende kosten</a:t>
            </a:r>
          </a:p>
          <a:p>
            <a:pPr marL="185766" indent="-185766">
              <a:buFont typeface="Arial" panose="020B0604020202020204" pitchFamily="34" charset="0"/>
              <a:buChar char="•"/>
            </a:pPr>
            <a:r>
              <a:rPr lang="nl-NL" dirty="0"/>
              <a:t>Kosten koper, verbouwing, advieskosten is al zo 12,5%. Exclusief afsluitkosten van </a:t>
            </a:r>
            <a:r>
              <a:rPr lang="nl-NL" dirty="0" err="1"/>
              <a:t>financiers,korting</a:t>
            </a:r>
            <a:endParaRPr lang="nl-NL" dirty="0"/>
          </a:p>
          <a:p>
            <a:pPr marL="185766" indent="-185766">
              <a:buFont typeface="Arial" panose="020B0604020202020204" pitchFamily="34" charset="0"/>
              <a:buChar char="•"/>
            </a:pPr>
            <a:endParaRPr lang="nl-NL" dirty="0"/>
          </a:p>
          <a:p>
            <a:pPr marL="185766" indent="-185766">
              <a:buFont typeface="Arial" panose="020B0604020202020204" pitchFamily="34" charset="0"/>
              <a:buChar char="•"/>
            </a:pPr>
            <a:r>
              <a:rPr lang="nl-NL" dirty="0"/>
              <a:t>Hoe kijkt een financier hier naar? </a:t>
            </a:r>
          </a:p>
          <a:p>
            <a:pPr marL="185766" indent="-185766">
              <a:buFont typeface="Arial" panose="020B0604020202020204" pitchFamily="34" charset="0"/>
              <a:buChar char="•"/>
            </a:pPr>
            <a:r>
              <a:rPr lang="nl-NL" dirty="0"/>
              <a:t>Stel pand is na verbouwing 300k waard. Dan financieren ze 65% =EUR 195.000k dan heb je dus 134.000 nodig om het object te kopen. </a:t>
            </a:r>
          </a:p>
          <a:p>
            <a:pPr marL="185766" indent="-185766">
              <a:buFont typeface="Arial" panose="020B0604020202020204" pitchFamily="34" charset="0"/>
              <a:buChar char="•"/>
            </a:pPr>
            <a:endParaRPr lang="nl-NL" dirty="0"/>
          </a:p>
          <a:p>
            <a:pPr marL="185766" indent="-185766">
              <a:buFont typeface="Arial" panose="020B0604020202020204" pitchFamily="34" charset="0"/>
              <a:buChar char="•"/>
            </a:pPr>
            <a:r>
              <a:rPr lang="nl-NL" dirty="0"/>
              <a:t>LANG MET LANG EN KORT MET KORT :</a:t>
            </a:r>
          </a:p>
          <a:p>
            <a:pPr marL="681142" lvl="1" indent="-185766">
              <a:buFont typeface="Arial" panose="020B0604020202020204" pitchFamily="34" charset="0"/>
              <a:buChar char="•"/>
            </a:pPr>
            <a:r>
              <a:rPr lang="nl-NL" dirty="0"/>
              <a:t>De stelregel is dat je vaste activa langlopend financiert en vlottende activa kortlopend. </a:t>
            </a:r>
          </a:p>
          <a:p>
            <a:pPr marL="681142" lvl="1" indent="-185766" defTabSz="990752">
              <a:buFont typeface="Arial" panose="020B0604020202020204" pitchFamily="34" charset="0"/>
              <a:buChar char="•"/>
              <a:defRPr/>
            </a:pPr>
            <a:r>
              <a:rPr lang="nl-NL" dirty="0"/>
              <a:t>Vastgoed gemiddeld 10 jaar met </a:t>
            </a:r>
            <a:r>
              <a:rPr lang="nl-NL" dirty="0" err="1"/>
              <a:t>evt</a:t>
            </a:r>
            <a:r>
              <a:rPr lang="nl-NL" dirty="0"/>
              <a:t> deel aflossingsvrij</a:t>
            </a:r>
          </a:p>
          <a:p>
            <a:pPr marL="681142" lvl="1" indent="-185766">
              <a:buFont typeface="Arial" panose="020B0604020202020204" pitchFamily="34" charset="0"/>
              <a:buChar char="•"/>
            </a:pPr>
            <a:r>
              <a:rPr lang="nl-NL" dirty="0"/>
              <a:t>Machines, inventaris goodwill met lening van circa 4-6 jaar</a:t>
            </a:r>
          </a:p>
          <a:p>
            <a:pPr marL="681142" lvl="1" indent="-185766">
              <a:buFont typeface="Arial" panose="020B0604020202020204" pitchFamily="34" charset="0"/>
              <a:buChar char="•"/>
            </a:pPr>
            <a:r>
              <a:rPr lang="nl-NL" dirty="0"/>
              <a:t>Voorraden en debiteuren kortlopend met een rekening courant of factoring. Er zijn ook alternatieve die werkkapitaal verstrekken met een lening.</a:t>
            </a:r>
          </a:p>
          <a:p>
            <a:pPr marL="681142" lvl="1" indent="-185766">
              <a:buFont typeface="Arial" panose="020B0604020202020204" pitchFamily="34" charset="0"/>
              <a:buChar char="•"/>
            </a:pPr>
            <a:r>
              <a:rPr lang="nl-NL" dirty="0"/>
              <a:t>Je kan werkkapitaal dat standaard vastzit ook langlopend financieren. Bijvoorbeeld </a:t>
            </a:r>
            <a:r>
              <a:rPr lang="nl-NL" dirty="0" err="1"/>
              <a:t>Coolblue</a:t>
            </a:r>
            <a:r>
              <a:rPr lang="nl-NL" dirty="0"/>
              <a:t>, heeft altijd een bepaalde voorraad die ze aanhouden om direct te kunnen leveren. Deze kan look middels een lening gefinancierd worden.</a:t>
            </a:r>
          </a:p>
          <a:p>
            <a:pPr marL="681142" lvl="1" indent="-185766">
              <a:buFont typeface="Arial" panose="020B0604020202020204" pitchFamily="34" charset="0"/>
              <a:buChar char="•"/>
            </a:pPr>
            <a:r>
              <a:rPr lang="nl-NL" dirty="0"/>
              <a:t>Door goed de financieringsbehoefte in beeld te krijgen kan je al een goed beeld krijgen welke mogelijkheden er zijn.</a:t>
            </a:r>
          </a:p>
          <a:p>
            <a:endParaRPr lang="nl-NL" dirty="0"/>
          </a:p>
        </p:txBody>
      </p:sp>
      <p:sp>
        <p:nvSpPr>
          <p:cNvPr id="4" name="Tijdelijke aanduiding voor dianummer 3"/>
          <p:cNvSpPr>
            <a:spLocks noGrp="1"/>
          </p:cNvSpPr>
          <p:nvPr>
            <p:ph type="sldNum" sz="quarter" idx="5"/>
          </p:nvPr>
        </p:nvSpPr>
        <p:spPr/>
        <p:txBody>
          <a:bodyPr/>
          <a:lstStyle/>
          <a:p>
            <a:fld id="{248C7FF1-9265-EC48-B8CB-6323F34798DD}" type="slidenum">
              <a:rPr lang="nl-NL" smtClean="0"/>
              <a:t>18</a:t>
            </a:fld>
            <a:endParaRPr lang="nl-NL"/>
          </a:p>
        </p:txBody>
      </p:sp>
    </p:spTree>
    <p:extLst>
      <p:ext uri="{BB962C8B-B14F-4D97-AF65-F5344CB8AC3E}">
        <p14:creationId xmlns:p14="http://schemas.microsoft.com/office/powerpoint/2010/main" val="21382343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85766" indent="-185766" defTabSz="990752">
              <a:buFont typeface="Arial" panose="020B0604020202020204" pitchFamily="34" charset="0"/>
              <a:buChar char="•"/>
              <a:defRPr/>
            </a:pPr>
            <a:r>
              <a:rPr lang="nl-NL" sz="1200" dirty="0">
                <a:solidFill>
                  <a:schemeClr val="bg1"/>
                </a:solidFill>
              </a:rPr>
              <a:t>Uitleggen wat we daaronder verstaan</a:t>
            </a:r>
          </a:p>
          <a:p>
            <a:pPr marL="185766" indent="-185766" defTabSz="990752">
              <a:buFont typeface="Arial" panose="020B0604020202020204" pitchFamily="34" charset="0"/>
              <a:buChar char="•"/>
              <a:defRPr/>
            </a:pPr>
            <a:r>
              <a:rPr lang="nl-NL" sz="1200" dirty="0">
                <a:solidFill>
                  <a:schemeClr val="bg1"/>
                </a:solidFill>
              </a:rPr>
              <a:t>Heel anders dan commercieel vastgoed. Daar gaat het over de huurders/huurcontracten maar hier over de onderneming die koopt</a:t>
            </a:r>
          </a:p>
          <a:p>
            <a:pPr marL="185766" indent="-185766" defTabSz="990752">
              <a:buFont typeface="Arial" panose="020B0604020202020204" pitchFamily="34" charset="0"/>
              <a:buChar char="•"/>
              <a:defRPr/>
            </a:pPr>
            <a:r>
              <a:rPr lang="nl-NL" sz="1200" dirty="0">
                <a:solidFill>
                  <a:schemeClr val="bg1"/>
                </a:solidFill>
              </a:rPr>
              <a:t>In feite maar 1 partij dus hoger risico voor een financier. Hij wil dus graag weten of dit bedrijf zijn rente en aflossing kan blijven betalen. Dus is er voldoende kasstroom aanwezig?</a:t>
            </a:r>
          </a:p>
          <a:p>
            <a:pPr marL="185766" indent="-185766" defTabSz="990752">
              <a:buFont typeface="Arial" panose="020B0604020202020204" pitchFamily="34" charset="0"/>
              <a:buChar char="•"/>
              <a:defRPr/>
            </a:pPr>
            <a:r>
              <a:rPr lang="nl-NL" sz="1200" dirty="0">
                <a:solidFill>
                  <a:schemeClr val="bg1"/>
                </a:solidFill>
              </a:rPr>
              <a:t>Belangrijk is dus te vragen waarom hij een pand koopt. Het behoort niet tot het cash genererend vermogen van het bedrijf. Waarom stopt hij zijn bedrijf niet in groei van het bedrijf? </a:t>
            </a:r>
          </a:p>
          <a:p>
            <a:pPr marL="185766" indent="-185766" defTabSz="990752">
              <a:buFont typeface="Arial" panose="020B0604020202020204" pitchFamily="34" charset="0"/>
              <a:buChar char="•"/>
              <a:defRPr/>
            </a:pPr>
            <a:r>
              <a:rPr lang="nl-NL" sz="1200" dirty="0">
                <a:solidFill>
                  <a:schemeClr val="bg1"/>
                </a:solidFill>
              </a:rPr>
              <a:t>In sommige gevallen is het vastgoed daar wel een onderdeel van, bijvoorbeeld bij een winkel of logistiek bedrijf. </a:t>
            </a:r>
          </a:p>
          <a:p>
            <a:pPr marL="185766" indent="-185766" defTabSz="990752">
              <a:buFont typeface="Arial" panose="020B0604020202020204" pitchFamily="34" charset="0"/>
              <a:buChar char="•"/>
              <a:defRPr/>
            </a:pPr>
            <a:r>
              <a:rPr lang="nl-NL" sz="1200" dirty="0">
                <a:solidFill>
                  <a:schemeClr val="bg1"/>
                </a:solidFill>
              </a:rPr>
              <a:t>Wat is de bestaande situatie. Huur/ bestaand pand, extra locatie, uitbreiding, </a:t>
            </a:r>
            <a:r>
              <a:rPr lang="nl-NL" sz="1200" dirty="0" err="1">
                <a:solidFill>
                  <a:schemeClr val="bg1"/>
                </a:solidFill>
              </a:rPr>
              <a:t>etc</a:t>
            </a:r>
            <a:endParaRPr lang="nl-NL" sz="1200" dirty="0">
              <a:solidFill>
                <a:schemeClr val="bg1"/>
              </a:solidFill>
            </a:endParaRPr>
          </a:p>
          <a:p>
            <a:pPr marL="185766" indent="-185766" defTabSz="990752">
              <a:buFont typeface="Arial" panose="020B0604020202020204" pitchFamily="34" charset="0"/>
              <a:buChar char="•"/>
              <a:defRPr/>
            </a:pPr>
            <a:r>
              <a:rPr lang="nl-NL" sz="1200" dirty="0">
                <a:solidFill>
                  <a:schemeClr val="bg1"/>
                </a:solidFill>
              </a:rPr>
              <a:t>Wat zijn de huidige huurlasten</a:t>
            </a:r>
          </a:p>
          <a:p>
            <a:pPr marL="185766" indent="-185766" defTabSz="990752">
              <a:buFont typeface="Arial" panose="020B0604020202020204" pitchFamily="34" charset="0"/>
              <a:buChar char="•"/>
              <a:defRPr/>
            </a:pPr>
            <a:r>
              <a:rPr lang="nl-NL" sz="1200" dirty="0">
                <a:solidFill>
                  <a:schemeClr val="bg1"/>
                </a:solidFill>
              </a:rPr>
              <a:t>Wie koopt het? Bij voorkeur in onderneming</a:t>
            </a:r>
          </a:p>
          <a:p>
            <a:pPr marL="185766" indent="-185766" defTabSz="990752">
              <a:buFont typeface="Arial" panose="020B0604020202020204" pitchFamily="34" charset="0"/>
              <a:buChar char="•"/>
              <a:defRPr/>
            </a:pPr>
            <a:r>
              <a:rPr lang="nl-NL" sz="1200" dirty="0">
                <a:solidFill>
                  <a:schemeClr val="bg1"/>
                </a:solidFill>
              </a:rPr>
              <a:t>Deel in verhuur? Max 50%</a:t>
            </a:r>
          </a:p>
          <a:p>
            <a:pPr marL="185766" indent="-185766" defTabSz="990752">
              <a:buFont typeface="Arial" panose="020B0604020202020204" pitchFamily="34" charset="0"/>
              <a:buChar char="•"/>
              <a:defRPr/>
            </a:pPr>
            <a:r>
              <a:rPr lang="nl-NL" sz="1200" dirty="0">
                <a:solidFill>
                  <a:schemeClr val="bg1"/>
                </a:solidFill>
              </a:rPr>
              <a:t>Locatie</a:t>
            </a:r>
          </a:p>
          <a:p>
            <a:pPr marL="185766" indent="-185766" defTabSz="990752">
              <a:buFont typeface="Arial" panose="020B0604020202020204" pitchFamily="34" charset="0"/>
              <a:buChar char="•"/>
              <a:defRPr/>
            </a:pPr>
            <a:r>
              <a:rPr lang="nl-NL" sz="1200" dirty="0">
                <a:solidFill>
                  <a:schemeClr val="bg1"/>
                </a:solidFill>
              </a:rPr>
              <a:t>Taxatie, </a:t>
            </a:r>
            <a:r>
              <a:rPr lang="nl-NL" sz="1200" dirty="0" err="1">
                <a:solidFill>
                  <a:schemeClr val="bg1"/>
                </a:solidFill>
              </a:rPr>
              <a:t>woz</a:t>
            </a:r>
            <a:r>
              <a:rPr lang="nl-NL" sz="1200" dirty="0">
                <a:solidFill>
                  <a:schemeClr val="bg1"/>
                </a:solidFill>
              </a:rPr>
              <a:t> waarde, koopsom</a:t>
            </a:r>
          </a:p>
          <a:p>
            <a:pPr marL="185766" indent="-185766" defTabSz="990752">
              <a:buFont typeface="Arial" panose="020B0604020202020204" pitchFamily="34" charset="0"/>
              <a:buChar char="•"/>
              <a:defRPr/>
            </a:pPr>
            <a:endParaRPr lang="nl-NL" sz="1200" dirty="0">
              <a:solidFill>
                <a:schemeClr val="bg1"/>
              </a:solidFill>
            </a:endParaRPr>
          </a:p>
          <a:p>
            <a:pPr marL="309610" indent="-309610">
              <a:buFont typeface="Wingdings" pitchFamily="2" charset="2"/>
              <a:buChar char="q"/>
            </a:pPr>
            <a:r>
              <a:rPr lang="nl-NL" sz="1600" dirty="0">
                <a:solidFill>
                  <a:schemeClr val="bg1"/>
                </a:solidFill>
                <a:latin typeface="+mj-lt"/>
              </a:rPr>
              <a:t>Objectgegevens. Type en specificatie pand? Kantoor, praktijkruimte, bedrijfshal, </a:t>
            </a:r>
            <a:r>
              <a:rPr lang="nl-NL" sz="1600" dirty="0" err="1">
                <a:solidFill>
                  <a:schemeClr val="bg1"/>
                </a:solidFill>
                <a:latin typeface="+mj-lt"/>
              </a:rPr>
              <a:t>etc</a:t>
            </a:r>
            <a:r>
              <a:rPr lang="nl-NL" sz="1600" dirty="0">
                <a:solidFill>
                  <a:schemeClr val="bg1"/>
                </a:solidFill>
                <a:latin typeface="+mj-lt"/>
              </a:rPr>
              <a:t>?</a:t>
            </a:r>
          </a:p>
          <a:p>
            <a:pPr marL="309610" indent="-309610">
              <a:buFont typeface="Wingdings" pitchFamily="2" charset="2"/>
              <a:buChar char="q"/>
            </a:pPr>
            <a:r>
              <a:rPr lang="nl-NL" sz="1600" dirty="0">
                <a:solidFill>
                  <a:schemeClr val="bg1"/>
                </a:solidFill>
                <a:latin typeface="+mj-lt"/>
              </a:rPr>
              <a:t>Wat wordt er zelf ingebracht </a:t>
            </a:r>
            <a:r>
              <a:rPr lang="nl-NL" sz="1600" dirty="0" err="1">
                <a:solidFill>
                  <a:schemeClr val="bg1"/>
                </a:solidFill>
                <a:latin typeface="+mj-lt"/>
              </a:rPr>
              <a:t>tov</a:t>
            </a:r>
            <a:r>
              <a:rPr lang="nl-NL" sz="1600" dirty="0">
                <a:solidFill>
                  <a:schemeClr val="bg1"/>
                </a:solidFill>
                <a:latin typeface="+mj-lt"/>
              </a:rPr>
              <a:t> de gewenste financiering?</a:t>
            </a:r>
          </a:p>
          <a:p>
            <a:pPr marL="309610" indent="-309610">
              <a:buFont typeface="Wingdings" pitchFamily="2" charset="2"/>
              <a:buChar char="q"/>
            </a:pPr>
            <a:r>
              <a:rPr lang="nl-NL" sz="1600" dirty="0">
                <a:solidFill>
                  <a:schemeClr val="bg1"/>
                </a:solidFill>
                <a:latin typeface="+mj-lt"/>
              </a:rPr>
              <a:t>Wat is de (markt)waarde van het pand? Is het al getaxeerd?</a:t>
            </a:r>
          </a:p>
          <a:p>
            <a:pPr marL="309610" indent="-309610">
              <a:buFont typeface="Wingdings" pitchFamily="2" charset="2"/>
              <a:buChar char="q"/>
            </a:pPr>
            <a:r>
              <a:rPr lang="nl-NL" sz="1600" dirty="0">
                <a:solidFill>
                  <a:schemeClr val="bg1"/>
                </a:solidFill>
                <a:latin typeface="+mj-lt"/>
              </a:rPr>
              <a:t>Wat is het energielabel</a:t>
            </a:r>
          </a:p>
          <a:p>
            <a:pPr marL="309610" indent="-309610">
              <a:buFont typeface="Wingdings" pitchFamily="2" charset="2"/>
              <a:buChar char="q"/>
            </a:pPr>
            <a:r>
              <a:rPr lang="nl-NL" sz="1600" dirty="0">
                <a:solidFill>
                  <a:schemeClr val="bg1"/>
                </a:solidFill>
                <a:latin typeface="+mj-lt"/>
              </a:rPr>
              <a:t>Wat zijn momenteel de kosten voor huur? Zelfde lasten als koop (aflossing en rente)?</a:t>
            </a:r>
          </a:p>
          <a:p>
            <a:pPr marL="309610" indent="-309610">
              <a:buFont typeface="Wingdings" pitchFamily="2" charset="2"/>
              <a:buChar char="q"/>
            </a:pPr>
            <a:r>
              <a:rPr lang="nl-NL" sz="1600" dirty="0">
                <a:solidFill>
                  <a:schemeClr val="bg1"/>
                </a:solidFill>
                <a:latin typeface="+mj-lt"/>
              </a:rPr>
              <a:t>Geheel voor eigen gebruik of deels verhuurd</a:t>
            </a:r>
          </a:p>
          <a:p>
            <a:pPr marL="309610" indent="-309610">
              <a:buFont typeface="Wingdings" pitchFamily="2" charset="2"/>
              <a:buChar char="q"/>
            </a:pPr>
            <a:r>
              <a:rPr lang="nl-NL" sz="1600" dirty="0">
                <a:solidFill>
                  <a:schemeClr val="bg1"/>
                </a:solidFill>
                <a:latin typeface="+mj-lt"/>
              </a:rPr>
              <a:t>Behoort (meestal) niet tot cash genererend vermogen</a:t>
            </a:r>
          </a:p>
          <a:p>
            <a:pPr marL="185766" indent="-185766" defTabSz="990752">
              <a:buFont typeface="Arial" panose="020B0604020202020204" pitchFamily="34" charset="0"/>
              <a:buChar char="•"/>
              <a:defRPr/>
            </a:pPr>
            <a:endParaRPr lang="nl-NL" sz="1200" dirty="0">
              <a:solidFill>
                <a:schemeClr val="bg1"/>
              </a:solidFill>
            </a:endParaRPr>
          </a:p>
          <a:p>
            <a:pPr marL="185766" indent="-185766" defTabSz="990752">
              <a:buFont typeface="Arial" panose="020B0604020202020204" pitchFamily="34" charset="0"/>
              <a:buChar char="•"/>
              <a:defRPr/>
            </a:pPr>
            <a:endParaRPr lang="nl-NL" sz="1200" dirty="0">
              <a:solidFill>
                <a:schemeClr val="bg1"/>
              </a:solidFill>
            </a:endParaRPr>
          </a:p>
          <a:p>
            <a:pPr marL="185766" indent="-185766">
              <a:buFont typeface="Arial" panose="020B0604020202020204" pitchFamily="34" charset="0"/>
              <a:buChar char="•"/>
            </a:pPr>
            <a:endParaRPr lang="nl-NL" dirty="0"/>
          </a:p>
          <a:p>
            <a:endParaRPr lang="nl-NL" dirty="0"/>
          </a:p>
        </p:txBody>
      </p:sp>
      <p:sp>
        <p:nvSpPr>
          <p:cNvPr id="4" name="Tijdelijke aanduiding voor dianummer 3"/>
          <p:cNvSpPr>
            <a:spLocks noGrp="1"/>
          </p:cNvSpPr>
          <p:nvPr>
            <p:ph type="sldNum" sz="quarter" idx="5"/>
          </p:nvPr>
        </p:nvSpPr>
        <p:spPr/>
        <p:txBody>
          <a:bodyPr/>
          <a:lstStyle/>
          <a:p>
            <a:fld id="{248C7FF1-9265-EC48-B8CB-6323F34798DD}" type="slidenum">
              <a:rPr lang="nl-NL" smtClean="0"/>
              <a:t>19</a:t>
            </a:fld>
            <a:endParaRPr lang="nl-NL"/>
          </a:p>
        </p:txBody>
      </p:sp>
    </p:spTree>
    <p:extLst>
      <p:ext uri="{BB962C8B-B14F-4D97-AF65-F5344CB8AC3E}">
        <p14:creationId xmlns:p14="http://schemas.microsoft.com/office/powerpoint/2010/main" val="4038007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Goedemiddag, </a:t>
            </a:r>
          </a:p>
          <a:p>
            <a:endParaRPr lang="nl-NL" dirty="0"/>
          </a:p>
          <a:p>
            <a:r>
              <a:rPr lang="nl-NL" dirty="0"/>
              <a:t>Arjan Buis, medeoprichter van Capsearch</a:t>
            </a:r>
          </a:p>
          <a:p>
            <a:r>
              <a:rPr lang="nl-NL" dirty="0"/>
              <a:t>Heb altijd zakelijke financieringen gedaan bij Fortis en ABN AMRO in verschillende rollen. </a:t>
            </a:r>
          </a:p>
          <a:p>
            <a:endParaRPr lang="nl-NL" dirty="0"/>
          </a:p>
          <a:p>
            <a:r>
              <a:rPr lang="nl-NL" dirty="0"/>
              <a:t>Laatste functie was district directeur regio midden. Heb daar 4 kantoren samengevoegd tot 1 kantoor. Alle kleinere klanten tot 1 </a:t>
            </a:r>
            <a:r>
              <a:rPr lang="nl-NL" dirty="0" err="1"/>
              <a:t>mio</a:t>
            </a:r>
            <a:r>
              <a:rPr lang="nl-NL" dirty="0"/>
              <a:t> raakten hun RM kwijt en we gingen centraliseren waardoor we contact met adviseurs kwijtraakten. </a:t>
            </a:r>
          </a:p>
          <a:p>
            <a:endParaRPr lang="nl-NL" dirty="0"/>
          </a:p>
          <a:p>
            <a:r>
              <a:rPr lang="nl-NL" dirty="0"/>
              <a:t>Dat en het </a:t>
            </a:r>
            <a:r>
              <a:rPr lang="nl-NL" dirty="0" err="1"/>
              <a:t>groeidende</a:t>
            </a:r>
            <a:r>
              <a:rPr lang="nl-NL" dirty="0"/>
              <a:t> aantal financiers was voor mij de trigger om te starten met Capsearch </a:t>
            </a:r>
          </a:p>
          <a:p>
            <a:endParaRPr lang="nl-NL" dirty="0"/>
          </a:p>
          <a:p>
            <a:r>
              <a:rPr lang="nl-NL" dirty="0"/>
              <a:t>POLL</a:t>
            </a:r>
          </a:p>
        </p:txBody>
      </p:sp>
      <p:sp>
        <p:nvSpPr>
          <p:cNvPr id="4" name="Tijdelijke aanduiding voor dianummer 3"/>
          <p:cNvSpPr>
            <a:spLocks noGrp="1"/>
          </p:cNvSpPr>
          <p:nvPr>
            <p:ph type="sldNum" sz="quarter" idx="5"/>
          </p:nvPr>
        </p:nvSpPr>
        <p:spPr/>
        <p:txBody>
          <a:bodyPr/>
          <a:lstStyle/>
          <a:p>
            <a:fld id="{248C7FF1-9265-EC48-B8CB-6323F34798DD}" type="slidenum">
              <a:rPr lang="nl-NL" smtClean="0"/>
              <a:t>2</a:t>
            </a:fld>
            <a:endParaRPr lang="nl-NL"/>
          </a:p>
        </p:txBody>
      </p:sp>
    </p:spTree>
    <p:extLst>
      <p:ext uri="{BB962C8B-B14F-4D97-AF65-F5344CB8AC3E}">
        <p14:creationId xmlns:p14="http://schemas.microsoft.com/office/powerpoint/2010/main" val="22100135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85766" indent="-185766">
              <a:buFont typeface="Arial" panose="020B0604020202020204" pitchFamily="34" charset="0"/>
              <a:buChar char="•"/>
            </a:pPr>
            <a:r>
              <a:rPr lang="nl-NL" dirty="0"/>
              <a:t>Als je met de ondernemer hebt besproken wat zijn bedrijf precies doet zoals eerder besproken dan zou je bovenstaand schema moeten kunnen invullen. </a:t>
            </a:r>
          </a:p>
          <a:p>
            <a:pPr marL="185766" indent="-185766">
              <a:buFont typeface="Arial" panose="020B0604020202020204" pitchFamily="34" charset="0"/>
              <a:buChar char="•"/>
            </a:pPr>
            <a:r>
              <a:rPr lang="nl-NL" dirty="0"/>
              <a:t>Als je dit doet zie je precies waar de pijn zit in zijn operationele </a:t>
            </a:r>
            <a:r>
              <a:rPr lang="nl-NL" dirty="0" err="1"/>
              <a:t>process</a:t>
            </a:r>
            <a:r>
              <a:rPr lang="nl-NL" dirty="0"/>
              <a:t> en het financieren hiervan. </a:t>
            </a:r>
          </a:p>
          <a:p>
            <a:pPr marL="185766" indent="-185766">
              <a:buFont typeface="Arial" panose="020B0604020202020204" pitchFamily="34" charset="0"/>
              <a:buChar char="•"/>
            </a:pPr>
            <a:r>
              <a:rPr lang="nl-NL" dirty="0"/>
              <a:t>Dit geldt niet voor vastgoedfinanciering maar wel voor werkkapitaal.</a:t>
            </a:r>
          </a:p>
          <a:p>
            <a:pPr marL="185766" indent="-185766">
              <a:buFont typeface="Arial" panose="020B0604020202020204" pitchFamily="34" charset="0"/>
              <a:buChar char="•"/>
            </a:pPr>
            <a:endParaRPr lang="nl-NL" dirty="0"/>
          </a:p>
          <a:p>
            <a:pPr marL="185766" indent="-185766">
              <a:buFont typeface="Arial" panose="020B0604020202020204" pitchFamily="34" charset="0"/>
              <a:buChar char="•"/>
            </a:pPr>
            <a:r>
              <a:rPr lang="nl-NL" dirty="0"/>
              <a:t>Je ziet hier de cash </a:t>
            </a:r>
            <a:r>
              <a:rPr lang="nl-NL" dirty="0" err="1"/>
              <a:t>conversion</a:t>
            </a:r>
            <a:r>
              <a:rPr lang="nl-NL" dirty="0"/>
              <a:t> </a:t>
            </a:r>
            <a:r>
              <a:rPr lang="nl-NL" dirty="0" err="1"/>
              <a:t>cycle</a:t>
            </a:r>
            <a:r>
              <a:rPr lang="nl-NL" dirty="0"/>
              <a:t>. Hier tegenover staat vaak de goederenstroom. Hoe dit werkt is </a:t>
            </a:r>
            <a:r>
              <a:rPr lang="nl-NL" dirty="0" err="1"/>
              <a:t>afhankelikj</a:t>
            </a:r>
            <a:r>
              <a:rPr lang="nl-NL" dirty="0"/>
              <a:t> van het model van het bedrijf;</a:t>
            </a:r>
          </a:p>
          <a:p>
            <a:pPr marL="681142" lvl="1" indent="-185766">
              <a:buFont typeface="Arial" panose="020B0604020202020204" pitchFamily="34" charset="0"/>
              <a:buChar char="•"/>
            </a:pPr>
            <a:r>
              <a:rPr lang="nl-NL" dirty="0"/>
              <a:t>Kledingwinkel koopt kleding in moet wel betalen maar is weken/maanden bezig om het om te zetten in cash</a:t>
            </a:r>
          </a:p>
          <a:p>
            <a:pPr marL="681142" lvl="1" indent="-185766">
              <a:buFont typeface="Arial" panose="020B0604020202020204" pitchFamily="34" charset="0"/>
              <a:buChar char="•"/>
            </a:pPr>
            <a:r>
              <a:rPr lang="nl-NL" dirty="0" err="1"/>
              <a:t>Fairfone</a:t>
            </a:r>
            <a:r>
              <a:rPr lang="nl-NL" dirty="0"/>
              <a:t> of Tesla doen aan pre ordering waardoor een groot deel of grootste deel al wordt aanbetaald</a:t>
            </a:r>
          </a:p>
          <a:p>
            <a:pPr marL="681142" lvl="1" indent="-185766">
              <a:buFont typeface="Arial" panose="020B0604020202020204" pitchFamily="34" charset="0"/>
              <a:buChar char="•"/>
            </a:pPr>
            <a:r>
              <a:rPr lang="nl-NL" dirty="0"/>
              <a:t>Leverancier van een supermarket. Klant van vroeger kocht uit </a:t>
            </a:r>
            <a:r>
              <a:rPr lang="nl-NL" dirty="0" err="1"/>
              <a:t>spanje</a:t>
            </a:r>
            <a:r>
              <a:rPr lang="nl-NL" dirty="0"/>
              <a:t> snacks in en verpakte dat in kleine bakjes die verkocht werden aan de supermarkten. Je hebt grote partijen zoals Ahold en banken die vroeger betaaltermijnen hanteerde van 90 dagen. Je bent dus 3 maanden op je geld aan het wachten en de dienst of product is al opgeleverd. Jij als leverancier speelt dus eigenlijk voor bank. </a:t>
            </a:r>
          </a:p>
          <a:p>
            <a:pPr marL="681142" lvl="1" indent="-185766">
              <a:buFont typeface="Arial" panose="020B0604020202020204" pitchFamily="34" charset="0"/>
              <a:buChar char="•"/>
            </a:pPr>
            <a:endParaRPr lang="nl-NL" dirty="0"/>
          </a:p>
          <a:p>
            <a:pPr marL="185766" indent="-185766">
              <a:buFont typeface="Arial" panose="020B0604020202020204" pitchFamily="34" charset="0"/>
              <a:buChar char="•"/>
            </a:pPr>
            <a:endParaRPr lang="nl-NL" dirty="0"/>
          </a:p>
          <a:p>
            <a:pPr marL="185766" indent="-185766">
              <a:buFont typeface="Arial" panose="020B0604020202020204" pitchFamily="34" charset="0"/>
              <a:buChar char="•"/>
            </a:pPr>
            <a:r>
              <a:rPr lang="nl-NL" dirty="0"/>
              <a:t>Je moet dus vanaf het moment van jouw betaalmoment totdat je betaalt wordt door je klanten het voorfinancieren. </a:t>
            </a:r>
          </a:p>
          <a:p>
            <a:pPr marL="185766" indent="-185766">
              <a:buFont typeface="Arial" panose="020B0604020202020204" pitchFamily="34" charset="0"/>
              <a:buChar char="•"/>
            </a:pPr>
            <a:r>
              <a:rPr lang="nl-NL" dirty="0"/>
              <a:t>Afhankelijk van je klant kan je hier over nadenken hoe dit voor hem/haar geldt. </a:t>
            </a:r>
          </a:p>
          <a:p>
            <a:pPr marL="185766" indent="-185766">
              <a:buFont typeface="Arial" panose="020B0604020202020204" pitchFamily="34" charset="0"/>
              <a:buChar char="•"/>
            </a:pPr>
            <a:r>
              <a:rPr lang="nl-NL" dirty="0"/>
              <a:t>Je hebt hier te maken met hoe snel je leveranciers moet betalen en hoe snel klanten jou betalen. </a:t>
            </a:r>
          </a:p>
          <a:p>
            <a:pPr marL="185766" indent="-185766">
              <a:buFont typeface="Arial" panose="020B0604020202020204" pitchFamily="34" charset="0"/>
              <a:buChar char="•"/>
            </a:pPr>
            <a:r>
              <a:rPr lang="nl-NL" dirty="0" err="1"/>
              <a:t>Efficient</a:t>
            </a:r>
            <a:r>
              <a:rPr lang="nl-NL" dirty="0"/>
              <a:t> omgaan met werkkapitaal is </a:t>
            </a:r>
            <a:r>
              <a:rPr lang="nl-NL" dirty="0" err="1"/>
              <a:t>crucial</a:t>
            </a:r>
            <a:endParaRPr lang="nl-NL" dirty="0"/>
          </a:p>
          <a:p>
            <a:pPr marL="185766" indent="-185766">
              <a:buFont typeface="Arial" panose="020B0604020202020204" pitchFamily="34" charset="0"/>
              <a:buChar char="•"/>
            </a:pPr>
            <a:endParaRPr lang="nl-NL" dirty="0"/>
          </a:p>
          <a:p>
            <a:pPr marL="185766" indent="-185766">
              <a:buFont typeface="Arial" panose="020B0604020202020204" pitchFamily="34" charset="0"/>
              <a:buChar char="•"/>
            </a:pPr>
            <a:endParaRPr lang="nl-NL" dirty="0"/>
          </a:p>
        </p:txBody>
      </p:sp>
      <p:sp>
        <p:nvSpPr>
          <p:cNvPr id="4" name="Tijdelijke aanduiding voor dianummer 3"/>
          <p:cNvSpPr>
            <a:spLocks noGrp="1"/>
          </p:cNvSpPr>
          <p:nvPr>
            <p:ph type="sldNum" sz="quarter" idx="5"/>
          </p:nvPr>
        </p:nvSpPr>
        <p:spPr/>
        <p:txBody>
          <a:bodyPr/>
          <a:lstStyle/>
          <a:p>
            <a:fld id="{248C7FF1-9265-EC48-B8CB-6323F34798DD}" type="slidenum">
              <a:rPr lang="nl-NL" smtClean="0"/>
              <a:t>20</a:t>
            </a:fld>
            <a:endParaRPr lang="nl-NL"/>
          </a:p>
        </p:txBody>
      </p:sp>
    </p:spTree>
    <p:extLst>
      <p:ext uri="{BB962C8B-B14F-4D97-AF65-F5344CB8AC3E}">
        <p14:creationId xmlns:p14="http://schemas.microsoft.com/office/powerpoint/2010/main" val="29012612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90752">
              <a:defRPr/>
            </a:pPr>
            <a:r>
              <a:rPr lang="nl-NL" sz="1200" dirty="0">
                <a:solidFill>
                  <a:schemeClr val="bg1"/>
                </a:solidFill>
              </a:rPr>
              <a:t>Als je klant aangeeft op zoek te zijn naar een nieuwe machine dan zijn er een aantal zaken die je boven tafel moet zien te krijgen: </a:t>
            </a:r>
          </a:p>
          <a:p>
            <a:pPr marL="185766" indent="-185766" defTabSz="990752">
              <a:buFont typeface="Arial" panose="020B0604020202020204" pitchFamily="34" charset="0"/>
              <a:buChar char="•"/>
              <a:defRPr/>
            </a:pPr>
            <a:r>
              <a:rPr lang="nl-NL" sz="1200" dirty="0">
                <a:solidFill>
                  <a:schemeClr val="bg1"/>
                </a:solidFill>
              </a:rPr>
              <a:t>Waarvoor heeft hij de machine nodig? Is het een onderdeel van zijn productieproces</a:t>
            </a:r>
          </a:p>
          <a:p>
            <a:pPr marL="185766" indent="-185766" defTabSz="990752">
              <a:buFont typeface="Arial" panose="020B0604020202020204" pitchFamily="34" charset="0"/>
              <a:buChar char="•"/>
              <a:defRPr/>
            </a:pPr>
            <a:r>
              <a:rPr lang="nl-NL" sz="1200" dirty="0">
                <a:solidFill>
                  <a:schemeClr val="bg1"/>
                </a:solidFill>
              </a:rPr>
              <a:t>Is het een machine wat hij bij meerdere leveranciers zou kunnen bestellen of zijn er maar een paar? Dit geeft aan hoe specifiek het is. </a:t>
            </a:r>
          </a:p>
          <a:p>
            <a:pPr marL="185766" indent="-185766" defTabSz="990752">
              <a:buFont typeface="Arial" panose="020B0604020202020204" pitchFamily="34" charset="0"/>
              <a:buChar char="•"/>
              <a:defRPr/>
            </a:pPr>
            <a:r>
              <a:rPr lang="nl-NL" sz="1200" dirty="0">
                <a:solidFill>
                  <a:schemeClr val="bg1"/>
                </a:solidFill>
              </a:rPr>
              <a:t>Is het een gangbare machine of heel specifiek? Hoe meer mainstream het is des te makkelijker te financieren</a:t>
            </a:r>
          </a:p>
          <a:p>
            <a:pPr marL="185766" indent="-185766" defTabSz="990752">
              <a:buFont typeface="Arial" panose="020B0604020202020204" pitchFamily="34" charset="0"/>
              <a:buChar char="•"/>
              <a:defRPr/>
            </a:pPr>
            <a:r>
              <a:rPr lang="nl-NL" sz="1200" dirty="0">
                <a:solidFill>
                  <a:schemeClr val="bg1"/>
                </a:solidFill>
              </a:rPr>
              <a:t>Is het een nieuwe of tweedehands? In het laatste geval is het goed te weten hoe oud het is, wie leverancier was, zit er nog garantie op</a:t>
            </a:r>
          </a:p>
          <a:p>
            <a:pPr marL="185766" indent="-185766" defTabSz="990752">
              <a:buFont typeface="Arial" panose="020B0604020202020204" pitchFamily="34" charset="0"/>
              <a:buChar char="•"/>
              <a:defRPr/>
            </a:pPr>
            <a:endParaRPr lang="nl-NL" sz="1200" dirty="0">
              <a:solidFill>
                <a:schemeClr val="bg1"/>
              </a:solidFill>
            </a:endParaRPr>
          </a:p>
          <a:p>
            <a:pPr marL="185766" indent="-185766" defTabSz="990752">
              <a:buFont typeface="Arial" panose="020B0604020202020204" pitchFamily="34" charset="0"/>
              <a:buChar char="•"/>
              <a:defRPr/>
            </a:pPr>
            <a:r>
              <a:rPr lang="nl-NL" sz="1200" dirty="0">
                <a:solidFill>
                  <a:schemeClr val="bg1"/>
                </a:solidFill>
              </a:rPr>
              <a:t>Financiers financieren het liefst dingen die een cashflow opleveren, die geld genereren. Dus als je klant iets wilt kopen wat nieuwe business oplevert is altijd goed. </a:t>
            </a:r>
          </a:p>
          <a:p>
            <a:pPr marL="185766" indent="-185766" defTabSz="990752">
              <a:buFont typeface="Arial" panose="020B0604020202020204" pitchFamily="34" charset="0"/>
              <a:buChar char="•"/>
              <a:defRPr/>
            </a:pPr>
            <a:r>
              <a:rPr lang="nl-NL" sz="1200" dirty="0">
                <a:solidFill>
                  <a:schemeClr val="bg1"/>
                </a:solidFill>
              </a:rPr>
              <a:t>Als dat het geval is, kan je altijd doorvragen om te kijken in hoeverre dat cash genererend vermogen hard is. </a:t>
            </a:r>
          </a:p>
          <a:p>
            <a:pPr marL="185766" indent="-185766" defTabSz="990752">
              <a:buFont typeface="Arial" panose="020B0604020202020204" pitchFamily="34" charset="0"/>
              <a:buChar char="•"/>
              <a:defRPr/>
            </a:pPr>
            <a:r>
              <a:rPr lang="nl-NL" sz="1200" dirty="0">
                <a:solidFill>
                  <a:schemeClr val="bg1"/>
                </a:solidFill>
              </a:rPr>
              <a:t>Heeft hij al contracten lopen of nieuwe contracten afgesloten of zijn het nog maar ideeën? </a:t>
            </a:r>
          </a:p>
          <a:p>
            <a:pPr marL="185766" indent="-185766" defTabSz="990752">
              <a:buFont typeface="Arial" panose="020B0604020202020204" pitchFamily="34" charset="0"/>
              <a:buChar char="•"/>
              <a:defRPr/>
            </a:pPr>
            <a:r>
              <a:rPr lang="nl-NL" sz="1200" dirty="0">
                <a:solidFill>
                  <a:schemeClr val="bg1"/>
                </a:solidFill>
              </a:rPr>
              <a:t>Hoe harder je die extra cash kan waarmaken hoe makkelijker te financieren. </a:t>
            </a:r>
          </a:p>
          <a:p>
            <a:pPr marL="185766" indent="-185766" defTabSz="990752">
              <a:buFont typeface="Arial" panose="020B0604020202020204" pitchFamily="34" charset="0"/>
              <a:buChar char="•"/>
              <a:defRPr/>
            </a:pPr>
            <a:endParaRPr lang="nl-NL" sz="1200" dirty="0">
              <a:solidFill>
                <a:schemeClr val="bg1"/>
              </a:solidFill>
            </a:endParaRPr>
          </a:p>
          <a:p>
            <a:pPr marL="185766" indent="-185766" defTabSz="990752">
              <a:buFont typeface="Arial" panose="020B0604020202020204" pitchFamily="34" charset="0"/>
              <a:buChar char="•"/>
              <a:defRPr/>
            </a:pPr>
            <a:endParaRPr lang="nl-NL" sz="1200" dirty="0">
              <a:solidFill>
                <a:schemeClr val="bg1"/>
              </a:solidFill>
            </a:endParaRPr>
          </a:p>
          <a:p>
            <a:pPr marL="185766" indent="-185766" defTabSz="990752">
              <a:buFont typeface="Arial" panose="020B0604020202020204" pitchFamily="34" charset="0"/>
              <a:buChar char="•"/>
              <a:defRPr/>
            </a:pPr>
            <a:endParaRPr lang="nl-NL" sz="1200" dirty="0">
              <a:solidFill>
                <a:schemeClr val="bg1"/>
              </a:solidFill>
            </a:endParaRPr>
          </a:p>
          <a:p>
            <a:pPr marL="185766" indent="-185766">
              <a:buFont typeface="Arial" panose="020B0604020202020204" pitchFamily="34" charset="0"/>
              <a:buChar char="•"/>
            </a:pPr>
            <a:endParaRPr lang="nl-NL" dirty="0"/>
          </a:p>
        </p:txBody>
      </p:sp>
      <p:sp>
        <p:nvSpPr>
          <p:cNvPr id="4" name="Tijdelijke aanduiding voor dianummer 3"/>
          <p:cNvSpPr>
            <a:spLocks noGrp="1"/>
          </p:cNvSpPr>
          <p:nvPr>
            <p:ph type="sldNum" sz="quarter" idx="5"/>
          </p:nvPr>
        </p:nvSpPr>
        <p:spPr/>
        <p:txBody>
          <a:bodyPr/>
          <a:lstStyle/>
          <a:p>
            <a:fld id="{248C7FF1-9265-EC48-B8CB-6323F34798DD}" type="slidenum">
              <a:rPr lang="nl-NL" smtClean="0"/>
              <a:t>21</a:t>
            </a:fld>
            <a:endParaRPr lang="nl-NL"/>
          </a:p>
        </p:txBody>
      </p:sp>
    </p:spTree>
    <p:extLst>
      <p:ext uri="{BB962C8B-B14F-4D97-AF65-F5344CB8AC3E}">
        <p14:creationId xmlns:p14="http://schemas.microsoft.com/office/powerpoint/2010/main" val="35648751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2400" dirty="0">
                <a:solidFill>
                  <a:schemeClr val="bg1"/>
                </a:solidFill>
                <a:latin typeface="+mj-lt"/>
              </a:rPr>
              <a:t>We vatten op deze pagina de vastgoed </a:t>
            </a:r>
            <a:r>
              <a:rPr lang="nl-NL" sz="2400" dirty="0" err="1">
                <a:solidFill>
                  <a:schemeClr val="bg1"/>
                </a:solidFill>
                <a:latin typeface="+mj-lt"/>
              </a:rPr>
              <a:t>categorieen</a:t>
            </a:r>
            <a:r>
              <a:rPr lang="nl-NL" sz="2400" dirty="0">
                <a:solidFill>
                  <a:schemeClr val="bg1"/>
                </a:solidFill>
                <a:latin typeface="+mj-lt"/>
              </a:rPr>
              <a:t> maar even samen: </a:t>
            </a:r>
          </a:p>
          <a:p>
            <a:r>
              <a:rPr lang="nl-NL" sz="2400" dirty="0">
                <a:solidFill>
                  <a:schemeClr val="bg1"/>
                </a:solidFill>
                <a:latin typeface="+mj-lt"/>
              </a:rPr>
              <a:t>Het gaat hier dus niet om vastgoed eigen gebruik. </a:t>
            </a:r>
          </a:p>
          <a:p>
            <a:endParaRPr lang="nl-NL" sz="2400" dirty="0">
              <a:solidFill>
                <a:schemeClr val="bg1"/>
              </a:solidFill>
              <a:latin typeface="+mj-lt"/>
            </a:endParaRPr>
          </a:p>
          <a:p>
            <a:r>
              <a:rPr lang="nl-NL" sz="2400" dirty="0">
                <a:solidFill>
                  <a:schemeClr val="bg1"/>
                </a:solidFill>
                <a:latin typeface="+mj-lt"/>
              </a:rPr>
              <a:t>Uitleg professioneel of consument</a:t>
            </a:r>
          </a:p>
          <a:p>
            <a:r>
              <a:rPr lang="nl-NL" sz="2400" dirty="0">
                <a:solidFill>
                  <a:schemeClr val="bg1"/>
                </a:solidFill>
                <a:latin typeface="+mj-lt"/>
              </a:rPr>
              <a:t>Kopen in </a:t>
            </a:r>
            <a:r>
              <a:rPr lang="nl-NL" sz="2400" dirty="0" err="1">
                <a:solidFill>
                  <a:schemeClr val="bg1"/>
                </a:solidFill>
                <a:latin typeface="+mj-lt"/>
              </a:rPr>
              <a:t>prive</a:t>
            </a:r>
            <a:r>
              <a:rPr lang="nl-NL" sz="2400" dirty="0">
                <a:solidFill>
                  <a:schemeClr val="bg1"/>
                </a:solidFill>
                <a:latin typeface="+mj-lt"/>
              </a:rPr>
              <a:t> of zakelijk</a:t>
            </a:r>
          </a:p>
          <a:p>
            <a:r>
              <a:rPr lang="nl-NL" sz="2400" dirty="0" err="1">
                <a:solidFill>
                  <a:schemeClr val="bg1"/>
                </a:solidFill>
                <a:latin typeface="+mj-lt"/>
              </a:rPr>
              <a:t>Loan</a:t>
            </a:r>
            <a:r>
              <a:rPr lang="nl-NL" sz="2400" dirty="0">
                <a:solidFill>
                  <a:schemeClr val="bg1"/>
                </a:solidFill>
                <a:latin typeface="+mj-lt"/>
              </a:rPr>
              <a:t> </a:t>
            </a:r>
            <a:r>
              <a:rPr lang="nl-NL" sz="2400" dirty="0" err="1">
                <a:solidFill>
                  <a:schemeClr val="bg1"/>
                </a:solidFill>
                <a:latin typeface="+mj-lt"/>
              </a:rPr>
              <a:t>to</a:t>
            </a:r>
            <a:r>
              <a:rPr lang="nl-NL" sz="2400" dirty="0">
                <a:solidFill>
                  <a:schemeClr val="bg1"/>
                </a:solidFill>
                <a:latin typeface="+mj-lt"/>
              </a:rPr>
              <a:t> </a:t>
            </a:r>
            <a:r>
              <a:rPr lang="nl-NL" sz="2400" dirty="0" err="1">
                <a:solidFill>
                  <a:schemeClr val="bg1"/>
                </a:solidFill>
                <a:latin typeface="+mj-lt"/>
              </a:rPr>
              <a:t>value</a:t>
            </a:r>
            <a:r>
              <a:rPr lang="nl-NL" sz="2400" dirty="0">
                <a:solidFill>
                  <a:schemeClr val="bg1"/>
                </a:solidFill>
                <a:latin typeface="+mj-lt"/>
              </a:rPr>
              <a:t> bij woningen oplopend tot 80%</a:t>
            </a:r>
          </a:p>
          <a:p>
            <a:r>
              <a:rPr lang="nl-NL" sz="2400" dirty="0" err="1">
                <a:solidFill>
                  <a:schemeClr val="bg1"/>
                </a:solidFill>
                <a:latin typeface="+mj-lt"/>
              </a:rPr>
              <a:t>Loan</a:t>
            </a:r>
            <a:r>
              <a:rPr lang="nl-NL" sz="2400" dirty="0">
                <a:solidFill>
                  <a:schemeClr val="bg1"/>
                </a:solidFill>
                <a:latin typeface="+mj-lt"/>
              </a:rPr>
              <a:t> </a:t>
            </a:r>
            <a:r>
              <a:rPr lang="nl-NL" sz="2400" dirty="0" err="1">
                <a:solidFill>
                  <a:schemeClr val="bg1"/>
                </a:solidFill>
                <a:latin typeface="+mj-lt"/>
              </a:rPr>
              <a:t>to</a:t>
            </a:r>
            <a:r>
              <a:rPr lang="nl-NL" sz="2400" dirty="0">
                <a:solidFill>
                  <a:schemeClr val="bg1"/>
                </a:solidFill>
                <a:latin typeface="+mj-lt"/>
              </a:rPr>
              <a:t> </a:t>
            </a:r>
            <a:r>
              <a:rPr lang="nl-NL" sz="2400" dirty="0" err="1">
                <a:solidFill>
                  <a:schemeClr val="bg1"/>
                </a:solidFill>
                <a:latin typeface="+mj-lt"/>
              </a:rPr>
              <a:t>value</a:t>
            </a:r>
            <a:r>
              <a:rPr lang="nl-NL" sz="2400" dirty="0">
                <a:solidFill>
                  <a:schemeClr val="bg1"/>
                </a:solidFill>
                <a:latin typeface="+mj-lt"/>
              </a:rPr>
              <a:t> bij zakelijk maximaal 65%</a:t>
            </a:r>
          </a:p>
          <a:p>
            <a:r>
              <a:rPr lang="nl-NL" sz="2400" dirty="0">
                <a:solidFill>
                  <a:schemeClr val="bg1"/>
                </a:solidFill>
                <a:latin typeface="+mj-lt"/>
              </a:rPr>
              <a:t>Projectontwikkeling vaak stuk lastiger en maatwerk. Vaak heeft men de grond al. Financier verwacht dat er voldoende inbreng is en vaak worden er in termijnen betaalt dus is er niet veel </a:t>
            </a:r>
            <a:r>
              <a:rPr lang="nl-NL" sz="2400" dirty="0" err="1">
                <a:solidFill>
                  <a:schemeClr val="bg1"/>
                </a:solidFill>
                <a:latin typeface="+mj-lt"/>
              </a:rPr>
              <a:t>financieirng</a:t>
            </a:r>
            <a:r>
              <a:rPr lang="nl-NL" sz="2400" dirty="0">
                <a:solidFill>
                  <a:schemeClr val="bg1"/>
                </a:solidFill>
                <a:latin typeface="+mj-lt"/>
              </a:rPr>
              <a:t> nodig</a:t>
            </a:r>
          </a:p>
          <a:p>
            <a:r>
              <a:rPr lang="nl-NL" sz="2400" dirty="0">
                <a:solidFill>
                  <a:schemeClr val="bg1"/>
                </a:solidFill>
                <a:latin typeface="+mj-lt"/>
              </a:rPr>
              <a:t>Financieren van verbouwing: 65% van de LTV voor verbouwing en dan doen ze maximaal 100% van de bouwkosten in depot. De maximale </a:t>
            </a:r>
            <a:r>
              <a:rPr lang="nl-NL" sz="2400" dirty="0" err="1">
                <a:solidFill>
                  <a:schemeClr val="bg1"/>
                </a:solidFill>
                <a:latin typeface="+mj-lt"/>
              </a:rPr>
              <a:t>financierinng</a:t>
            </a:r>
            <a:r>
              <a:rPr lang="nl-NL" sz="2400" dirty="0">
                <a:solidFill>
                  <a:schemeClr val="bg1"/>
                </a:solidFill>
                <a:latin typeface="+mj-lt"/>
              </a:rPr>
              <a:t> is dan 65% van de waarde na verbouwing</a:t>
            </a:r>
          </a:p>
          <a:p>
            <a:r>
              <a:rPr lang="nl-NL" sz="2400" dirty="0">
                <a:solidFill>
                  <a:schemeClr val="bg1"/>
                </a:solidFill>
                <a:latin typeface="+mj-lt"/>
              </a:rPr>
              <a:t>Voorbeeld: </a:t>
            </a:r>
          </a:p>
          <a:p>
            <a:r>
              <a:rPr lang="nl-NL" sz="2400" dirty="0">
                <a:solidFill>
                  <a:schemeClr val="bg1"/>
                </a:solidFill>
                <a:latin typeface="+mj-lt"/>
              </a:rPr>
              <a:t>Pand is 500.000k voor verbouwing =325.000</a:t>
            </a:r>
          </a:p>
          <a:p>
            <a:r>
              <a:rPr lang="nl-NL" sz="2400" dirty="0">
                <a:solidFill>
                  <a:schemeClr val="bg1"/>
                </a:solidFill>
                <a:latin typeface="+mj-lt"/>
              </a:rPr>
              <a:t>Verbouwingskosten zijn 250.000 (in depot)</a:t>
            </a:r>
          </a:p>
          <a:p>
            <a:r>
              <a:rPr lang="nl-NL" sz="2400" dirty="0">
                <a:solidFill>
                  <a:schemeClr val="bg1"/>
                </a:solidFill>
                <a:latin typeface="+mj-lt"/>
              </a:rPr>
              <a:t>Waarde na </a:t>
            </a:r>
            <a:r>
              <a:rPr lang="nl-NL" sz="2400" dirty="0" err="1">
                <a:solidFill>
                  <a:schemeClr val="bg1"/>
                </a:solidFill>
                <a:latin typeface="+mj-lt"/>
              </a:rPr>
              <a:t>fiannciering</a:t>
            </a:r>
            <a:r>
              <a:rPr lang="nl-NL" sz="2400" dirty="0">
                <a:solidFill>
                  <a:schemeClr val="bg1"/>
                </a:solidFill>
                <a:latin typeface="+mj-lt"/>
              </a:rPr>
              <a:t> is 750.000 x 0,65=487.500 maximaal financieren</a:t>
            </a:r>
          </a:p>
          <a:p>
            <a:endParaRPr lang="nl-NL" sz="2400" dirty="0">
              <a:solidFill>
                <a:schemeClr val="bg1"/>
              </a:solidFill>
              <a:latin typeface="+mj-lt"/>
            </a:endParaRPr>
          </a:p>
          <a:p>
            <a:r>
              <a:rPr lang="nl-NL" sz="2400" dirty="0">
                <a:solidFill>
                  <a:schemeClr val="bg1"/>
                </a:solidFill>
                <a:latin typeface="+mj-lt"/>
              </a:rPr>
              <a:t>Altijd goed om snel een taxatie te laten maken </a:t>
            </a:r>
            <a:r>
              <a:rPr lang="nl-NL" sz="2400" dirty="0">
                <a:solidFill>
                  <a:schemeClr val="bg1"/>
                </a:solidFill>
                <a:latin typeface="+mj-lt"/>
                <a:sym typeface="Wingdings" pitchFamily="2" charset="2"/>
              </a:rPr>
              <a:t> Samenwerking </a:t>
            </a:r>
            <a:r>
              <a:rPr lang="nl-NL" sz="2400" dirty="0" err="1">
                <a:solidFill>
                  <a:schemeClr val="bg1"/>
                </a:solidFill>
                <a:latin typeface="+mj-lt"/>
                <a:sym typeface="Wingdings" pitchFamily="2" charset="2"/>
              </a:rPr>
              <a:t>Envalue</a:t>
            </a:r>
            <a:endParaRPr lang="nl-NL" sz="2400" dirty="0">
              <a:solidFill>
                <a:schemeClr val="bg1"/>
              </a:solidFill>
              <a:latin typeface="+mj-lt"/>
              <a:sym typeface="Wingdings" pitchFamily="2" charset="2"/>
            </a:endParaRPr>
          </a:p>
          <a:p>
            <a:r>
              <a:rPr lang="nl-NL" sz="2400" dirty="0">
                <a:solidFill>
                  <a:schemeClr val="bg1"/>
                </a:solidFill>
                <a:latin typeface="+mj-lt"/>
                <a:sym typeface="Wingdings" pitchFamily="2" charset="2"/>
              </a:rPr>
              <a:t>Als je dit niet doet dan komt je ver in proces er achter dat het niet kan. </a:t>
            </a:r>
          </a:p>
          <a:p>
            <a:endParaRPr lang="nl-NL" sz="2400" dirty="0">
              <a:solidFill>
                <a:schemeClr val="bg1"/>
              </a:solidFill>
              <a:latin typeface="+mj-lt"/>
              <a:sym typeface="Wingdings" pitchFamily="2" charset="2"/>
            </a:endParaRPr>
          </a:p>
          <a:p>
            <a:r>
              <a:rPr lang="nl-NL" sz="2400" dirty="0">
                <a:solidFill>
                  <a:schemeClr val="bg1"/>
                </a:solidFill>
                <a:latin typeface="+mj-lt"/>
                <a:sym typeface="Wingdings" pitchFamily="2" charset="2"/>
              </a:rPr>
              <a:t>Belangrijke zaken zijn de gemiddelde looptijd van de huurcontracten, hoeveel huurders (Singel tenant)</a:t>
            </a:r>
          </a:p>
          <a:p>
            <a:endParaRPr lang="nl-NL" sz="2400" dirty="0">
              <a:solidFill>
                <a:schemeClr val="bg1"/>
              </a:solidFill>
              <a:latin typeface="+mj-lt"/>
              <a:sym typeface="Wingdings" pitchFamily="2" charset="2"/>
            </a:endParaRPr>
          </a:p>
          <a:p>
            <a:r>
              <a:rPr lang="nl-NL" sz="2400" dirty="0">
                <a:solidFill>
                  <a:schemeClr val="bg1"/>
                </a:solidFill>
                <a:latin typeface="+mj-lt"/>
                <a:sym typeface="Wingdings" pitchFamily="2" charset="2"/>
              </a:rPr>
              <a:t>Combinatiepanden zien we veel. Moelijker als het niet gesplitst is dus 1 kadastraal object. De financieringsnormen gaan dan fors omlaag en vaak extra opslagen</a:t>
            </a:r>
          </a:p>
          <a:p>
            <a:endParaRPr lang="nl-NL" sz="2400" dirty="0">
              <a:solidFill>
                <a:schemeClr val="bg1"/>
              </a:solidFill>
              <a:latin typeface="+mj-lt"/>
              <a:sym typeface="Wingdings" pitchFamily="2" charset="2"/>
            </a:endParaRPr>
          </a:p>
          <a:p>
            <a:r>
              <a:rPr lang="nl-NL" sz="2400" dirty="0">
                <a:solidFill>
                  <a:schemeClr val="bg1"/>
                </a:solidFill>
                <a:latin typeface="+mj-lt"/>
                <a:sym typeface="Wingdings" pitchFamily="2" charset="2"/>
              </a:rPr>
              <a:t>Bedrijfswoningen zijn zo goed als niet te financieren. </a:t>
            </a:r>
          </a:p>
          <a:p>
            <a:endParaRPr lang="nl-NL" sz="2400" dirty="0">
              <a:solidFill>
                <a:schemeClr val="bg1"/>
              </a:solidFill>
              <a:latin typeface="+mj-lt"/>
              <a:sym typeface="Wingdings" pitchFamily="2" charset="2"/>
            </a:endParaRPr>
          </a:p>
          <a:p>
            <a:r>
              <a:rPr lang="nl-NL" sz="2400" dirty="0">
                <a:solidFill>
                  <a:schemeClr val="bg1"/>
                </a:solidFill>
                <a:latin typeface="+mj-lt"/>
                <a:sym typeface="Wingdings" pitchFamily="2" charset="2"/>
              </a:rPr>
              <a:t>Energielabel want iedereen moet naar de ABC labels in ??????????</a:t>
            </a:r>
          </a:p>
          <a:p>
            <a:endParaRPr lang="nl-NL" sz="2400" dirty="0">
              <a:solidFill>
                <a:schemeClr val="bg1"/>
              </a:solidFill>
              <a:latin typeface="+mj-lt"/>
              <a:sym typeface="Wingdings" pitchFamily="2" charset="2"/>
            </a:endParaRPr>
          </a:p>
          <a:p>
            <a:endParaRPr lang="nl-NL" sz="2400" dirty="0">
              <a:solidFill>
                <a:schemeClr val="bg1"/>
              </a:solidFill>
              <a:latin typeface="+mj-lt"/>
            </a:endParaRPr>
          </a:p>
          <a:p>
            <a:pPr marL="309610" indent="-309610">
              <a:buFont typeface="Arial" panose="020B0604020202020204" pitchFamily="34" charset="0"/>
              <a:buChar char="•"/>
            </a:pPr>
            <a:endParaRPr lang="nl-NL" sz="2400" dirty="0">
              <a:solidFill>
                <a:schemeClr val="bg1"/>
              </a:solidFill>
              <a:latin typeface="+mj-lt"/>
            </a:endParaRPr>
          </a:p>
          <a:p>
            <a:pPr marL="185766" indent="-185766">
              <a:buFont typeface="Arial" panose="020B0604020202020204" pitchFamily="34" charset="0"/>
              <a:buChar char="•"/>
            </a:pPr>
            <a:endParaRPr lang="nl-NL" sz="2400" dirty="0"/>
          </a:p>
        </p:txBody>
      </p:sp>
      <p:sp>
        <p:nvSpPr>
          <p:cNvPr id="4" name="Slide Number Placeholder 3"/>
          <p:cNvSpPr>
            <a:spLocks noGrp="1"/>
          </p:cNvSpPr>
          <p:nvPr>
            <p:ph type="sldNum" sz="quarter" idx="5"/>
          </p:nvPr>
        </p:nvSpPr>
        <p:spPr/>
        <p:txBody>
          <a:bodyPr/>
          <a:lstStyle/>
          <a:p>
            <a:fld id="{248C7FF1-9265-EC48-B8CB-6323F34798DD}" type="slidenum">
              <a:rPr lang="nl-NL" smtClean="0"/>
              <a:t>22</a:t>
            </a:fld>
            <a:endParaRPr lang="nl-NL"/>
          </a:p>
        </p:txBody>
      </p:sp>
    </p:spTree>
    <p:extLst>
      <p:ext uri="{BB962C8B-B14F-4D97-AF65-F5344CB8AC3E}">
        <p14:creationId xmlns:p14="http://schemas.microsoft.com/office/powerpoint/2010/main" val="33046217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85766" indent="-185766">
              <a:buFont typeface="Arial" panose="020B0604020202020204" pitchFamily="34" charset="0"/>
              <a:buChar char="•"/>
            </a:pPr>
            <a:r>
              <a:rPr lang="nl-NL" dirty="0">
                <a:solidFill>
                  <a:schemeClr val="bg1"/>
                </a:solidFill>
                <a:latin typeface="+mj-lt"/>
              </a:rPr>
              <a:t>Wat voor overname is het? MBI, MBO of strategisch?</a:t>
            </a:r>
          </a:p>
          <a:p>
            <a:pPr marL="185766" indent="-185766">
              <a:buFont typeface="Arial" panose="020B0604020202020204" pitchFamily="34" charset="0"/>
              <a:buChar char="•"/>
            </a:pPr>
            <a:endParaRPr lang="nl-NL" dirty="0">
              <a:solidFill>
                <a:schemeClr val="bg1"/>
              </a:solidFill>
              <a:latin typeface="+mj-lt"/>
            </a:endParaRPr>
          </a:p>
          <a:p>
            <a:pPr marL="185766" indent="-185766">
              <a:buFont typeface="Arial" panose="020B0604020202020204" pitchFamily="34" charset="0"/>
              <a:buChar char="•"/>
            </a:pPr>
            <a:r>
              <a:rPr lang="nl-NL" dirty="0">
                <a:solidFill>
                  <a:schemeClr val="bg1"/>
                </a:solidFill>
                <a:latin typeface="+mj-lt"/>
              </a:rPr>
              <a:t>Is het een activa/ passiva- of aandelentransactie?</a:t>
            </a:r>
          </a:p>
          <a:p>
            <a:pPr marL="185766" indent="-185766">
              <a:buFont typeface="Arial" panose="020B0604020202020204" pitchFamily="34" charset="0"/>
              <a:buChar char="•"/>
            </a:pPr>
            <a:endParaRPr lang="nl-NL" dirty="0">
              <a:solidFill>
                <a:schemeClr val="bg1"/>
              </a:solidFill>
              <a:latin typeface="+mj-lt"/>
            </a:endParaRPr>
          </a:p>
          <a:p>
            <a:pPr marL="185766" indent="-185766">
              <a:buFont typeface="Arial" panose="020B0604020202020204" pitchFamily="34" charset="0"/>
              <a:buChar char="•"/>
            </a:pPr>
            <a:r>
              <a:rPr lang="nl-NL" dirty="0">
                <a:solidFill>
                  <a:schemeClr val="bg1"/>
                </a:solidFill>
                <a:latin typeface="+mj-lt"/>
              </a:rPr>
              <a:t>Hoeveel procent van het bedrijf wordt er overgenomen?</a:t>
            </a:r>
          </a:p>
          <a:p>
            <a:pPr marL="185766" indent="-185766">
              <a:buFont typeface="Arial" panose="020B0604020202020204" pitchFamily="34" charset="0"/>
              <a:buChar char="•"/>
            </a:pPr>
            <a:endParaRPr lang="nl-NL" dirty="0">
              <a:solidFill>
                <a:schemeClr val="bg1"/>
              </a:solidFill>
              <a:latin typeface="+mj-lt"/>
            </a:endParaRPr>
          </a:p>
          <a:p>
            <a:pPr marL="185766" indent="-185766">
              <a:buFont typeface="Arial" panose="020B0604020202020204" pitchFamily="34" charset="0"/>
              <a:buChar char="•"/>
            </a:pPr>
            <a:r>
              <a:rPr lang="nl-NL" dirty="0">
                <a:solidFill>
                  <a:schemeClr val="bg1"/>
                </a:solidFill>
                <a:latin typeface="+mj-lt"/>
              </a:rPr>
              <a:t>Hoe wordt het gefinancierd? </a:t>
            </a:r>
            <a:r>
              <a:rPr lang="nl-NL" dirty="0" err="1">
                <a:solidFill>
                  <a:schemeClr val="bg1"/>
                </a:solidFill>
                <a:latin typeface="+mj-lt"/>
              </a:rPr>
              <a:t>Vender</a:t>
            </a:r>
            <a:r>
              <a:rPr lang="nl-NL" dirty="0">
                <a:solidFill>
                  <a:schemeClr val="bg1"/>
                </a:solidFill>
                <a:latin typeface="+mj-lt"/>
              </a:rPr>
              <a:t> </a:t>
            </a:r>
            <a:r>
              <a:rPr lang="nl-NL" dirty="0" err="1">
                <a:solidFill>
                  <a:schemeClr val="bg1"/>
                </a:solidFill>
                <a:latin typeface="+mj-lt"/>
              </a:rPr>
              <a:t>loan</a:t>
            </a:r>
            <a:r>
              <a:rPr lang="nl-NL" dirty="0">
                <a:solidFill>
                  <a:schemeClr val="bg1"/>
                </a:solidFill>
                <a:latin typeface="+mj-lt"/>
              </a:rPr>
              <a:t>, achtergestelde lening, </a:t>
            </a:r>
            <a:r>
              <a:rPr lang="nl-NL" dirty="0" err="1">
                <a:solidFill>
                  <a:schemeClr val="bg1"/>
                </a:solidFill>
                <a:latin typeface="+mj-lt"/>
              </a:rPr>
              <a:t>etc</a:t>
            </a:r>
            <a:endParaRPr lang="nl-NL" dirty="0">
              <a:solidFill>
                <a:schemeClr val="bg1"/>
              </a:solidFill>
              <a:latin typeface="+mj-lt"/>
            </a:endParaRPr>
          </a:p>
          <a:p>
            <a:pPr marL="185766" indent="-185766">
              <a:buFont typeface="Arial" panose="020B0604020202020204" pitchFamily="34" charset="0"/>
              <a:buChar char="•"/>
            </a:pPr>
            <a:endParaRPr lang="nl-NL" dirty="0">
              <a:solidFill>
                <a:schemeClr val="bg1"/>
              </a:solidFill>
              <a:latin typeface="+mj-lt"/>
            </a:endParaRPr>
          </a:p>
          <a:p>
            <a:pPr marL="185766" indent="-185766">
              <a:buFont typeface="Arial" panose="020B0604020202020204" pitchFamily="34" charset="0"/>
              <a:buChar char="•"/>
            </a:pPr>
            <a:r>
              <a:rPr lang="nl-NL" dirty="0">
                <a:solidFill>
                  <a:schemeClr val="bg1"/>
                </a:solidFill>
                <a:latin typeface="+mj-lt"/>
              </a:rPr>
              <a:t>Welke zekerheden zijn er? Goodwill financiering is vaak blanco</a:t>
            </a:r>
          </a:p>
          <a:p>
            <a:pPr marL="185766" indent="-185766">
              <a:buFont typeface="Arial" panose="020B0604020202020204" pitchFamily="34" charset="0"/>
              <a:buChar char="•"/>
            </a:pPr>
            <a:endParaRPr lang="nl-NL" dirty="0">
              <a:solidFill>
                <a:schemeClr val="bg1"/>
              </a:solidFill>
              <a:latin typeface="+mj-lt"/>
            </a:endParaRPr>
          </a:p>
          <a:p>
            <a:pPr marL="185766" indent="-185766">
              <a:buFont typeface="Arial" panose="020B0604020202020204" pitchFamily="34" charset="0"/>
              <a:buChar char="•"/>
            </a:pPr>
            <a:r>
              <a:rPr lang="nl-NL" dirty="0">
                <a:solidFill>
                  <a:schemeClr val="bg1"/>
                </a:solidFill>
                <a:latin typeface="+mj-lt"/>
              </a:rPr>
              <a:t>Juridische structuur na financiering</a:t>
            </a:r>
          </a:p>
          <a:p>
            <a:pPr marL="185766" indent="-185766">
              <a:buFont typeface="Arial" panose="020B0604020202020204" pitchFamily="34" charset="0"/>
              <a:buChar char="•"/>
            </a:pPr>
            <a:endParaRPr lang="nl-NL" dirty="0">
              <a:solidFill>
                <a:schemeClr val="bg1"/>
              </a:solidFill>
              <a:latin typeface="+mj-lt"/>
            </a:endParaRPr>
          </a:p>
          <a:p>
            <a:pPr marL="185766" indent="-185766">
              <a:buFont typeface="Arial" panose="020B0604020202020204" pitchFamily="34" charset="0"/>
              <a:buChar char="•"/>
            </a:pPr>
            <a:r>
              <a:rPr lang="nl-NL" dirty="0">
                <a:solidFill>
                  <a:schemeClr val="bg1"/>
                </a:solidFill>
                <a:latin typeface="+mj-lt"/>
              </a:rPr>
              <a:t>Normalisaties in jaarcijfers door overname</a:t>
            </a:r>
          </a:p>
          <a:p>
            <a:pPr marL="185766" indent="-185766">
              <a:buFont typeface="Arial" panose="020B0604020202020204" pitchFamily="34" charset="0"/>
              <a:buChar char="•"/>
            </a:pPr>
            <a:endParaRPr lang="nl-NL" dirty="0"/>
          </a:p>
        </p:txBody>
      </p:sp>
      <p:sp>
        <p:nvSpPr>
          <p:cNvPr id="4" name="Tijdelijke aanduiding voor dianummer 3"/>
          <p:cNvSpPr>
            <a:spLocks noGrp="1"/>
          </p:cNvSpPr>
          <p:nvPr>
            <p:ph type="sldNum" sz="quarter" idx="5"/>
          </p:nvPr>
        </p:nvSpPr>
        <p:spPr/>
        <p:txBody>
          <a:bodyPr/>
          <a:lstStyle/>
          <a:p>
            <a:fld id="{248C7FF1-9265-EC48-B8CB-6323F34798DD}" type="slidenum">
              <a:rPr lang="nl-NL" smtClean="0"/>
              <a:t>23</a:t>
            </a:fld>
            <a:endParaRPr lang="nl-NL"/>
          </a:p>
        </p:txBody>
      </p:sp>
    </p:spTree>
    <p:extLst>
      <p:ext uri="{BB962C8B-B14F-4D97-AF65-F5344CB8AC3E}">
        <p14:creationId xmlns:p14="http://schemas.microsoft.com/office/powerpoint/2010/main" val="7817565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D61245F-8BC4-1C46-B8E6-EBFEFEF28725}" type="slidenum">
              <a:rPr lang="nl-NL" smtClean="0"/>
              <a:pPr/>
              <a:t>24</a:t>
            </a:fld>
            <a:endParaRPr lang="nl-NL"/>
          </a:p>
        </p:txBody>
      </p:sp>
    </p:spTree>
    <p:extLst>
      <p:ext uri="{BB962C8B-B14F-4D97-AF65-F5344CB8AC3E}">
        <p14:creationId xmlns:p14="http://schemas.microsoft.com/office/powerpoint/2010/main" val="19795437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1E5E5-DD3A-2952-0376-9B7EAE3E89A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094717E-C914-9223-CBFE-43B99E94BC6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90CC1FB-3CEC-BFBC-4272-0F1D3D5379B1}"/>
              </a:ext>
            </a:extLst>
          </p:cNvPr>
          <p:cNvSpPr>
            <a:spLocks noGrp="1"/>
          </p:cNvSpPr>
          <p:nvPr>
            <p:ph type="body" idx="1"/>
          </p:nvPr>
        </p:nvSpPr>
        <p:spPr/>
        <p:txBody>
          <a:bodyPr/>
          <a:lstStyle/>
          <a:p>
            <a:r>
              <a:rPr lang="nl-NL" dirty="0"/>
              <a:t>Welkom</a:t>
            </a:r>
          </a:p>
          <a:p>
            <a:r>
              <a:rPr lang="nl-NL" dirty="0"/>
              <a:t>Regelmatig de vraag van hypotheek adviseur</a:t>
            </a:r>
          </a:p>
          <a:p>
            <a:r>
              <a:rPr lang="nl-NL" dirty="0"/>
              <a:t>Webinar geeft je inzicht in de zakelijke markt en hoe je hiermee kan starten</a:t>
            </a:r>
          </a:p>
          <a:p>
            <a:endParaRPr lang="nl-NL" dirty="0"/>
          </a:p>
        </p:txBody>
      </p:sp>
      <p:sp>
        <p:nvSpPr>
          <p:cNvPr id="4" name="Tijdelijke aanduiding voor dianummer 3">
            <a:extLst>
              <a:ext uri="{FF2B5EF4-FFF2-40B4-BE49-F238E27FC236}">
                <a16:creationId xmlns:a16="http://schemas.microsoft.com/office/drawing/2014/main" id="{EE3661BC-4A6A-1008-5965-65221E4C06E0}"/>
              </a:ext>
            </a:extLst>
          </p:cNvPr>
          <p:cNvSpPr>
            <a:spLocks noGrp="1"/>
          </p:cNvSpPr>
          <p:nvPr>
            <p:ph type="sldNum" sz="quarter" idx="5"/>
          </p:nvPr>
        </p:nvSpPr>
        <p:spPr/>
        <p:txBody>
          <a:bodyPr/>
          <a:lstStyle/>
          <a:p>
            <a:fld id="{E2955D01-9F7C-6E44-81BF-5A34128F9660}" type="slidenum">
              <a:rPr lang="en-GB" smtClean="0"/>
              <a:t>25</a:t>
            </a:fld>
            <a:endParaRPr lang="en-GB"/>
          </a:p>
        </p:txBody>
      </p:sp>
    </p:spTree>
    <p:extLst>
      <p:ext uri="{BB962C8B-B14F-4D97-AF65-F5344CB8AC3E}">
        <p14:creationId xmlns:p14="http://schemas.microsoft.com/office/powerpoint/2010/main" val="41854433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309610" indent="-309610">
              <a:buFont typeface="Wingdings" pitchFamily="2" charset="2"/>
              <a:buChar char="q"/>
            </a:pPr>
            <a:r>
              <a:rPr lang="nl-NL" dirty="0">
                <a:solidFill>
                  <a:schemeClr val="bg1"/>
                </a:solidFill>
                <a:latin typeface="+mj-lt"/>
              </a:rPr>
              <a:t>Wat voor overname is het? MBI, MBO of strategisch?</a:t>
            </a:r>
          </a:p>
          <a:p>
            <a:pPr marL="309610" indent="-309610">
              <a:buFont typeface="Wingdings" pitchFamily="2" charset="2"/>
              <a:buChar char="q"/>
            </a:pPr>
            <a:endParaRPr lang="nl-NL" dirty="0">
              <a:solidFill>
                <a:schemeClr val="bg1"/>
              </a:solidFill>
              <a:latin typeface="+mj-lt"/>
            </a:endParaRPr>
          </a:p>
          <a:p>
            <a:pPr marL="309610" indent="-309610">
              <a:buFont typeface="Wingdings" pitchFamily="2" charset="2"/>
              <a:buChar char="q"/>
            </a:pPr>
            <a:r>
              <a:rPr lang="nl-NL" dirty="0">
                <a:solidFill>
                  <a:schemeClr val="bg1"/>
                </a:solidFill>
                <a:latin typeface="+mj-lt"/>
              </a:rPr>
              <a:t>Is het een activa/ passiva- of aandelentransactie?</a:t>
            </a:r>
          </a:p>
          <a:p>
            <a:pPr marL="309610" indent="-309610">
              <a:buFont typeface="Wingdings" pitchFamily="2" charset="2"/>
              <a:buChar char="q"/>
            </a:pPr>
            <a:endParaRPr lang="nl-NL" dirty="0">
              <a:solidFill>
                <a:schemeClr val="bg1"/>
              </a:solidFill>
              <a:latin typeface="+mj-lt"/>
            </a:endParaRPr>
          </a:p>
          <a:p>
            <a:pPr marL="309610" indent="-309610">
              <a:buFont typeface="Wingdings" pitchFamily="2" charset="2"/>
              <a:buChar char="q"/>
            </a:pPr>
            <a:r>
              <a:rPr lang="nl-NL" dirty="0">
                <a:solidFill>
                  <a:schemeClr val="bg1"/>
                </a:solidFill>
                <a:latin typeface="+mj-lt"/>
              </a:rPr>
              <a:t>Hoeveel procent van het bedrijf wordt er overgenomen?</a:t>
            </a:r>
          </a:p>
          <a:p>
            <a:pPr marL="309610" indent="-309610">
              <a:buFont typeface="Wingdings" pitchFamily="2" charset="2"/>
              <a:buChar char="q"/>
            </a:pPr>
            <a:endParaRPr lang="nl-NL" dirty="0">
              <a:solidFill>
                <a:schemeClr val="bg1"/>
              </a:solidFill>
              <a:latin typeface="+mj-lt"/>
            </a:endParaRPr>
          </a:p>
          <a:p>
            <a:pPr marL="309610" indent="-309610">
              <a:buFont typeface="Wingdings" pitchFamily="2" charset="2"/>
              <a:buChar char="q"/>
            </a:pPr>
            <a:r>
              <a:rPr lang="nl-NL" dirty="0">
                <a:solidFill>
                  <a:schemeClr val="bg1"/>
                </a:solidFill>
                <a:latin typeface="+mj-lt"/>
              </a:rPr>
              <a:t>Hoe wordt het gefinancierd? </a:t>
            </a:r>
            <a:r>
              <a:rPr lang="nl-NL" dirty="0" err="1">
                <a:solidFill>
                  <a:schemeClr val="bg1"/>
                </a:solidFill>
                <a:latin typeface="+mj-lt"/>
              </a:rPr>
              <a:t>Vender</a:t>
            </a:r>
            <a:r>
              <a:rPr lang="nl-NL" dirty="0">
                <a:solidFill>
                  <a:schemeClr val="bg1"/>
                </a:solidFill>
                <a:latin typeface="+mj-lt"/>
              </a:rPr>
              <a:t> </a:t>
            </a:r>
            <a:r>
              <a:rPr lang="nl-NL" dirty="0" err="1">
                <a:solidFill>
                  <a:schemeClr val="bg1"/>
                </a:solidFill>
                <a:latin typeface="+mj-lt"/>
              </a:rPr>
              <a:t>loan</a:t>
            </a:r>
            <a:r>
              <a:rPr lang="nl-NL" dirty="0">
                <a:solidFill>
                  <a:schemeClr val="bg1"/>
                </a:solidFill>
                <a:latin typeface="+mj-lt"/>
              </a:rPr>
              <a:t>, achtergestelde lening, </a:t>
            </a:r>
            <a:r>
              <a:rPr lang="nl-NL" dirty="0" err="1">
                <a:solidFill>
                  <a:schemeClr val="bg1"/>
                </a:solidFill>
                <a:latin typeface="+mj-lt"/>
              </a:rPr>
              <a:t>etc</a:t>
            </a:r>
            <a:endParaRPr lang="nl-NL" dirty="0">
              <a:solidFill>
                <a:schemeClr val="bg1"/>
              </a:solidFill>
              <a:latin typeface="+mj-lt"/>
            </a:endParaRPr>
          </a:p>
          <a:p>
            <a:pPr marL="309610" indent="-309610">
              <a:buFont typeface="Wingdings" pitchFamily="2" charset="2"/>
              <a:buChar char="q"/>
            </a:pPr>
            <a:endParaRPr lang="nl-NL" dirty="0">
              <a:solidFill>
                <a:schemeClr val="bg1"/>
              </a:solidFill>
              <a:latin typeface="+mj-lt"/>
            </a:endParaRPr>
          </a:p>
          <a:p>
            <a:pPr marL="309610" indent="-309610">
              <a:buFont typeface="Wingdings" pitchFamily="2" charset="2"/>
              <a:buChar char="q"/>
            </a:pPr>
            <a:r>
              <a:rPr lang="nl-NL" dirty="0">
                <a:solidFill>
                  <a:schemeClr val="bg1"/>
                </a:solidFill>
                <a:latin typeface="+mj-lt"/>
              </a:rPr>
              <a:t>Welke zekerheden zijn er? Goodwill financiering is vaak blanco</a:t>
            </a:r>
          </a:p>
          <a:p>
            <a:pPr marL="309610" indent="-309610">
              <a:buFont typeface="Wingdings" pitchFamily="2" charset="2"/>
              <a:buChar char="q"/>
            </a:pPr>
            <a:endParaRPr lang="nl-NL" dirty="0">
              <a:solidFill>
                <a:schemeClr val="bg1"/>
              </a:solidFill>
              <a:latin typeface="+mj-lt"/>
            </a:endParaRPr>
          </a:p>
          <a:p>
            <a:pPr marL="309610" indent="-309610">
              <a:buFont typeface="Wingdings" pitchFamily="2" charset="2"/>
              <a:buChar char="q"/>
            </a:pPr>
            <a:r>
              <a:rPr lang="nl-NL" dirty="0">
                <a:solidFill>
                  <a:schemeClr val="bg1"/>
                </a:solidFill>
                <a:latin typeface="+mj-lt"/>
              </a:rPr>
              <a:t>Juridische structuur na financiering</a:t>
            </a:r>
          </a:p>
          <a:p>
            <a:pPr marL="309610" indent="-309610">
              <a:buFont typeface="Wingdings" pitchFamily="2" charset="2"/>
              <a:buChar char="q"/>
            </a:pPr>
            <a:endParaRPr lang="nl-NL" dirty="0">
              <a:solidFill>
                <a:schemeClr val="bg1"/>
              </a:solidFill>
              <a:latin typeface="+mj-lt"/>
            </a:endParaRPr>
          </a:p>
          <a:p>
            <a:pPr marL="309610" indent="-309610">
              <a:buFont typeface="Wingdings" pitchFamily="2" charset="2"/>
              <a:buChar char="q"/>
            </a:pPr>
            <a:r>
              <a:rPr lang="nl-NL" dirty="0">
                <a:solidFill>
                  <a:schemeClr val="bg1"/>
                </a:solidFill>
                <a:latin typeface="+mj-lt"/>
              </a:rPr>
              <a:t>Normalisaties in jaarcijfers door overname</a:t>
            </a:r>
          </a:p>
          <a:p>
            <a:pPr marL="185766" indent="-185766">
              <a:buFont typeface="Arial" panose="020B0604020202020204" pitchFamily="34" charset="0"/>
              <a:buChar char="•"/>
            </a:pPr>
            <a:endParaRPr lang="nl-NL" dirty="0"/>
          </a:p>
          <a:p>
            <a:endParaRPr lang="nl-NL" dirty="0"/>
          </a:p>
        </p:txBody>
      </p:sp>
      <p:sp>
        <p:nvSpPr>
          <p:cNvPr id="4" name="Tijdelijke aanduiding voor dianummer 3"/>
          <p:cNvSpPr>
            <a:spLocks noGrp="1"/>
          </p:cNvSpPr>
          <p:nvPr>
            <p:ph type="sldNum" sz="quarter" idx="5"/>
          </p:nvPr>
        </p:nvSpPr>
        <p:spPr/>
        <p:txBody>
          <a:bodyPr/>
          <a:lstStyle/>
          <a:p>
            <a:fld id="{E2955D01-9F7C-6E44-81BF-5A34128F9660}" type="slidenum">
              <a:rPr lang="en-GB" smtClean="0"/>
              <a:t>26</a:t>
            </a:fld>
            <a:endParaRPr lang="en-GB"/>
          </a:p>
        </p:txBody>
      </p:sp>
    </p:spTree>
    <p:extLst>
      <p:ext uri="{BB962C8B-B14F-4D97-AF65-F5344CB8AC3E}">
        <p14:creationId xmlns:p14="http://schemas.microsoft.com/office/powerpoint/2010/main" val="35826029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85766" indent="-185766">
              <a:buFontTx/>
              <a:buChar char="-"/>
            </a:pPr>
            <a:r>
              <a:rPr lang="nl-NL" dirty="0"/>
              <a:t>Naast software bieden we ook ondersteuning op andere vlakken</a:t>
            </a:r>
          </a:p>
          <a:p>
            <a:pPr marL="185766" indent="-185766">
              <a:buFontTx/>
              <a:buChar char="-"/>
            </a:pPr>
            <a:r>
              <a:rPr lang="nl-NL" baseline="0" dirty="0"/>
              <a:t>We brengen nieuwsbrieven uit</a:t>
            </a:r>
          </a:p>
          <a:p>
            <a:pPr marL="185766" indent="-185766">
              <a:buFontTx/>
              <a:buChar char="-"/>
            </a:pPr>
            <a:r>
              <a:rPr lang="nl-NL" baseline="0" dirty="0"/>
              <a:t>Bellen om te sparren over aanvragen vinden we leuk</a:t>
            </a:r>
          </a:p>
          <a:p>
            <a:pPr marL="185766" indent="-185766">
              <a:buFontTx/>
              <a:buChar char="-"/>
            </a:pPr>
            <a:r>
              <a:rPr lang="nl-NL" baseline="0" dirty="0"/>
              <a:t>Als je er lol in krijgt kan je een opleiding doen die we </a:t>
            </a:r>
            <a:r>
              <a:rPr lang="nl-NL" baseline="0" dirty="0" err="1"/>
              <a:t>aanbiedne</a:t>
            </a:r>
            <a:r>
              <a:rPr lang="nl-NL" baseline="0" dirty="0"/>
              <a:t> met FOI en MKB </a:t>
            </a:r>
            <a:r>
              <a:rPr lang="nl-NL" baseline="0" dirty="0" err="1"/>
              <a:t>stichiting</a:t>
            </a:r>
            <a:r>
              <a:rPr lang="nl-NL" baseline="0" dirty="0"/>
              <a:t>. Certificaat nu niet nodig maar mogelijk in toekomst</a:t>
            </a:r>
          </a:p>
          <a:p>
            <a:pPr marL="185766" indent="-185766">
              <a:buFontTx/>
              <a:buChar char="-"/>
            </a:pPr>
            <a:r>
              <a:rPr lang="nl-NL" baseline="0" dirty="0"/>
              <a:t>Zijn er nog vragen voordat we software bekijken? </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E2955D01-9F7C-6E44-81BF-5A34128F9660}" type="slidenum">
              <a:rPr lang="en-GB" smtClean="0"/>
              <a:t>27</a:t>
            </a:fld>
            <a:endParaRPr lang="en-GB"/>
          </a:p>
        </p:txBody>
      </p:sp>
    </p:spTree>
    <p:extLst>
      <p:ext uri="{BB962C8B-B14F-4D97-AF65-F5344CB8AC3E}">
        <p14:creationId xmlns:p14="http://schemas.microsoft.com/office/powerpoint/2010/main" val="15829256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85766" indent="-185766">
              <a:buFontTx/>
              <a:buChar char="-"/>
            </a:pPr>
            <a:r>
              <a:rPr lang="nl-NL" baseline="0" dirty="0"/>
              <a:t>Heb je interesse meld je dan aan via bovenstaande link. </a:t>
            </a:r>
          </a:p>
          <a:p>
            <a:pPr marL="185766" indent="-185766">
              <a:buFontTx/>
              <a:buChar char="-"/>
            </a:pPr>
            <a:r>
              <a:rPr lang="nl-NL" baseline="0" dirty="0"/>
              <a:t>Deze kan je vinden via homepage VCN/kredieten/zakelijke financiering</a:t>
            </a:r>
          </a:p>
          <a:p>
            <a:pPr marL="185766" indent="-185766">
              <a:buFontTx/>
              <a:buChar char="-"/>
            </a:pPr>
            <a:r>
              <a:rPr lang="nl-NL" baseline="0" dirty="0"/>
              <a:t>J</a:t>
            </a:r>
          </a:p>
          <a:p>
            <a:endParaRPr lang="nl-NL" dirty="0"/>
          </a:p>
          <a:p>
            <a:endParaRPr lang="nl-NL" dirty="0"/>
          </a:p>
        </p:txBody>
      </p:sp>
      <p:sp>
        <p:nvSpPr>
          <p:cNvPr id="4" name="Tijdelijke aanduiding voor dianummer 3"/>
          <p:cNvSpPr>
            <a:spLocks noGrp="1"/>
          </p:cNvSpPr>
          <p:nvPr>
            <p:ph type="sldNum" sz="quarter" idx="10"/>
          </p:nvPr>
        </p:nvSpPr>
        <p:spPr/>
        <p:txBody>
          <a:bodyPr/>
          <a:lstStyle/>
          <a:p>
            <a:fld id="{7D61245F-8BC4-1C46-B8E6-EBFEFEF28725}" type="slidenum">
              <a:rPr lang="nl-NL" smtClean="0"/>
              <a:pPr/>
              <a:t>29</a:t>
            </a:fld>
            <a:endParaRPr lang="nl-NL"/>
          </a:p>
        </p:txBody>
      </p:sp>
    </p:spTree>
    <p:extLst>
      <p:ext uri="{BB962C8B-B14F-4D97-AF65-F5344CB8AC3E}">
        <p14:creationId xmlns:p14="http://schemas.microsoft.com/office/powerpoint/2010/main" val="2357185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Je ziet hier de agenda voor vandaag maar wat is nu eigenlijk het doel, wat willen we overbrengen? </a:t>
            </a:r>
          </a:p>
          <a:p>
            <a:endParaRPr lang="nl-NL" dirty="0"/>
          </a:p>
          <a:p>
            <a:r>
              <a:rPr lang="nl-NL" dirty="0"/>
              <a:t>We krijgen regelmatig vragen van adviseurs;” Hoe ga ik dat gesprek aan met die ondernemer? Ik weet wel als hypo adviseurs of assurantiespecialist, maar dit is toch anders”</a:t>
            </a:r>
          </a:p>
          <a:p>
            <a:endParaRPr lang="nl-NL" dirty="0"/>
          </a:p>
          <a:p>
            <a:r>
              <a:rPr lang="nl-NL" dirty="0"/>
              <a:t>Vele van jullie zijn actief in de woninghypotheken. Wat vraag je daar? Je vraagt alles van de privé persoon. Ongegeneerd vraag je naar inkomen, thuissituatie, vermogen, schulden, etc. </a:t>
            </a:r>
          </a:p>
          <a:p>
            <a:endParaRPr lang="nl-NL" dirty="0"/>
          </a:p>
          <a:p>
            <a:r>
              <a:rPr lang="nl-NL" dirty="0"/>
              <a:t>Dit doe je ook een </a:t>
            </a:r>
            <a:r>
              <a:rPr lang="nl-NL" dirty="0" err="1"/>
              <a:t>een</a:t>
            </a:r>
            <a:r>
              <a:rPr lang="nl-NL" dirty="0"/>
              <a:t> gesprek met een ondernemer. Je kan de ondernemer het hemd van het lijf vragen over de onderneming en hemzelf. Wat is z’n ambitie omzet, winst, medewerkers, schulden, plannen, etc. </a:t>
            </a:r>
          </a:p>
          <a:p>
            <a:endParaRPr lang="nl-NL" dirty="0"/>
          </a:p>
          <a:p>
            <a:r>
              <a:rPr lang="nl-NL" dirty="0"/>
              <a:t>In dit webinar geven we je haakjes om het gesprek met de klant te voeren. Belangrijkste is om door te vragen, niet bang zijn gewoon doorvragen. Hoe meer je boven tafel je krijgt des beter kan je de financierbaarheid bepalen. </a:t>
            </a:r>
          </a:p>
          <a:p>
            <a:endParaRPr lang="nl-NL" dirty="0"/>
          </a:p>
          <a:p>
            <a:r>
              <a:rPr lang="nl-NL" dirty="0"/>
              <a:t>Tot slot hebben we nog een checklist die je kan gebruiken </a:t>
            </a:r>
          </a:p>
          <a:p>
            <a:endParaRPr lang="nl-NL" dirty="0"/>
          </a:p>
          <a:p>
            <a:r>
              <a:rPr lang="nl-NL" dirty="0"/>
              <a:t>We hebben vandaag ook nog een aantal mensen die niet eerder in een webinar zijn geweest dus voor hen vertel ik kort nog even wat CS doet.</a:t>
            </a:r>
          </a:p>
          <a:p>
            <a:endParaRPr lang="nl-NL" dirty="0"/>
          </a:p>
        </p:txBody>
      </p:sp>
      <p:sp>
        <p:nvSpPr>
          <p:cNvPr id="4" name="Slide Number Placeholder 3"/>
          <p:cNvSpPr>
            <a:spLocks noGrp="1"/>
          </p:cNvSpPr>
          <p:nvPr>
            <p:ph type="sldNum" sz="quarter" idx="5"/>
          </p:nvPr>
        </p:nvSpPr>
        <p:spPr/>
        <p:txBody>
          <a:bodyPr/>
          <a:lstStyle/>
          <a:p>
            <a:fld id="{248C7FF1-9265-EC48-B8CB-6323F34798DD}" type="slidenum">
              <a:rPr lang="nl-NL" smtClean="0"/>
              <a:t>3</a:t>
            </a:fld>
            <a:endParaRPr lang="nl-NL" dirty="0"/>
          </a:p>
        </p:txBody>
      </p:sp>
    </p:spTree>
    <p:extLst>
      <p:ext uri="{BB962C8B-B14F-4D97-AF65-F5344CB8AC3E}">
        <p14:creationId xmlns:p14="http://schemas.microsoft.com/office/powerpoint/2010/main" val="3246664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itchFamily="2" charset="2"/>
              <a:buNone/>
            </a:pPr>
            <a:r>
              <a:rPr lang="nl-NL" sz="2200" b="1" dirty="0">
                <a:solidFill>
                  <a:srgbClr val="FF0000"/>
                </a:solidFill>
                <a:latin typeface="+mj-lt"/>
              </a:rPr>
              <a:t>De volgende ontwikkelingen zag ik: </a:t>
            </a:r>
          </a:p>
          <a:p>
            <a:pPr marL="371532" indent="-371532">
              <a:buFont typeface="Wingdings" pitchFamily="2" charset="2"/>
              <a:buChar char="ü"/>
            </a:pPr>
            <a:endParaRPr lang="nl-NL" sz="2200" b="1" dirty="0">
              <a:solidFill>
                <a:srgbClr val="FF0000"/>
              </a:solidFill>
              <a:latin typeface="+mj-lt"/>
            </a:endParaRPr>
          </a:p>
          <a:p>
            <a:pPr marL="0" indent="0">
              <a:buFont typeface="Wingdings" pitchFamily="2" charset="2"/>
              <a:buNone/>
            </a:pPr>
            <a:r>
              <a:rPr lang="nl-NL" sz="2200" b="1" dirty="0">
                <a:solidFill>
                  <a:srgbClr val="FF0000"/>
                </a:solidFill>
                <a:latin typeface="+mj-lt"/>
              </a:rPr>
              <a:t>Terugtrekkende beweging banken</a:t>
            </a:r>
          </a:p>
          <a:p>
            <a:pPr marL="866908" lvl="1" indent="-371532">
              <a:buFont typeface="Wingdings" pitchFamily="2" charset="2"/>
              <a:buChar char="ü"/>
            </a:pPr>
            <a:r>
              <a:rPr lang="nl-NL" sz="2200" dirty="0">
                <a:solidFill>
                  <a:srgbClr val="FF0000"/>
                </a:solidFill>
                <a:latin typeface="+mj-lt"/>
              </a:rPr>
              <a:t>Minder bankfilialen</a:t>
            </a:r>
          </a:p>
          <a:p>
            <a:pPr marL="866908" lvl="1" indent="-371532">
              <a:buFont typeface="Wingdings" pitchFamily="2" charset="2"/>
              <a:buChar char="ü"/>
            </a:pPr>
            <a:r>
              <a:rPr lang="nl-NL" sz="2200" dirty="0">
                <a:solidFill>
                  <a:srgbClr val="FF0000"/>
                </a:solidFill>
                <a:latin typeface="+mj-lt"/>
              </a:rPr>
              <a:t>Geen persoonlijke relatie</a:t>
            </a:r>
          </a:p>
          <a:p>
            <a:pPr marL="866908" lvl="1" indent="-371532">
              <a:buFont typeface="Wingdings" pitchFamily="2" charset="2"/>
              <a:buChar char="ü"/>
            </a:pPr>
            <a:r>
              <a:rPr lang="nl-NL" sz="2200" dirty="0">
                <a:solidFill>
                  <a:srgbClr val="FF0000"/>
                </a:solidFill>
                <a:latin typeface="+mj-lt"/>
              </a:rPr>
              <a:t>Digitaliseren, minder relatiemanagers</a:t>
            </a:r>
          </a:p>
          <a:p>
            <a:pPr marL="371532" indent="-371532">
              <a:buFont typeface="Wingdings" pitchFamily="2" charset="2"/>
              <a:buChar char="ü"/>
            </a:pPr>
            <a:endParaRPr lang="nl-NL" sz="2200" dirty="0">
              <a:solidFill>
                <a:srgbClr val="FF0000"/>
              </a:solidFill>
              <a:latin typeface="+mj-lt"/>
            </a:endParaRPr>
          </a:p>
          <a:p>
            <a:pPr marL="0" indent="0">
              <a:buFont typeface="Wingdings" pitchFamily="2" charset="2"/>
              <a:buNone/>
            </a:pPr>
            <a:r>
              <a:rPr lang="nl-NL" sz="2200" b="1" dirty="0">
                <a:solidFill>
                  <a:srgbClr val="FF0000"/>
                </a:solidFill>
                <a:latin typeface="+mj-lt"/>
              </a:rPr>
              <a:t>Ondernemers hebben behoefte aan advies</a:t>
            </a:r>
          </a:p>
          <a:p>
            <a:pPr marL="866908" lvl="1" indent="-371532">
              <a:buFont typeface="Wingdings" pitchFamily="2" charset="2"/>
              <a:buChar char="ü"/>
            </a:pPr>
            <a:r>
              <a:rPr lang="nl-NL" sz="2200" dirty="0">
                <a:solidFill>
                  <a:srgbClr val="FF0000"/>
                </a:solidFill>
                <a:latin typeface="+mj-lt"/>
              </a:rPr>
              <a:t>Ruim 60% </a:t>
            </a:r>
            <a:r>
              <a:rPr lang="nl-NL" sz="2200" dirty="0" err="1">
                <a:solidFill>
                  <a:srgbClr val="FF0000"/>
                </a:solidFill>
                <a:latin typeface="+mj-lt"/>
              </a:rPr>
              <a:t>vd</a:t>
            </a:r>
            <a:r>
              <a:rPr lang="nl-NL" sz="2200" dirty="0">
                <a:solidFill>
                  <a:srgbClr val="FF0000"/>
                </a:solidFill>
                <a:latin typeface="+mj-lt"/>
              </a:rPr>
              <a:t> ondernemers betrekt adviseur in zoektocht financiering</a:t>
            </a:r>
          </a:p>
          <a:p>
            <a:pPr marL="866908" lvl="1" indent="-371532">
              <a:buFont typeface="Wingdings" pitchFamily="2" charset="2"/>
              <a:buChar char="ü"/>
            </a:pPr>
            <a:r>
              <a:rPr lang="nl-NL" sz="2200" dirty="0">
                <a:solidFill>
                  <a:srgbClr val="FF0000"/>
                </a:solidFill>
                <a:latin typeface="+mj-lt"/>
              </a:rPr>
              <a:t>Complex: Steeds meer financiers en verschillende producten. </a:t>
            </a:r>
          </a:p>
          <a:p>
            <a:pPr marL="371532" indent="-371532">
              <a:buFont typeface="Wingdings" pitchFamily="2" charset="2"/>
              <a:buChar char="ü"/>
            </a:pPr>
            <a:endParaRPr lang="nl-NL" sz="2200" dirty="0">
              <a:solidFill>
                <a:srgbClr val="FF0000"/>
              </a:solidFill>
              <a:latin typeface="+mj-lt"/>
            </a:endParaRPr>
          </a:p>
          <a:p>
            <a:pPr marL="0" indent="0">
              <a:buFont typeface="Wingdings" pitchFamily="2" charset="2"/>
              <a:buNone/>
            </a:pPr>
            <a:r>
              <a:rPr lang="nl-NL" sz="2200" b="1" dirty="0" err="1">
                <a:solidFill>
                  <a:srgbClr val="FF0000"/>
                </a:solidFill>
                <a:latin typeface="+mj-lt"/>
              </a:rPr>
              <a:t>All</a:t>
            </a:r>
            <a:r>
              <a:rPr lang="nl-NL" sz="2200" b="1" dirty="0">
                <a:solidFill>
                  <a:srgbClr val="FF0000"/>
                </a:solidFill>
                <a:latin typeface="+mj-lt"/>
              </a:rPr>
              <a:t> </a:t>
            </a:r>
            <a:r>
              <a:rPr lang="nl-NL" sz="2200" b="1" dirty="0" err="1">
                <a:solidFill>
                  <a:srgbClr val="FF0000"/>
                </a:solidFill>
                <a:latin typeface="+mj-lt"/>
              </a:rPr>
              <a:t>around</a:t>
            </a:r>
            <a:r>
              <a:rPr lang="nl-NL" sz="2200" b="1" dirty="0">
                <a:solidFill>
                  <a:srgbClr val="FF0000"/>
                </a:solidFill>
                <a:latin typeface="+mj-lt"/>
              </a:rPr>
              <a:t> adviseur</a:t>
            </a:r>
          </a:p>
          <a:p>
            <a:pPr marL="866908" lvl="1" indent="-371532">
              <a:buFont typeface="Wingdings" pitchFamily="2" charset="2"/>
              <a:buChar char="ü"/>
            </a:pPr>
            <a:r>
              <a:rPr lang="nl-NL" sz="2200" dirty="0">
                <a:solidFill>
                  <a:srgbClr val="FF0000"/>
                </a:solidFill>
                <a:latin typeface="+mj-lt"/>
              </a:rPr>
              <a:t>Cross </a:t>
            </a:r>
            <a:r>
              <a:rPr lang="nl-NL" sz="2200" dirty="0" err="1">
                <a:solidFill>
                  <a:srgbClr val="FF0000"/>
                </a:solidFill>
                <a:latin typeface="+mj-lt"/>
              </a:rPr>
              <a:t>selling</a:t>
            </a:r>
            <a:r>
              <a:rPr lang="nl-NL" sz="2200" dirty="0">
                <a:solidFill>
                  <a:srgbClr val="FF0000"/>
                </a:solidFill>
                <a:latin typeface="+mj-lt"/>
              </a:rPr>
              <a:t> op bestaande model</a:t>
            </a:r>
          </a:p>
          <a:p>
            <a:pPr marL="866908" lvl="1" indent="-371532">
              <a:buFont typeface="Wingdings" pitchFamily="2" charset="2"/>
              <a:buChar char="ü"/>
            </a:pPr>
            <a:r>
              <a:rPr lang="nl-NL" sz="2200" dirty="0">
                <a:solidFill>
                  <a:srgbClr val="FF0000"/>
                </a:solidFill>
                <a:latin typeface="+mj-lt"/>
              </a:rPr>
              <a:t>Behoud van klanten</a:t>
            </a:r>
          </a:p>
          <a:p>
            <a:pPr marL="866908" lvl="1" indent="-371532">
              <a:buFont typeface="Wingdings" pitchFamily="2" charset="2"/>
              <a:buChar char="ü"/>
            </a:pPr>
            <a:r>
              <a:rPr lang="nl-NL" sz="2200" dirty="0">
                <a:solidFill>
                  <a:srgbClr val="FF0000"/>
                </a:solidFill>
                <a:latin typeface="+mj-lt"/>
              </a:rPr>
              <a:t>Uitbreiden nieuwe klanten</a:t>
            </a:r>
          </a:p>
          <a:p>
            <a:endParaRPr lang="nl-NL" dirty="0"/>
          </a:p>
          <a:p>
            <a:r>
              <a:rPr lang="nl-NL" dirty="0"/>
              <a:t>Over welke markt hebben we het en is het interessant voor jou?</a:t>
            </a:r>
          </a:p>
          <a:p>
            <a:endParaRPr lang="nl-NL" dirty="0"/>
          </a:p>
          <a:p>
            <a:endParaRPr lang="nl-NL" dirty="0"/>
          </a:p>
        </p:txBody>
      </p:sp>
      <p:sp>
        <p:nvSpPr>
          <p:cNvPr id="4" name="Slide Number Placeholder 3"/>
          <p:cNvSpPr>
            <a:spLocks noGrp="1"/>
          </p:cNvSpPr>
          <p:nvPr>
            <p:ph type="sldNum" sz="quarter" idx="5"/>
          </p:nvPr>
        </p:nvSpPr>
        <p:spPr/>
        <p:txBody>
          <a:bodyPr/>
          <a:lstStyle/>
          <a:p>
            <a:fld id="{248C7FF1-9265-EC48-B8CB-6323F34798DD}" type="slidenum">
              <a:rPr lang="nl-NL" smtClean="0"/>
              <a:t>4</a:t>
            </a:fld>
            <a:endParaRPr lang="nl-NL"/>
          </a:p>
        </p:txBody>
      </p:sp>
    </p:spTree>
    <p:extLst>
      <p:ext uri="{BB962C8B-B14F-4D97-AF65-F5344CB8AC3E}">
        <p14:creationId xmlns:p14="http://schemas.microsoft.com/office/powerpoint/2010/main" val="321540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A5AE3-EE14-96BC-CABB-B380759175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6716DC-0659-2BB0-3797-FB23F84B91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758296-EE51-D591-44DC-FCB07447B185}"/>
              </a:ext>
            </a:extLst>
          </p:cNvPr>
          <p:cNvSpPr>
            <a:spLocks noGrp="1"/>
          </p:cNvSpPr>
          <p:nvPr>
            <p:ph type="body" idx="1"/>
          </p:nvPr>
        </p:nvSpPr>
        <p:spPr/>
        <p:txBody>
          <a:bodyPr/>
          <a:lstStyle/>
          <a:p>
            <a:r>
              <a:rPr lang="nl-NL" dirty="0"/>
              <a:t>Als we over zakelijke markt hebben dan deze getallen</a:t>
            </a:r>
          </a:p>
          <a:p>
            <a:endParaRPr lang="nl-NL" dirty="0"/>
          </a:p>
          <a:p>
            <a:r>
              <a:rPr lang="nl-NL" dirty="0"/>
              <a:t>Getallen bespreken</a:t>
            </a:r>
          </a:p>
          <a:p>
            <a:endParaRPr lang="nl-NL" dirty="0"/>
          </a:p>
          <a:p>
            <a:r>
              <a:rPr lang="nl-NL" dirty="0"/>
              <a:t>60% van de ondernemers betrekken intermediair bij proces net als bij particuliere markt</a:t>
            </a:r>
          </a:p>
          <a:p>
            <a:endParaRPr lang="nl-NL" dirty="0"/>
          </a:p>
          <a:p>
            <a:r>
              <a:rPr lang="nl-NL" dirty="0"/>
              <a:t>Wij </a:t>
            </a:r>
            <a:r>
              <a:rPr lang="nl-NL" dirty="0" err="1"/>
              <a:t>verwahten</a:t>
            </a:r>
            <a:r>
              <a:rPr lang="nl-NL" dirty="0"/>
              <a:t> dat dit flink toeneemt. Banken nemen afscheid van relatie model. ABN naar 25 </a:t>
            </a:r>
            <a:r>
              <a:rPr lang="nl-NL" dirty="0" err="1"/>
              <a:t>mio</a:t>
            </a:r>
            <a:r>
              <a:rPr lang="nl-NL" dirty="0"/>
              <a:t> voor eigen RM.</a:t>
            </a:r>
          </a:p>
        </p:txBody>
      </p:sp>
      <p:sp>
        <p:nvSpPr>
          <p:cNvPr id="4" name="Slide Number Placeholder 3">
            <a:extLst>
              <a:ext uri="{FF2B5EF4-FFF2-40B4-BE49-F238E27FC236}">
                <a16:creationId xmlns:a16="http://schemas.microsoft.com/office/drawing/2014/main" id="{90F3BF5F-C0FC-5FA4-6068-0E6D225E457C}"/>
              </a:ext>
            </a:extLst>
          </p:cNvPr>
          <p:cNvSpPr>
            <a:spLocks noGrp="1"/>
          </p:cNvSpPr>
          <p:nvPr>
            <p:ph type="sldNum" sz="quarter" idx="5"/>
          </p:nvPr>
        </p:nvSpPr>
        <p:spPr/>
        <p:txBody>
          <a:bodyPr/>
          <a:lstStyle/>
          <a:p>
            <a:fld id="{248C7FF1-9265-EC48-B8CB-6323F34798DD}" type="slidenum">
              <a:rPr lang="nl-NL" smtClean="0"/>
              <a:t>5</a:t>
            </a:fld>
            <a:endParaRPr lang="nl-NL"/>
          </a:p>
        </p:txBody>
      </p:sp>
    </p:spTree>
    <p:extLst>
      <p:ext uri="{BB962C8B-B14F-4D97-AF65-F5344CB8AC3E}">
        <p14:creationId xmlns:p14="http://schemas.microsoft.com/office/powerpoint/2010/main" val="1580016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248C7FF1-9265-EC48-B8CB-6323F34798DD}" type="slidenum">
              <a:rPr lang="nl-NL" smtClean="0"/>
              <a:t>6</a:t>
            </a:fld>
            <a:endParaRPr lang="nl-NL"/>
          </a:p>
        </p:txBody>
      </p:sp>
    </p:spTree>
    <p:extLst>
      <p:ext uri="{BB962C8B-B14F-4D97-AF65-F5344CB8AC3E}">
        <p14:creationId xmlns:p14="http://schemas.microsoft.com/office/powerpoint/2010/main" val="3409972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85766" indent="-185766">
              <a:buFontTx/>
              <a:buChar char="-"/>
            </a:pPr>
            <a:endParaRPr lang="nl-NL" baseline="0" dirty="0"/>
          </a:p>
          <a:p>
            <a:r>
              <a:rPr lang="nl-NL" dirty="0"/>
              <a:t>Waar bestaat het landschap uit</a:t>
            </a:r>
          </a:p>
          <a:p>
            <a:r>
              <a:rPr lang="nl-NL" dirty="0"/>
              <a:t>Als je vergelijkt met particulier dan zie je meer verschillende partijen die ook meer producten voeren</a:t>
            </a:r>
          </a:p>
          <a:p>
            <a:endParaRPr lang="nl-NL" dirty="0"/>
          </a:p>
          <a:p>
            <a:r>
              <a:rPr lang="nl-NL" dirty="0"/>
              <a:t>Ondernemer of adviseur kan niet meer bijhouden wat verschillen en criteria zijn</a:t>
            </a:r>
          </a:p>
          <a:p>
            <a:endParaRPr lang="nl-NL" dirty="0"/>
          </a:p>
          <a:p>
            <a:r>
              <a:rPr lang="nl-NL" dirty="0"/>
              <a:t>Banken zijn grootste maar laten steeds meer zaken liggen zoals Commercieel vastgoed. Partijen als </a:t>
            </a:r>
            <a:r>
              <a:rPr lang="nl-NL" dirty="0" err="1"/>
              <a:t>Briqwise</a:t>
            </a:r>
            <a:r>
              <a:rPr lang="nl-NL" dirty="0"/>
              <a:t> en Mogelijk. </a:t>
            </a:r>
          </a:p>
          <a:p>
            <a:r>
              <a:rPr lang="nl-NL" dirty="0"/>
              <a:t>Factoring, lease, etc.</a:t>
            </a:r>
          </a:p>
        </p:txBody>
      </p:sp>
      <p:sp>
        <p:nvSpPr>
          <p:cNvPr id="4" name="Tijdelijke aanduiding voor dianummer 3"/>
          <p:cNvSpPr>
            <a:spLocks noGrp="1"/>
          </p:cNvSpPr>
          <p:nvPr>
            <p:ph type="sldNum" sz="quarter" idx="10"/>
          </p:nvPr>
        </p:nvSpPr>
        <p:spPr/>
        <p:txBody>
          <a:bodyPr/>
          <a:lstStyle/>
          <a:p>
            <a:fld id="{7D61245F-8BC4-1C46-B8E6-EBFEFEF28725}" type="slidenum">
              <a:rPr lang="nl-NL" smtClean="0"/>
              <a:pPr/>
              <a:t>7</a:t>
            </a:fld>
            <a:endParaRPr lang="nl-NL"/>
          </a:p>
        </p:txBody>
      </p:sp>
    </p:spTree>
    <p:extLst>
      <p:ext uri="{BB962C8B-B14F-4D97-AF65-F5344CB8AC3E}">
        <p14:creationId xmlns:p14="http://schemas.microsoft.com/office/powerpoint/2010/main" val="2984950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5766" indent="-185766">
              <a:buFont typeface="Arial" panose="020B0604020202020204" pitchFamily="34" charset="0"/>
              <a:buChar char="•"/>
            </a:pPr>
            <a:r>
              <a:rPr lang="nl-NL" dirty="0"/>
              <a:t>Capsearch brengt vraag en aanbod van vastgoed- en mkbfinanciering bij elkaar. We hebben software gebouwd waar we overzicht houden van alle partijen, criteria, etc. Een soort </a:t>
            </a:r>
            <a:r>
              <a:rPr lang="nl-NL" b="1" dirty="0"/>
              <a:t>adviessoftware</a:t>
            </a:r>
            <a:r>
              <a:rPr lang="nl-NL" dirty="0"/>
              <a:t> om digitaal aanvragen bij partijen in te dienen. </a:t>
            </a:r>
          </a:p>
          <a:p>
            <a:pPr marL="185766" indent="-185766">
              <a:buFont typeface="Arial" panose="020B0604020202020204" pitchFamily="34" charset="0"/>
              <a:buChar char="•"/>
            </a:pPr>
            <a:endParaRPr lang="nl-NL" dirty="0"/>
          </a:p>
          <a:p>
            <a:pPr marL="185766" indent="-185766">
              <a:buFont typeface="Arial" panose="020B0604020202020204" pitchFamily="34" charset="0"/>
              <a:buChar char="•"/>
            </a:pPr>
            <a:r>
              <a:rPr lang="nl-NL" dirty="0"/>
              <a:t>De ondernemer is jouw klant. Je bedient hem al op de een of andere manier (verzekeren, hypotheken, pensioen, etc.) </a:t>
            </a:r>
            <a:r>
              <a:rPr lang="nl-NL" b="1" dirty="0"/>
              <a:t>Voorheen had elke ondernemer bij een bank een relatiemanager</a:t>
            </a:r>
            <a:r>
              <a:rPr lang="nl-NL" dirty="0"/>
              <a:t>. Dat tijdperk ligt inmiddels achter ons maar de ondernemer heeft nog steeds hulp nodig om financiering op te halen. Als jij dan al z’n </a:t>
            </a:r>
            <a:r>
              <a:rPr lang="nl-NL" b="1" dirty="0"/>
              <a:t>vertrouwenspersoon</a:t>
            </a:r>
            <a:r>
              <a:rPr lang="nl-NL" dirty="0"/>
              <a:t> bent, is het logisch dat je hem ook helpt op zakelijk vlak. </a:t>
            </a:r>
          </a:p>
          <a:p>
            <a:pPr marL="185766" indent="-185766">
              <a:buFont typeface="Arial" panose="020B0604020202020204" pitchFamily="34" charset="0"/>
              <a:buChar char="•"/>
            </a:pPr>
            <a:endParaRPr lang="nl-NL" dirty="0"/>
          </a:p>
          <a:p>
            <a:pPr marL="185766" indent="-185766">
              <a:buFont typeface="Arial" panose="020B0604020202020204" pitchFamily="34" charset="0"/>
              <a:buChar char="•"/>
            </a:pPr>
            <a:r>
              <a:rPr lang="nl-NL" dirty="0"/>
              <a:t>Capsearch heeft aanstellingen bij circa 50 partijen in de markt en zit tussen de adviseur en financiers in. We zijn financieringsspecialisten en helpen adviseurs</a:t>
            </a:r>
          </a:p>
          <a:p>
            <a:endParaRPr lang="nl-NL" dirty="0"/>
          </a:p>
          <a:p>
            <a:endParaRPr lang="nl-NL" dirty="0"/>
          </a:p>
          <a:p>
            <a:endParaRPr lang="nl-NL" dirty="0"/>
          </a:p>
        </p:txBody>
      </p:sp>
      <p:sp>
        <p:nvSpPr>
          <p:cNvPr id="4" name="Slide Number Placeholder 3"/>
          <p:cNvSpPr>
            <a:spLocks noGrp="1"/>
          </p:cNvSpPr>
          <p:nvPr>
            <p:ph type="sldNum" sz="quarter" idx="5"/>
          </p:nvPr>
        </p:nvSpPr>
        <p:spPr/>
        <p:txBody>
          <a:bodyPr/>
          <a:lstStyle/>
          <a:p>
            <a:fld id="{248C7FF1-9265-EC48-B8CB-6323F34798DD}" type="slidenum">
              <a:rPr lang="nl-NL" smtClean="0"/>
              <a:t>8</a:t>
            </a:fld>
            <a:endParaRPr lang="nl-NL"/>
          </a:p>
        </p:txBody>
      </p:sp>
    </p:spTree>
    <p:extLst>
      <p:ext uri="{BB962C8B-B14F-4D97-AF65-F5344CB8AC3E}">
        <p14:creationId xmlns:p14="http://schemas.microsoft.com/office/powerpoint/2010/main" val="4219964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2955D01-9F7C-6E44-81BF-5A34128F9660}" type="slidenum">
              <a:rPr lang="en-GB" smtClean="0"/>
              <a:t>9</a:t>
            </a:fld>
            <a:endParaRPr lang="en-GB"/>
          </a:p>
        </p:txBody>
      </p:sp>
    </p:spTree>
    <p:extLst>
      <p:ext uri="{BB962C8B-B14F-4D97-AF65-F5344CB8AC3E}">
        <p14:creationId xmlns:p14="http://schemas.microsoft.com/office/powerpoint/2010/main" val="2309753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EE54C1-52F8-4846-8E23-54A88D750729}"/>
              </a:ext>
            </a:extLst>
          </p:cNvPr>
          <p:cNvSpPr>
            <a:spLocks noGrp="1"/>
          </p:cNvSpPr>
          <p:nvPr>
            <p:ph type="ctrTitle"/>
          </p:nvPr>
        </p:nvSpPr>
        <p:spPr>
          <a:xfrm>
            <a:off x="2003685" y="1084471"/>
            <a:ext cx="9144000" cy="2387600"/>
          </a:xfrm>
        </p:spPr>
        <p:txBody>
          <a:bodyPr anchor="b"/>
          <a:lstStyle>
            <a:lvl1pPr algn="ctr">
              <a:defRPr sz="6000"/>
            </a:lvl1pPr>
          </a:lstStyle>
          <a:p>
            <a:r>
              <a:rPr lang="nl-NL" noProof="0" dirty="0"/>
              <a:t>Klik om stijl te bewerken</a:t>
            </a:r>
          </a:p>
        </p:txBody>
      </p:sp>
      <p:sp>
        <p:nvSpPr>
          <p:cNvPr id="3" name="Ondertitel 2">
            <a:extLst>
              <a:ext uri="{FF2B5EF4-FFF2-40B4-BE49-F238E27FC236}">
                <a16:creationId xmlns:a16="http://schemas.microsoft.com/office/drawing/2014/main" id="{C85FD1DF-CFBD-C24E-9CF5-34F0D0EB61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dirty="0"/>
              <a:t>Klikken om de ondertitelstijl van het model te bewerken</a:t>
            </a:r>
          </a:p>
        </p:txBody>
      </p:sp>
      <p:sp>
        <p:nvSpPr>
          <p:cNvPr id="4" name="Tijdelijke aanduiding voor datum 3">
            <a:extLst>
              <a:ext uri="{FF2B5EF4-FFF2-40B4-BE49-F238E27FC236}">
                <a16:creationId xmlns:a16="http://schemas.microsoft.com/office/drawing/2014/main" id="{DB590A3A-EDB6-A842-8F43-79409A20CB57}"/>
              </a:ext>
            </a:extLst>
          </p:cNvPr>
          <p:cNvSpPr>
            <a:spLocks noGrp="1"/>
          </p:cNvSpPr>
          <p:nvPr>
            <p:ph type="dt" sz="half" idx="10"/>
          </p:nvPr>
        </p:nvSpPr>
        <p:spPr/>
        <p:txBody>
          <a:bodyPr/>
          <a:lstStyle/>
          <a:p>
            <a:endParaRPr lang="nl-NL" dirty="0"/>
          </a:p>
        </p:txBody>
      </p:sp>
      <p:sp>
        <p:nvSpPr>
          <p:cNvPr id="5" name="Tijdelijke aanduiding voor voettekst 4">
            <a:extLst>
              <a:ext uri="{FF2B5EF4-FFF2-40B4-BE49-F238E27FC236}">
                <a16:creationId xmlns:a16="http://schemas.microsoft.com/office/drawing/2014/main" id="{6E861264-B556-5542-9339-C7D613999994}"/>
              </a:ext>
            </a:extLst>
          </p:cNvPr>
          <p:cNvSpPr>
            <a:spLocks noGrp="1"/>
          </p:cNvSpPr>
          <p:nvPr>
            <p:ph type="ftr" sz="quarter" idx="11"/>
          </p:nvPr>
        </p:nvSpPr>
        <p:spPr/>
        <p:txBody>
          <a:bodyPr/>
          <a:lstStyle/>
          <a:p>
            <a:r>
              <a:rPr lang="nl-NL" dirty="0"/>
              <a:t>Kansen op de zakelijke financieringsmarkt: Zo pak je het gesprek slim aan  -  SEH 2025</a:t>
            </a:r>
          </a:p>
        </p:txBody>
      </p:sp>
      <p:sp>
        <p:nvSpPr>
          <p:cNvPr id="6" name="Tijdelijke aanduiding voor dianummer 5">
            <a:extLst>
              <a:ext uri="{FF2B5EF4-FFF2-40B4-BE49-F238E27FC236}">
                <a16:creationId xmlns:a16="http://schemas.microsoft.com/office/drawing/2014/main" id="{1E8FD75E-9E33-3D4C-8F3E-5E946CA65890}"/>
              </a:ext>
            </a:extLst>
          </p:cNvPr>
          <p:cNvSpPr>
            <a:spLocks noGrp="1"/>
          </p:cNvSpPr>
          <p:nvPr>
            <p:ph type="sldNum" sz="quarter" idx="12"/>
          </p:nvPr>
        </p:nvSpPr>
        <p:spPr/>
        <p:txBody>
          <a:bodyPr/>
          <a:lstStyle/>
          <a:p>
            <a:fld id="{68362F35-87CB-3044-9DAD-EC962DB3E082}" type="slidenum">
              <a:rPr lang="nl-NL" smtClean="0"/>
              <a:t>‹nr.›</a:t>
            </a:fld>
            <a:endParaRPr lang="nl-NL" dirty="0"/>
          </a:p>
        </p:txBody>
      </p:sp>
    </p:spTree>
    <p:extLst>
      <p:ext uri="{BB962C8B-B14F-4D97-AF65-F5344CB8AC3E}">
        <p14:creationId xmlns:p14="http://schemas.microsoft.com/office/powerpoint/2010/main" val="12128455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59F7C-2CAA-BE27-C3B6-45BC4E192AB8}"/>
              </a:ext>
            </a:extLst>
          </p:cNvPr>
          <p:cNvSpPr>
            <a:spLocks noGrp="1"/>
          </p:cNvSpPr>
          <p:nvPr>
            <p:ph type="title" hasCustomPrompt="1"/>
          </p:nvPr>
        </p:nvSpPr>
        <p:spPr>
          <a:xfrm>
            <a:off x="831850" y="3777645"/>
            <a:ext cx="10515600" cy="784830"/>
          </a:xfrm>
        </p:spPr>
        <p:txBody>
          <a:bodyPr anchor="b"/>
          <a:lstStyle>
            <a:lvl1pPr>
              <a:defRPr sz="6000"/>
            </a:lvl1p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nl-NL" dirty="0"/>
          </a:p>
        </p:txBody>
      </p:sp>
      <p:sp>
        <p:nvSpPr>
          <p:cNvPr id="3" name="Text Placeholder 2">
            <a:extLst>
              <a:ext uri="{FF2B5EF4-FFF2-40B4-BE49-F238E27FC236}">
                <a16:creationId xmlns:a16="http://schemas.microsoft.com/office/drawing/2014/main" id="{571A20FB-144E-C513-FA6A-EC36EA30C806}"/>
              </a:ext>
            </a:extLst>
          </p:cNvPr>
          <p:cNvSpPr>
            <a:spLocks noGrp="1"/>
          </p:cNvSpPr>
          <p:nvPr>
            <p:ph type="body" idx="1" hasCustomPrompt="1"/>
          </p:nvPr>
        </p:nvSpPr>
        <p:spPr>
          <a:xfrm>
            <a:off x="831850" y="4589463"/>
            <a:ext cx="10515600" cy="350865"/>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p:txBody>
      </p:sp>
      <p:sp>
        <p:nvSpPr>
          <p:cNvPr id="4" name="Date Placeholder 3">
            <a:extLst>
              <a:ext uri="{FF2B5EF4-FFF2-40B4-BE49-F238E27FC236}">
                <a16:creationId xmlns:a16="http://schemas.microsoft.com/office/drawing/2014/main" id="{1636AFC3-6EF8-1372-D60A-EFDC614009EC}"/>
              </a:ext>
            </a:extLst>
          </p:cNvPr>
          <p:cNvSpPr>
            <a:spLocks noGrp="1"/>
          </p:cNvSpPr>
          <p:nvPr>
            <p:ph type="dt" sz="half" idx="10"/>
          </p:nvPr>
        </p:nvSpPr>
        <p:spPr>
          <a:xfrm>
            <a:off x="838200" y="6356350"/>
            <a:ext cx="2743200" cy="365125"/>
          </a:xfrm>
          <a:prstGeom prst="rect">
            <a:avLst/>
          </a:prstGeom>
        </p:spPr>
        <p:txBody>
          <a:bodyPr/>
          <a:lstStyle/>
          <a:p>
            <a:endParaRPr lang="nl-NL" dirty="0"/>
          </a:p>
        </p:txBody>
      </p:sp>
      <p:sp>
        <p:nvSpPr>
          <p:cNvPr id="5" name="Footer Placeholder 4">
            <a:extLst>
              <a:ext uri="{FF2B5EF4-FFF2-40B4-BE49-F238E27FC236}">
                <a16:creationId xmlns:a16="http://schemas.microsoft.com/office/drawing/2014/main" id="{0A397D05-9EA0-EC74-28B4-07E62D0C534F}"/>
              </a:ext>
            </a:extLst>
          </p:cNvPr>
          <p:cNvSpPr>
            <a:spLocks noGrp="1"/>
          </p:cNvSpPr>
          <p:nvPr>
            <p:ph type="ftr" sz="quarter" idx="11"/>
          </p:nvPr>
        </p:nvSpPr>
        <p:spPr>
          <a:xfrm>
            <a:off x="5699956" y="6446579"/>
            <a:ext cx="5400600" cy="369332"/>
          </a:xfrm>
        </p:spPr>
        <p:txBody>
          <a:bodyPr/>
          <a:lstStyle/>
          <a:p>
            <a:r>
              <a:rPr lang="nl-NL" dirty="0"/>
              <a:t>Kansen op de zakelijke financieringsmarkt: Zo pak je het gesprek slim aan  -  SEH 2025</a:t>
            </a:r>
          </a:p>
        </p:txBody>
      </p:sp>
      <p:sp>
        <p:nvSpPr>
          <p:cNvPr id="6" name="Slide Number Placeholder 5">
            <a:extLst>
              <a:ext uri="{FF2B5EF4-FFF2-40B4-BE49-F238E27FC236}">
                <a16:creationId xmlns:a16="http://schemas.microsoft.com/office/drawing/2014/main" id="{11F5A833-23CB-8D04-CF17-14270A3ADE11}"/>
              </a:ext>
            </a:extLst>
          </p:cNvPr>
          <p:cNvSpPr>
            <a:spLocks noGrp="1"/>
          </p:cNvSpPr>
          <p:nvPr>
            <p:ph type="sldNum" sz="quarter" idx="12"/>
          </p:nvPr>
        </p:nvSpPr>
        <p:spPr/>
        <p:txBody>
          <a:bodyPr/>
          <a:lstStyle/>
          <a:p>
            <a:fld id="{962CB5CB-A24C-4094-B4A6-366B993DC4C5}" type="slidenum">
              <a:rPr lang="nl-NL" smtClean="0"/>
              <a:t>‹nr.›</a:t>
            </a:fld>
            <a:endParaRPr lang="nl-NL" dirty="0"/>
          </a:p>
        </p:txBody>
      </p:sp>
    </p:spTree>
    <p:extLst>
      <p:ext uri="{BB962C8B-B14F-4D97-AF65-F5344CB8AC3E}">
        <p14:creationId xmlns:p14="http://schemas.microsoft.com/office/powerpoint/2010/main" val="4071991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CAD1D-5B32-519B-F143-3205AB5B9C28}"/>
              </a:ext>
            </a:extLst>
          </p:cNvPr>
          <p:cNvSpPr>
            <a:spLocks noGrp="1"/>
          </p:cNvSpPr>
          <p:nvPr>
            <p:ph type="title" hasCustomPrompt="1"/>
          </p:nvPr>
        </p:nvSpPr>
        <p:spPr/>
        <p:txBody>
          <a:body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nl-NL" dirty="0"/>
          </a:p>
        </p:txBody>
      </p:sp>
      <p:sp>
        <p:nvSpPr>
          <p:cNvPr id="3" name="Content Placeholder 2">
            <a:extLst>
              <a:ext uri="{FF2B5EF4-FFF2-40B4-BE49-F238E27FC236}">
                <a16:creationId xmlns:a16="http://schemas.microsoft.com/office/drawing/2014/main" id="{5E07C073-9A27-DA65-8882-6C792CC04056}"/>
              </a:ext>
            </a:extLst>
          </p:cNvPr>
          <p:cNvSpPr>
            <a:spLocks noGrp="1"/>
          </p:cNvSpPr>
          <p:nvPr>
            <p:ph sz="half" idx="1" hasCustomPrompt="1"/>
          </p:nvPr>
        </p:nvSpPr>
        <p:spPr>
          <a:xfrm>
            <a:off x="838200" y="1825625"/>
            <a:ext cx="5181600" cy="1959511"/>
          </a:xfrm>
        </p:spPr>
        <p:txBody>
          <a:body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4" name="Content Placeholder 3">
            <a:extLst>
              <a:ext uri="{FF2B5EF4-FFF2-40B4-BE49-F238E27FC236}">
                <a16:creationId xmlns:a16="http://schemas.microsoft.com/office/drawing/2014/main" id="{2A6195E9-1D30-32C1-4854-23A84FAB7FC2}"/>
              </a:ext>
            </a:extLst>
          </p:cNvPr>
          <p:cNvSpPr>
            <a:spLocks noGrp="1"/>
          </p:cNvSpPr>
          <p:nvPr>
            <p:ph sz="half" idx="2" hasCustomPrompt="1"/>
          </p:nvPr>
        </p:nvSpPr>
        <p:spPr>
          <a:xfrm>
            <a:off x="6172200" y="1825625"/>
            <a:ext cx="5181600" cy="1959511"/>
          </a:xfrm>
        </p:spPr>
        <p:txBody>
          <a:body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5" name="Date Placeholder 4">
            <a:extLst>
              <a:ext uri="{FF2B5EF4-FFF2-40B4-BE49-F238E27FC236}">
                <a16:creationId xmlns:a16="http://schemas.microsoft.com/office/drawing/2014/main" id="{00A3C97E-51D3-5CBA-0DA2-BEB6E3C59139}"/>
              </a:ext>
            </a:extLst>
          </p:cNvPr>
          <p:cNvSpPr>
            <a:spLocks noGrp="1"/>
          </p:cNvSpPr>
          <p:nvPr>
            <p:ph type="dt" sz="half" idx="10"/>
          </p:nvPr>
        </p:nvSpPr>
        <p:spPr>
          <a:xfrm>
            <a:off x="838200" y="6356350"/>
            <a:ext cx="2743200" cy="365125"/>
          </a:xfrm>
          <a:prstGeom prst="rect">
            <a:avLst/>
          </a:prstGeom>
        </p:spPr>
        <p:txBody>
          <a:bodyPr/>
          <a:lstStyle/>
          <a:p>
            <a:endParaRPr lang="nl-NL" dirty="0"/>
          </a:p>
        </p:txBody>
      </p:sp>
      <p:sp>
        <p:nvSpPr>
          <p:cNvPr id="6" name="Footer Placeholder 5">
            <a:extLst>
              <a:ext uri="{FF2B5EF4-FFF2-40B4-BE49-F238E27FC236}">
                <a16:creationId xmlns:a16="http://schemas.microsoft.com/office/drawing/2014/main" id="{864B09E3-E2D7-F7D7-DE26-D2027737CC5A}"/>
              </a:ext>
            </a:extLst>
          </p:cNvPr>
          <p:cNvSpPr>
            <a:spLocks noGrp="1"/>
          </p:cNvSpPr>
          <p:nvPr>
            <p:ph type="ftr" sz="quarter" idx="11"/>
          </p:nvPr>
        </p:nvSpPr>
        <p:spPr>
          <a:xfrm>
            <a:off x="5699956" y="6446579"/>
            <a:ext cx="5400600" cy="369332"/>
          </a:xfrm>
        </p:spPr>
        <p:txBody>
          <a:bodyPr/>
          <a:lstStyle/>
          <a:p>
            <a:r>
              <a:rPr lang="nl-NL" dirty="0"/>
              <a:t>Kansen op de zakelijke financieringsmarkt: Zo pak je het gesprek slim aan  -  SEH 2025</a:t>
            </a:r>
          </a:p>
        </p:txBody>
      </p:sp>
      <p:sp>
        <p:nvSpPr>
          <p:cNvPr id="7" name="Slide Number Placeholder 6">
            <a:extLst>
              <a:ext uri="{FF2B5EF4-FFF2-40B4-BE49-F238E27FC236}">
                <a16:creationId xmlns:a16="http://schemas.microsoft.com/office/drawing/2014/main" id="{0CCEF7D5-796D-7943-BAD2-233250AFD2DD}"/>
              </a:ext>
            </a:extLst>
          </p:cNvPr>
          <p:cNvSpPr>
            <a:spLocks noGrp="1"/>
          </p:cNvSpPr>
          <p:nvPr>
            <p:ph type="sldNum" sz="quarter" idx="12"/>
          </p:nvPr>
        </p:nvSpPr>
        <p:spPr/>
        <p:txBody>
          <a:bodyPr/>
          <a:lstStyle/>
          <a:p>
            <a:fld id="{962CB5CB-A24C-4094-B4A6-366B993DC4C5}" type="slidenum">
              <a:rPr lang="nl-NL" smtClean="0"/>
              <a:t>‹nr.›</a:t>
            </a:fld>
            <a:endParaRPr lang="nl-NL" dirty="0"/>
          </a:p>
        </p:txBody>
      </p:sp>
    </p:spTree>
    <p:extLst>
      <p:ext uri="{BB962C8B-B14F-4D97-AF65-F5344CB8AC3E}">
        <p14:creationId xmlns:p14="http://schemas.microsoft.com/office/powerpoint/2010/main" val="42276717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2A3A1-A0A0-FA12-9D61-23BDE5D067ED}"/>
              </a:ext>
            </a:extLst>
          </p:cNvPr>
          <p:cNvSpPr>
            <a:spLocks noGrp="1"/>
          </p:cNvSpPr>
          <p:nvPr>
            <p:ph type="title" hasCustomPrompt="1"/>
          </p:nvPr>
        </p:nvSpPr>
        <p:spPr/>
        <p:txBody>
          <a:body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nl-NL" dirty="0"/>
          </a:p>
        </p:txBody>
      </p:sp>
      <p:sp>
        <p:nvSpPr>
          <p:cNvPr id="3" name="Date Placeholder 2">
            <a:extLst>
              <a:ext uri="{FF2B5EF4-FFF2-40B4-BE49-F238E27FC236}">
                <a16:creationId xmlns:a16="http://schemas.microsoft.com/office/drawing/2014/main" id="{29A823E3-D83E-0CF8-B9B4-F4EDFB51830D}"/>
              </a:ext>
            </a:extLst>
          </p:cNvPr>
          <p:cNvSpPr>
            <a:spLocks noGrp="1"/>
          </p:cNvSpPr>
          <p:nvPr>
            <p:ph type="dt" sz="half" idx="10"/>
          </p:nvPr>
        </p:nvSpPr>
        <p:spPr>
          <a:xfrm>
            <a:off x="838200" y="6356350"/>
            <a:ext cx="2743200" cy="365125"/>
          </a:xfrm>
          <a:prstGeom prst="rect">
            <a:avLst/>
          </a:prstGeom>
        </p:spPr>
        <p:txBody>
          <a:bodyPr/>
          <a:lstStyle/>
          <a:p>
            <a:endParaRPr lang="nl-NL" dirty="0"/>
          </a:p>
        </p:txBody>
      </p:sp>
      <p:sp>
        <p:nvSpPr>
          <p:cNvPr id="4" name="Footer Placeholder 3">
            <a:extLst>
              <a:ext uri="{FF2B5EF4-FFF2-40B4-BE49-F238E27FC236}">
                <a16:creationId xmlns:a16="http://schemas.microsoft.com/office/drawing/2014/main" id="{932D7852-1311-040C-3908-00B69957DDBB}"/>
              </a:ext>
            </a:extLst>
          </p:cNvPr>
          <p:cNvSpPr>
            <a:spLocks noGrp="1"/>
          </p:cNvSpPr>
          <p:nvPr>
            <p:ph type="ftr" sz="quarter" idx="11"/>
          </p:nvPr>
        </p:nvSpPr>
        <p:spPr>
          <a:xfrm>
            <a:off x="5699956" y="6446579"/>
            <a:ext cx="5400600" cy="369332"/>
          </a:xfrm>
        </p:spPr>
        <p:txBody>
          <a:bodyPr/>
          <a:lstStyle/>
          <a:p>
            <a:r>
              <a:rPr lang="nl-NL" dirty="0"/>
              <a:t>Kansen op de zakelijke financieringsmarkt: Zo pak je het gesprek slim aan  -  SEH 2025</a:t>
            </a:r>
          </a:p>
        </p:txBody>
      </p:sp>
      <p:sp>
        <p:nvSpPr>
          <p:cNvPr id="5" name="Slide Number Placeholder 4">
            <a:extLst>
              <a:ext uri="{FF2B5EF4-FFF2-40B4-BE49-F238E27FC236}">
                <a16:creationId xmlns:a16="http://schemas.microsoft.com/office/drawing/2014/main" id="{219F2449-8BA2-CE65-9FBF-08CE9275EFD3}"/>
              </a:ext>
            </a:extLst>
          </p:cNvPr>
          <p:cNvSpPr>
            <a:spLocks noGrp="1"/>
          </p:cNvSpPr>
          <p:nvPr>
            <p:ph type="sldNum" sz="quarter" idx="12"/>
          </p:nvPr>
        </p:nvSpPr>
        <p:spPr/>
        <p:txBody>
          <a:bodyPr/>
          <a:lstStyle/>
          <a:p>
            <a:fld id="{962CB5CB-A24C-4094-B4A6-366B993DC4C5}" type="slidenum">
              <a:rPr lang="nl-NL" smtClean="0"/>
              <a:t>‹nr.›</a:t>
            </a:fld>
            <a:endParaRPr lang="nl-NL" dirty="0"/>
          </a:p>
        </p:txBody>
      </p:sp>
    </p:spTree>
    <p:extLst>
      <p:ext uri="{BB962C8B-B14F-4D97-AF65-F5344CB8AC3E}">
        <p14:creationId xmlns:p14="http://schemas.microsoft.com/office/powerpoint/2010/main" val="7744043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B7EE90-B11B-857E-A67F-4331041DD56E}"/>
              </a:ext>
            </a:extLst>
          </p:cNvPr>
          <p:cNvSpPr>
            <a:spLocks noGrp="1"/>
          </p:cNvSpPr>
          <p:nvPr>
            <p:ph type="dt" sz="half" idx="10"/>
          </p:nvPr>
        </p:nvSpPr>
        <p:spPr>
          <a:xfrm>
            <a:off x="838200" y="6356350"/>
            <a:ext cx="2743200" cy="365125"/>
          </a:xfrm>
          <a:prstGeom prst="rect">
            <a:avLst/>
          </a:prstGeom>
        </p:spPr>
        <p:txBody>
          <a:bodyPr/>
          <a:lstStyle/>
          <a:p>
            <a:endParaRPr lang="nl-NL" dirty="0"/>
          </a:p>
        </p:txBody>
      </p:sp>
      <p:sp>
        <p:nvSpPr>
          <p:cNvPr id="3" name="Footer Placeholder 2">
            <a:extLst>
              <a:ext uri="{FF2B5EF4-FFF2-40B4-BE49-F238E27FC236}">
                <a16:creationId xmlns:a16="http://schemas.microsoft.com/office/drawing/2014/main" id="{91E592B7-6712-F6B2-F1BC-CF9FEAD80898}"/>
              </a:ext>
            </a:extLst>
          </p:cNvPr>
          <p:cNvSpPr>
            <a:spLocks noGrp="1"/>
          </p:cNvSpPr>
          <p:nvPr>
            <p:ph type="ftr" sz="quarter" idx="11"/>
          </p:nvPr>
        </p:nvSpPr>
        <p:spPr>
          <a:xfrm>
            <a:off x="5699956" y="6446579"/>
            <a:ext cx="5400600" cy="369332"/>
          </a:xfrm>
        </p:spPr>
        <p:txBody>
          <a:bodyPr/>
          <a:lstStyle/>
          <a:p>
            <a:r>
              <a:rPr lang="nl-NL" dirty="0"/>
              <a:t>Kansen op de zakelijke financieringsmarkt: Zo pak je het gesprek slim aan  -  SEH 2025</a:t>
            </a:r>
          </a:p>
        </p:txBody>
      </p:sp>
      <p:sp>
        <p:nvSpPr>
          <p:cNvPr id="4" name="Slide Number Placeholder 3">
            <a:extLst>
              <a:ext uri="{FF2B5EF4-FFF2-40B4-BE49-F238E27FC236}">
                <a16:creationId xmlns:a16="http://schemas.microsoft.com/office/drawing/2014/main" id="{12A16FA9-B224-3E25-D1A5-E95FE8CFE905}"/>
              </a:ext>
            </a:extLst>
          </p:cNvPr>
          <p:cNvSpPr>
            <a:spLocks noGrp="1"/>
          </p:cNvSpPr>
          <p:nvPr>
            <p:ph type="sldNum" sz="quarter" idx="12"/>
          </p:nvPr>
        </p:nvSpPr>
        <p:spPr/>
        <p:txBody>
          <a:bodyPr/>
          <a:lstStyle/>
          <a:p>
            <a:fld id="{962CB5CB-A24C-4094-B4A6-366B993DC4C5}" type="slidenum">
              <a:rPr lang="nl-NL" smtClean="0"/>
              <a:t>‹nr.›</a:t>
            </a:fld>
            <a:endParaRPr lang="nl-NL" dirty="0"/>
          </a:p>
        </p:txBody>
      </p:sp>
    </p:spTree>
    <p:extLst>
      <p:ext uri="{BB962C8B-B14F-4D97-AF65-F5344CB8AC3E}">
        <p14:creationId xmlns:p14="http://schemas.microsoft.com/office/powerpoint/2010/main" val="4082378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D027AE-459B-7241-8E92-3C266B80E6D5}"/>
              </a:ext>
            </a:extLst>
          </p:cNvPr>
          <p:cNvSpPr>
            <a:spLocks noGrp="1"/>
          </p:cNvSpPr>
          <p:nvPr>
            <p:ph type="title"/>
          </p:nvPr>
        </p:nvSpPr>
        <p:spPr>
          <a:xfrm>
            <a:off x="838200" y="327947"/>
            <a:ext cx="10515600" cy="453201"/>
          </a:xfrm>
        </p:spPr>
        <p:txBody>
          <a:bodyPr lIns="0" tIns="0" rIns="0" bIns="0">
            <a:spAutoFit/>
          </a:bodyPr>
          <a:lstStyle>
            <a:lvl1pPr>
              <a:defRPr sz="3200" b="0" i="0">
                <a:latin typeface="Avenir Light" panose="020B0402020203020204" pitchFamily="34" charset="77"/>
              </a:defRPr>
            </a:lvl1pPr>
          </a:lstStyle>
          <a:p>
            <a:r>
              <a:rPr lang="nl-NL" noProof="0" dirty="0"/>
              <a:t>Klik om stijl te bewerken</a:t>
            </a:r>
          </a:p>
        </p:txBody>
      </p:sp>
      <p:sp>
        <p:nvSpPr>
          <p:cNvPr id="3" name="Tijdelijke aanduiding voor inhoud 2">
            <a:extLst>
              <a:ext uri="{FF2B5EF4-FFF2-40B4-BE49-F238E27FC236}">
                <a16:creationId xmlns:a16="http://schemas.microsoft.com/office/drawing/2014/main" id="{EDA7E4E5-AEDF-BF4D-AE51-448B07ED30B4}"/>
              </a:ext>
            </a:extLst>
          </p:cNvPr>
          <p:cNvSpPr>
            <a:spLocks noGrp="1"/>
          </p:cNvSpPr>
          <p:nvPr>
            <p:ph idx="1" hasCustomPrompt="1"/>
          </p:nvPr>
        </p:nvSpPr>
        <p:spPr/>
        <p:txBody>
          <a:bodyPr/>
          <a:lstStyle>
            <a:lvl1pPr>
              <a:defRPr b="0" i="0">
                <a:latin typeface="Avenir Light" panose="020B0402020203020204" pitchFamily="34" charset="77"/>
              </a:defRPr>
            </a:lvl1pPr>
          </a:lstStyle>
          <a:p>
            <a:r>
              <a:rPr lang="nl-NL" noProof="0" dirty="0"/>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D8A2FC86-C57E-D64C-8FF3-FC1488271D63}"/>
              </a:ext>
            </a:extLst>
          </p:cNvPr>
          <p:cNvSpPr>
            <a:spLocks noGrp="1"/>
          </p:cNvSpPr>
          <p:nvPr>
            <p:ph type="dt" sz="half" idx="10"/>
          </p:nvPr>
        </p:nvSpPr>
        <p:spPr/>
        <p:txBody>
          <a:bodyPr/>
          <a:lstStyle>
            <a:lvl1pPr>
              <a:defRPr b="0" i="0">
                <a:latin typeface="Avenir Light" panose="020B0402020203020204" pitchFamily="34" charset="77"/>
              </a:defRPr>
            </a:lvl1pPr>
          </a:lstStyle>
          <a:p>
            <a:endParaRPr lang="nl-NL" dirty="0"/>
          </a:p>
        </p:txBody>
      </p:sp>
      <p:sp>
        <p:nvSpPr>
          <p:cNvPr id="5" name="Tijdelijke aanduiding voor voettekst 4">
            <a:extLst>
              <a:ext uri="{FF2B5EF4-FFF2-40B4-BE49-F238E27FC236}">
                <a16:creationId xmlns:a16="http://schemas.microsoft.com/office/drawing/2014/main" id="{423080CE-55D1-D74E-85CB-7BDD5D70CE4E}"/>
              </a:ext>
            </a:extLst>
          </p:cNvPr>
          <p:cNvSpPr>
            <a:spLocks noGrp="1"/>
          </p:cNvSpPr>
          <p:nvPr>
            <p:ph type="ftr" sz="quarter" idx="11"/>
          </p:nvPr>
        </p:nvSpPr>
        <p:spPr/>
        <p:txBody>
          <a:bodyPr/>
          <a:lstStyle>
            <a:lvl1pPr>
              <a:defRPr b="0" i="0">
                <a:latin typeface="Avenir Light" panose="020B0402020203020204" pitchFamily="34" charset="77"/>
              </a:defRPr>
            </a:lvl1pPr>
          </a:lstStyle>
          <a:p>
            <a:r>
              <a:rPr lang="nl-NL" dirty="0"/>
              <a:t>Kansen op de zakelijke financieringsmarkt: Zo pak je het gesprek slim aan  -  SEH 2025</a:t>
            </a:r>
          </a:p>
        </p:txBody>
      </p:sp>
      <p:sp>
        <p:nvSpPr>
          <p:cNvPr id="6" name="Tijdelijke aanduiding voor dianummer 5">
            <a:extLst>
              <a:ext uri="{FF2B5EF4-FFF2-40B4-BE49-F238E27FC236}">
                <a16:creationId xmlns:a16="http://schemas.microsoft.com/office/drawing/2014/main" id="{B8269904-213D-4D48-80D4-A3CC83AE3351}"/>
              </a:ext>
            </a:extLst>
          </p:cNvPr>
          <p:cNvSpPr>
            <a:spLocks noGrp="1"/>
          </p:cNvSpPr>
          <p:nvPr>
            <p:ph type="sldNum" sz="quarter" idx="12"/>
          </p:nvPr>
        </p:nvSpPr>
        <p:spPr/>
        <p:txBody>
          <a:bodyPr/>
          <a:lstStyle>
            <a:lvl1pPr>
              <a:defRPr b="0" i="0">
                <a:latin typeface="Avenir Light" panose="020B0402020203020204" pitchFamily="34" charset="77"/>
              </a:defRPr>
            </a:lvl1pPr>
          </a:lstStyle>
          <a:p>
            <a:fld id="{68362F35-87CB-3044-9DAD-EC962DB3E082}" type="slidenum">
              <a:rPr lang="nl-NL" smtClean="0"/>
              <a:pPr/>
              <a:t>‹nr.›</a:t>
            </a:fld>
            <a:endParaRPr lang="nl-NL" dirty="0"/>
          </a:p>
        </p:txBody>
      </p:sp>
      <p:sp>
        <p:nvSpPr>
          <p:cNvPr id="8" name="Rechthoek 7">
            <a:extLst>
              <a:ext uri="{FF2B5EF4-FFF2-40B4-BE49-F238E27FC236}">
                <a16:creationId xmlns:a16="http://schemas.microsoft.com/office/drawing/2014/main" id="{9FFD9205-412A-2549-A6F0-8A0F35E897E3}"/>
              </a:ext>
            </a:extLst>
          </p:cNvPr>
          <p:cNvSpPr/>
          <p:nvPr userDrawn="1"/>
        </p:nvSpPr>
        <p:spPr>
          <a:xfrm>
            <a:off x="0" y="1"/>
            <a:ext cx="12192000" cy="908050"/>
          </a:xfrm>
          <a:prstGeom prst="rect">
            <a:avLst/>
          </a:prstGeom>
          <a:gradFill flip="none" rotWithShape="1">
            <a:gsLst>
              <a:gs pos="0">
                <a:srgbClr val="00C3A8">
                  <a:alpha val="5000"/>
                </a:srgbClr>
              </a:gs>
              <a:gs pos="100000">
                <a:srgbClr val="00C3A8">
                  <a:alpha val="46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rgbClr val="00C3A7"/>
              </a:solidFill>
            </a:endParaRPr>
          </a:p>
        </p:txBody>
      </p:sp>
    </p:spTree>
    <p:extLst>
      <p:ext uri="{BB962C8B-B14F-4D97-AF65-F5344CB8AC3E}">
        <p14:creationId xmlns:p14="http://schemas.microsoft.com/office/powerpoint/2010/main" val="1601868646"/>
      </p:ext>
    </p:extLst>
  </p:cSld>
  <p:clrMapOvr>
    <a:masterClrMapping/>
  </p:clrMapOvr>
  <p:extLst>
    <p:ext uri="{DCECCB84-F9BA-43D5-87BE-67443E8EF086}">
      <p15:sldGuideLst xmlns:p15="http://schemas.microsoft.com/office/powerpoint/2012/main">
        <p15:guide id="1" orient="horz" pos="572"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454BEC-3B36-D54E-B48E-DB99B7AE6C99}"/>
              </a:ext>
            </a:extLst>
          </p:cNvPr>
          <p:cNvSpPr>
            <a:spLocks noGrp="1"/>
          </p:cNvSpPr>
          <p:nvPr>
            <p:ph type="title"/>
          </p:nvPr>
        </p:nvSpPr>
        <p:spPr>
          <a:xfrm>
            <a:off x="831850" y="1709738"/>
            <a:ext cx="10515600" cy="2852737"/>
          </a:xfrm>
        </p:spPr>
        <p:txBody>
          <a:bodyPr anchor="b"/>
          <a:lstStyle>
            <a:lvl1pPr>
              <a:defRPr sz="6000"/>
            </a:lvl1pPr>
          </a:lstStyle>
          <a:p>
            <a:r>
              <a:rPr lang="nl-NL" noProof="0" dirty="0"/>
              <a:t>Klik om stijl te bewerken</a:t>
            </a:r>
          </a:p>
        </p:txBody>
      </p:sp>
      <p:sp>
        <p:nvSpPr>
          <p:cNvPr id="3" name="Tijdelijke aanduiding voor tekst 2">
            <a:extLst>
              <a:ext uri="{FF2B5EF4-FFF2-40B4-BE49-F238E27FC236}">
                <a16:creationId xmlns:a16="http://schemas.microsoft.com/office/drawing/2014/main" id="{A048EB64-3E2F-3541-8FB5-A5BA417C6C50}"/>
              </a:ext>
            </a:extLst>
          </p:cNvPr>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nl-NL" noProof="0" dirty="0"/>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1EF51424-10FF-0A49-A383-370FEE8D3C94}"/>
              </a:ext>
            </a:extLst>
          </p:cNvPr>
          <p:cNvSpPr>
            <a:spLocks noGrp="1"/>
          </p:cNvSpPr>
          <p:nvPr>
            <p:ph type="dt" sz="half" idx="10"/>
          </p:nvPr>
        </p:nvSpPr>
        <p:spPr/>
        <p:txBody>
          <a:bodyPr/>
          <a:lstStyle/>
          <a:p>
            <a:endParaRPr lang="nl-NL" dirty="0"/>
          </a:p>
        </p:txBody>
      </p:sp>
      <p:sp>
        <p:nvSpPr>
          <p:cNvPr id="5" name="Tijdelijke aanduiding voor voettekst 4">
            <a:extLst>
              <a:ext uri="{FF2B5EF4-FFF2-40B4-BE49-F238E27FC236}">
                <a16:creationId xmlns:a16="http://schemas.microsoft.com/office/drawing/2014/main" id="{6A67C34B-E6AB-054C-8715-B4963BC1B129}"/>
              </a:ext>
            </a:extLst>
          </p:cNvPr>
          <p:cNvSpPr>
            <a:spLocks noGrp="1"/>
          </p:cNvSpPr>
          <p:nvPr>
            <p:ph type="ftr" sz="quarter" idx="11"/>
          </p:nvPr>
        </p:nvSpPr>
        <p:spPr/>
        <p:txBody>
          <a:bodyPr/>
          <a:lstStyle/>
          <a:p>
            <a:r>
              <a:rPr lang="nl-NL" dirty="0"/>
              <a:t>Kansen op de zakelijke financieringsmarkt: Zo pak je het gesprek slim aan  -  SEH 2025</a:t>
            </a:r>
          </a:p>
        </p:txBody>
      </p:sp>
      <p:sp>
        <p:nvSpPr>
          <p:cNvPr id="6" name="Tijdelijke aanduiding voor dianummer 5">
            <a:extLst>
              <a:ext uri="{FF2B5EF4-FFF2-40B4-BE49-F238E27FC236}">
                <a16:creationId xmlns:a16="http://schemas.microsoft.com/office/drawing/2014/main" id="{7EE75401-74BE-514F-A2E2-174799C017B5}"/>
              </a:ext>
            </a:extLst>
          </p:cNvPr>
          <p:cNvSpPr>
            <a:spLocks noGrp="1"/>
          </p:cNvSpPr>
          <p:nvPr>
            <p:ph type="sldNum" sz="quarter" idx="12"/>
          </p:nvPr>
        </p:nvSpPr>
        <p:spPr/>
        <p:txBody>
          <a:bodyPr/>
          <a:lstStyle/>
          <a:p>
            <a:fld id="{68362F35-87CB-3044-9DAD-EC962DB3E082}" type="slidenum">
              <a:rPr lang="nl-NL" smtClean="0"/>
              <a:t>‹nr.›</a:t>
            </a:fld>
            <a:endParaRPr lang="nl-NL" dirty="0"/>
          </a:p>
        </p:txBody>
      </p:sp>
      <p:sp>
        <p:nvSpPr>
          <p:cNvPr id="8" name="Rechthoek 7">
            <a:extLst>
              <a:ext uri="{FF2B5EF4-FFF2-40B4-BE49-F238E27FC236}">
                <a16:creationId xmlns:a16="http://schemas.microsoft.com/office/drawing/2014/main" id="{0737D8C1-B347-E849-9DAA-DAAADDD6E1B2}"/>
              </a:ext>
            </a:extLst>
          </p:cNvPr>
          <p:cNvSpPr/>
          <p:nvPr userDrawn="1"/>
        </p:nvSpPr>
        <p:spPr>
          <a:xfrm>
            <a:off x="0" y="0"/>
            <a:ext cx="12192000" cy="794479"/>
          </a:xfrm>
          <a:prstGeom prst="rect">
            <a:avLst/>
          </a:prstGeom>
          <a:solidFill>
            <a:srgbClr val="05C5A8"/>
          </a:solidFill>
          <a:ln>
            <a:solidFill>
              <a:srgbClr val="20C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rgbClr val="00C3A7"/>
              </a:solidFill>
            </a:endParaRPr>
          </a:p>
        </p:txBody>
      </p:sp>
    </p:spTree>
    <p:extLst>
      <p:ext uri="{BB962C8B-B14F-4D97-AF65-F5344CB8AC3E}">
        <p14:creationId xmlns:p14="http://schemas.microsoft.com/office/powerpoint/2010/main" val="1512399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63F015-EA80-D24A-B4A8-75C65B0B5A57}"/>
              </a:ext>
            </a:extLst>
          </p:cNvPr>
          <p:cNvSpPr>
            <a:spLocks noGrp="1"/>
          </p:cNvSpPr>
          <p:nvPr>
            <p:ph type="title"/>
          </p:nvPr>
        </p:nvSpPr>
        <p:spPr/>
        <p:txBody>
          <a:bodyPr/>
          <a:lstStyle/>
          <a:p>
            <a:r>
              <a:rPr lang="nl-NL" dirty="0"/>
              <a:t>Klik om stijl te bewerken</a:t>
            </a:r>
          </a:p>
        </p:txBody>
      </p:sp>
      <p:sp>
        <p:nvSpPr>
          <p:cNvPr id="3" name="Tijdelijke aanduiding voor inhoud 2">
            <a:extLst>
              <a:ext uri="{FF2B5EF4-FFF2-40B4-BE49-F238E27FC236}">
                <a16:creationId xmlns:a16="http://schemas.microsoft.com/office/drawing/2014/main" id="{5FE64C80-F4CA-ED4C-B658-00D5538C858F}"/>
              </a:ext>
            </a:extLst>
          </p:cNvPr>
          <p:cNvSpPr>
            <a:spLocks noGrp="1"/>
          </p:cNvSpPr>
          <p:nvPr>
            <p:ph sz="half" idx="1" hasCustomPrompt="1"/>
          </p:nvPr>
        </p:nvSpPr>
        <p:spPr>
          <a:xfrm>
            <a:off x="838200" y="1825625"/>
            <a:ext cx="5181600" cy="4351338"/>
          </a:xfrm>
        </p:spPr>
        <p:txBody>
          <a:bodyPr/>
          <a:lstStyle/>
          <a:p>
            <a:r>
              <a:rPr lang="nl-NL" dirty="0"/>
              <a:t>Tekststijl van het model bewerken
Tweede niveau
Derde niveau
Vierde niveau
Vijfde niveau</a:t>
            </a:r>
          </a:p>
        </p:txBody>
      </p:sp>
      <p:sp>
        <p:nvSpPr>
          <p:cNvPr id="4" name="Tijdelijke aanduiding voor inhoud 3">
            <a:extLst>
              <a:ext uri="{FF2B5EF4-FFF2-40B4-BE49-F238E27FC236}">
                <a16:creationId xmlns:a16="http://schemas.microsoft.com/office/drawing/2014/main" id="{EAD6EB50-CF8D-7047-BC1B-6BD3592C1082}"/>
              </a:ext>
            </a:extLst>
          </p:cNvPr>
          <p:cNvSpPr>
            <a:spLocks noGrp="1"/>
          </p:cNvSpPr>
          <p:nvPr>
            <p:ph sz="half" idx="2" hasCustomPrompt="1"/>
          </p:nvPr>
        </p:nvSpPr>
        <p:spPr>
          <a:xfrm>
            <a:off x="6172200" y="1825625"/>
            <a:ext cx="5181600" cy="4351338"/>
          </a:xfrm>
        </p:spPr>
        <p:txBody>
          <a:bodyPr/>
          <a:lstStyle/>
          <a:p>
            <a:r>
              <a:rPr lang="nl-NL" dirty="0"/>
              <a:t>Tekststijl van het model bewerken
Tweede niveau
Derde niveau
Vierde niveau
Vijfde niveau</a:t>
            </a:r>
          </a:p>
        </p:txBody>
      </p:sp>
      <p:sp>
        <p:nvSpPr>
          <p:cNvPr id="5" name="Tijdelijke aanduiding voor datum 4">
            <a:extLst>
              <a:ext uri="{FF2B5EF4-FFF2-40B4-BE49-F238E27FC236}">
                <a16:creationId xmlns:a16="http://schemas.microsoft.com/office/drawing/2014/main" id="{22599A17-00AE-2640-89B9-C2DF3A9E6CBE}"/>
              </a:ext>
            </a:extLst>
          </p:cNvPr>
          <p:cNvSpPr>
            <a:spLocks noGrp="1"/>
          </p:cNvSpPr>
          <p:nvPr>
            <p:ph type="dt" sz="half" idx="10"/>
          </p:nvPr>
        </p:nvSpPr>
        <p:spPr/>
        <p:txBody>
          <a:bodyPr/>
          <a:lstStyle/>
          <a:p>
            <a:endParaRPr lang="nl-NL" dirty="0"/>
          </a:p>
        </p:txBody>
      </p:sp>
      <p:sp>
        <p:nvSpPr>
          <p:cNvPr id="6" name="Tijdelijke aanduiding voor voettekst 5">
            <a:extLst>
              <a:ext uri="{FF2B5EF4-FFF2-40B4-BE49-F238E27FC236}">
                <a16:creationId xmlns:a16="http://schemas.microsoft.com/office/drawing/2014/main" id="{7490D96C-9B01-7E49-AE25-297A598BE06F}"/>
              </a:ext>
            </a:extLst>
          </p:cNvPr>
          <p:cNvSpPr>
            <a:spLocks noGrp="1"/>
          </p:cNvSpPr>
          <p:nvPr>
            <p:ph type="ftr" sz="quarter" idx="11"/>
          </p:nvPr>
        </p:nvSpPr>
        <p:spPr/>
        <p:txBody>
          <a:bodyPr/>
          <a:lstStyle/>
          <a:p>
            <a:r>
              <a:rPr lang="nl-NL" dirty="0"/>
              <a:t>Kansen op de zakelijke financieringsmarkt: Zo pak je het gesprek slim aan  -  SEH 2025</a:t>
            </a:r>
          </a:p>
        </p:txBody>
      </p:sp>
      <p:sp>
        <p:nvSpPr>
          <p:cNvPr id="7" name="Tijdelijke aanduiding voor dianummer 6">
            <a:extLst>
              <a:ext uri="{FF2B5EF4-FFF2-40B4-BE49-F238E27FC236}">
                <a16:creationId xmlns:a16="http://schemas.microsoft.com/office/drawing/2014/main" id="{EDEB8C00-A273-6F43-B6C3-E74AE0059A9E}"/>
              </a:ext>
            </a:extLst>
          </p:cNvPr>
          <p:cNvSpPr>
            <a:spLocks noGrp="1"/>
          </p:cNvSpPr>
          <p:nvPr>
            <p:ph type="sldNum" sz="quarter" idx="12"/>
          </p:nvPr>
        </p:nvSpPr>
        <p:spPr/>
        <p:txBody>
          <a:bodyPr/>
          <a:lstStyle/>
          <a:p>
            <a:fld id="{68362F35-87CB-3044-9DAD-EC962DB3E082}" type="slidenum">
              <a:rPr lang="nl-NL" smtClean="0"/>
              <a:t>‹nr.›</a:t>
            </a:fld>
            <a:endParaRPr lang="nl-NL" dirty="0"/>
          </a:p>
        </p:txBody>
      </p:sp>
      <p:sp>
        <p:nvSpPr>
          <p:cNvPr id="9" name="Rechthoek 8">
            <a:extLst>
              <a:ext uri="{FF2B5EF4-FFF2-40B4-BE49-F238E27FC236}">
                <a16:creationId xmlns:a16="http://schemas.microsoft.com/office/drawing/2014/main" id="{A58560AE-0370-3141-919C-DA27066D2BD4}"/>
              </a:ext>
            </a:extLst>
          </p:cNvPr>
          <p:cNvSpPr/>
          <p:nvPr userDrawn="1"/>
        </p:nvSpPr>
        <p:spPr>
          <a:xfrm>
            <a:off x="0" y="0"/>
            <a:ext cx="12192000" cy="794479"/>
          </a:xfrm>
          <a:prstGeom prst="rect">
            <a:avLst/>
          </a:prstGeom>
          <a:solidFill>
            <a:srgbClr val="05C5A8"/>
          </a:solidFill>
          <a:ln>
            <a:solidFill>
              <a:srgbClr val="20C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rgbClr val="00C3A7"/>
              </a:solidFill>
            </a:endParaRPr>
          </a:p>
        </p:txBody>
      </p:sp>
    </p:spTree>
    <p:extLst>
      <p:ext uri="{BB962C8B-B14F-4D97-AF65-F5344CB8AC3E}">
        <p14:creationId xmlns:p14="http://schemas.microsoft.com/office/powerpoint/2010/main" val="988849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3DD9AB-334A-CE49-A227-6A1F42D7F10B}"/>
              </a:ext>
            </a:extLst>
          </p:cNvPr>
          <p:cNvSpPr>
            <a:spLocks noGrp="1"/>
          </p:cNvSpPr>
          <p:nvPr>
            <p:ph type="title"/>
          </p:nvPr>
        </p:nvSpPr>
        <p:spPr/>
        <p:txBody>
          <a:bodyPr/>
          <a:lstStyle/>
          <a:p>
            <a:r>
              <a:rPr lang="nl-NL" dirty="0"/>
              <a:t>Klik om stijl te bewerken</a:t>
            </a:r>
          </a:p>
        </p:txBody>
      </p:sp>
      <p:sp>
        <p:nvSpPr>
          <p:cNvPr id="3" name="Tijdelijke aanduiding voor datum 2">
            <a:extLst>
              <a:ext uri="{FF2B5EF4-FFF2-40B4-BE49-F238E27FC236}">
                <a16:creationId xmlns:a16="http://schemas.microsoft.com/office/drawing/2014/main" id="{C1F472CE-B36B-804E-BA3F-CFDE3C5E0FE3}"/>
              </a:ext>
            </a:extLst>
          </p:cNvPr>
          <p:cNvSpPr>
            <a:spLocks noGrp="1"/>
          </p:cNvSpPr>
          <p:nvPr>
            <p:ph type="dt" sz="half" idx="10"/>
          </p:nvPr>
        </p:nvSpPr>
        <p:spPr/>
        <p:txBody>
          <a:bodyPr/>
          <a:lstStyle/>
          <a:p>
            <a:endParaRPr lang="nl-NL" dirty="0"/>
          </a:p>
        </p:txBody>
      </p:sp>
      <p:sp>
        <p:nvSpPr>
          <p:cNvPr id="4" name="Tijdelijke aanduiding voor voettekst 3">
            <a:extLst>
              <a:ext uri="{FF2B5EF4-FFF2-40B4-BE49-F238E27FC236}">
                <a16:creationId xmlns:a16="http://schemas.microsoft.com/office/drawing/2014/main" id="{BCFE42FB-3202-814F-AD38-72CE54386FA4}"/>
              </a:ext>
            </a:extLst>
          </p:cNvPr>
          <p:cNvSpPr>
            <a:spLocks noGrp="1"/>
          </p:cNvSpPr>
          <p:nvPr>
            <p:ph type="ftr" sz="quarter" idx="11"/>
          </p:nvPr>
        </p:nvSpPr>
        <p:spPr/>
        <p:txBody>
          <a:bodyPr/>
          <a:lstStyle/>
          <a:p>
            <a:r>
              <a:rPr lang="nl-NL" dirty="0"/>
              <a:t>Kansen op de zakelijke financieringsmarkt: Zo pak je het gesprek slim aan  -  SEH 2025</a:t>
            </a:r>
          </a:p>
        </p:txBody>
      </p:sp>
      <p:sp>
        <p:nvSpPr>
          <p:cNvPr id="5" name="Tijdelijke aanduiding voor dianummer 4">
            <a:extLst>
              <a:ext uri="{FF2B5EF4-FFF2-40B4-BE49-F238E27FC236}">
                <a16:creationId xmlns:a16="http://schemas.microsoft.com/office/drawing/2014/main" id="{635FFEE6-F194-2941-A6AA-763149689DBA}"/>
              </a:ext>
            </a:extLst>
          </p:cNvPr>
          <p:cNvSpPr>
            <a:spLocks noGrp="1"/>
          </p:cNvSpPr>
          <p:nvPr>
            <p:ph type="sldNum" sz="quarter" idx="12"/>
          </p:nvPr>
        </p:nvSpPr>
        <p:spPr/>
        <p:txBody>
          <a:bodyPr/>
          <a:lstStyle/>
          <a:p>
            <a:fld id="{68362F35-87CB-3044-9DAD-EC962DB3E082}" type="slidenum">
              <a:rPr lang="nl-NL" smtClean="0"/>
              <a:t>‹nr.›</a:t>
            </a:fld>
            <a:endParaRPr lang="nl-NL" dirty="0"/>
          </a:p>
        </p:txBody>
      </p:sp>
      <p:sp>
        <p:nvSpPr>
          <p:cNvPr id="7" name="Rechthoek 6">
            <a:extLst>
              <a:ext uri="{FF2B5EF4-FFF2-40B4-BE49-F238E27FC236}">
                <a16:creationId xmlns:a16="http://schemas.microsoft.com/office/drawing/2014/main" id="{ECA9BA08-2DAC-C546-9E0E-6BB3879472F1}"/>
              </a:ext>
            </a:extLst>
          </p:cNvPr>
          <p:cNvSpPr/>
          <p:nvPr userDrawn="1"/>
        </p:nvSpPr>
        <p:spPr>
          <a:xfrm>
            <a:off x="0" y="0"/>
            <a:ext cx="12192000" cy="794479"/>
          </a:xfrm>
          <a:prstGeom prst="rect">
            <a:avLst/>
          </a:prstGeom>
          <a:solidFill>
            <a:srgbClr val="05C5A8"/>
          </a:solidFill>
          <a:ln>
            <a:solidFill>
              <a:srgbClr val="20C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rgbClr val="00C3A7"/>
              </a:solidFill>
            </a:endParaRPr>
          </a:p>
        </p:txBody>
      </p:sp>
    </p:spTree>
    <p:extLst>
      <p:ext uri="{BB962C8B-B14F-4D97-AF65-F5344CB8AC3E}">
        <p14:creationId xmlns:p14="http://schemas.microsoft.com/office/powerpoint/2010/main" val="383852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D5387CCC-F41F-434A-9CE0-394971902790}"/>
              </a:ext>
            </a:extLst>
          </p:cNvPr>
          <p:cNvSpPr>
            <a:spLocks noGrp="1"/>
          </p:cNvSpPr>
          <p:nvPr>
            <p:ph type="dt" sz="half" idx="10"/>
          </p:nvPr>
        </p:nvSpPr>
        <p:spPr/>
        <p:txBody>
          <a:bodyPr/>
          <a:lstStyle/>
          <a:p>
            <a:endParaRPr lang="nl-NL" dirty="0"/>
          </a:p>
        </p:txBody>
      </p:sp>
      <p:sp>
        <p:nvSpPr>
          <p:cNvPr id="3" name="Tijdelijke aanduiding voor voettekst 2">
            <a:extLst>
              <a:ext uri="{FF2B5EF4-FFF2-40B4-BE49-F238E27FC236}">
                <a16:creationId xmlns:a16="http://schemas.microsoft.com/office/drawing/2014/main" id="{98D5F68F-44BB-5C41-832B-6C9351414F0B}"/>
              </a:ext>
            </a:extLst>
          </p:cNvPr>
          <p:cNvSpPr>
            <a:spLocks noGrp="1"/>
          </p:cNvSpPr>
          <p:nvPr>
            <p:ph type="ftr" sz="quarter" idx="11"/>
          </p:nvPr>
        </p:nvSpPr>
        <p:spPr/>
        <p:txBody>
          <a:bodyPr/>
          <a:lstStyle/>
          <a:p>
            <a:r>
              <a:rPr lang="nl-NL" dirty="0"/>
              <a:t>Kansen op de zakelijke financieringsmarkt: Zo pak je het gesprek slim aan  -  SEH 2025</a:t>
            </a:r>
          </a:p>
        </p:txBody>
      </p:sp>
      <p:sp>
        <p:nvSpPr>
          <p:cNvPr id="4" name="Tijdelijke aanduiding voor dianummer 3">
            <a:extLst>
              <a:ext uri="{FF2B5EF4-FFF2-40B4-BE49-F238E27FC236}">
                <a16:creationId xmlns:a16="http://schemas.microsoft.com/office/drawing/2014/main" id="{38270B01-17C9-E244-B96B-6D03972A91CD}"/>
              </a:ext>
            </a:extLst>
          </p:cNvPr>
          <p:cNvSpPr>
            <a:spLocks noGrp="1"/>
          </p:cNvSpPr>
          <p:nvPr>
            <p:ph type="sldNum" sz="quarter" idx="12"/>
          </p:nvPr>
        </p:nvSpPr>
        <p:spPr/>
        <p:txBody>
          <a:bodyPr/>
          <a:lstStyle/>
          <a:p>
            <a:fld id="{68362F35-87CB-3044-9DAD-EC962DB3E082}" type="slidenum">
              <a:rPr lang="nl-NL" smtClean="0"/>
              <a:t>‹nr.›</a:t>
            </a:fld>
            <a:endParaRPr lang="nl-NL" dirty="0"/>
          </a:p>
        </p:txBody>
      </p:sp>
      <p:sp>
        <p:nvSpPr>
          <p:cNvPr id="6" name="Rechthoek 5">
            <a:extLst>
              <a:ext uri="{FF2B5EF4-FFF2-40B4-BE49-F238E27FC236}">
                <a16:creationId xmlns:a16="http://schemas.microsoft.com/office/drawing/2014/main" id="{E044F144-787B-E84F-98E4-2CBEA7B5FA6D}"/>
              </a:ext>
            </a:extLst>
          </p:cNvPr>
          <p:cNvSpPr/>
          <p:nvPr userDrawn="1"/>
        </p:nvSpPr>
        <p:spPr>
          <a:xfrm>
            <a:off x="0" y="0"/>
            <a:ext cx="12192000" cy="794479"/>
          </a:xfrm>
          <a:prstGeom prst="rect">
            <a:avLst/>
          </a:prstGeom>
          <a:solidFill>
            <a:srgbClr val="05C5A8"/>
          </a:solidFill>
          <a:ln>
            <a:solidFill>
              <a:srgbClr val="20C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rgbClr val="00C3A7"/>
              </a:solidFill>
            </a:endParaRPr>
          </a:p>
        </p:txBody>
      </p:sp>
    </p:spTree>
    <p:extLst>
      <p:ext uri="{BB962C8B-B14F-4D97-AF65-F5344CB8AC3E}">
        <p14:creationId xmlns:p14="http://schemas.microsoft.com/office/powerpoint/2010/main" val="7794987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E5994-9EC5-A092-0678-D222BB87EB4C}"/>
              </a:ext>
            </a:extLst>
          </p:cNvPr>
          <p:cNvSpPr>
            <a:spLocks noGrp="1"/>
          </p:cNvSpPr>
          <p:nvPr>
            <p:ph type="ctrTitle" hasCustomPrompt="1"/>
          </p:nvPr>
        </p:nvSpPr>
        <p:spPr>
          <a:xfrm>
            <a:off x="1524000" y="1940303"/>
            <a:ext cx="9144000" cy="1569660"/>
          </a:xfrm>
        </p:spPr>
        <p:txBody>
          <a:bodyPr anchor="b"/>
          <a:lstStyle>
            <a:lvl1pPr algn="ctr">
              <a:defRPr sz="6000"/>
            </a:lvl1p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nl-NL" dirty="0"/>
          </a:p>
        </p:txBody>
      </p:sp>
      <p:sp>
        <p:nvSpPr>
          <p:cNvPr id="3" name="Subtitle 2">
            <a:extLst>
              <a:ext uri="{FF2B5EF4-FFF2-40B4-BE49-F238E27FC236}">
                <a16:creationId xmlns:a16="http://schemas.microsoft.com/office/drawing/2014/main" id="{4EE771E8-AFDA-2E43-4083-9DCBCB46A146}"/>
              </a:ext>
            </a:extLst>
          </p:cNvPr>
          <p:cNvSpPr>
            <a:spLocks noGrp="1"/>
          </p:cNvSpPr>
          <p:nvPr>
            <p:ph type="subTitle" idx="1" hasCustomPrompt="1"/>
          </p:nvPr>
        </p:nvSpPr>
        <p:spPr>
          <a:xfrm>
            <a:off x="1524000" y="3602038"/>
            <a:ext cx="9144000" cy="35086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Click </a:t>
            </a:r>
            <a:r>
              <a:rPr lang="nl-NL" dirty="0" err="1"/>
              <a:t>to</a:t>
            </a:r>
            <a:r>
              <a:rPr lang="nl-NL" dirty="0"/>
              <a:t> </a:t>
            </a:r>
            <a:r>
              <a:rPr lang="nl-NL" dirty="0" err="1"/>
              <a:t>edit</a:t>
            </a:r>
            <a:r>
              <a:rPr lang="nl-NL" dirty="0"/>
              <a:t> Master </a:t>
            </a:r>
            <a:r>
              <a:rPr lang="nl-NL" dirty="0" err="1"/>
              <a:t>subtitle</a:t>
            </a:r>
            <a:r>
              <a:rPr lang="nl-NL" dirty="0"/>
              <a:t> </a:t>
            </a:r>
            <a:r>
              <a:rPr lang="nl-NL" dirty="0" err="1"/>
              <a:t>style</a:t>
            </a:r>
            <a:endParaRPr lang="nl-NL" dirty="0"/>
          </a:p>
        </p:txBody>
      </p:sp>
      <p:sp>
        <p:nvSpPr>
          <p:cNvPr id="5" name="Footer Placeholder 4">
            <a:extLst>
              <a:ext uri="{FF2B5EF4-FFF2-40B4-BE49-F238E27FC236}">
                <a16:creationId xmlns:a16="http://schemas.microsoft.com/office/drawing/2014/main" id="{0233E9FB-DEEA-7F1A-1D27-63D81B8A8C0E}"/>
              </a:ext>
            </a:extLst>
          </p:cNvPr>
          <p:cNvSpPr>
            <a:spLocks noGrp="1"/>
          </p:cNvSpPr>
          <p:nvPr>
            <p:ph type="ftr" sz="quarter" idx="11"/>
          </p:nvPr>
        </p:nvSpPr>
        <p:spPr>
          <a:xfrm>
            <a:off x="3827748" y="6446579"/>
            <a:ext cx="7272808" cy="184666"/>
          </a:xfrm>
        </p:spPr>
        <p:txBody>
          <a:bodyPr/>
          <a:lstStyle/>
          <a:p>
            <a:r>
              <a:rPr lang="nl-NL" dirty="0"/>
              <a:t>Kansen op de zakelijke financieringsmarkt: Zo pak je het gesprek slim aan  -  SEH 2025</a:t>
            </a:r>
          </a:p>
        </p:txBody>
      </p:sp>
      <p:sp>
        <p:nvSpPr>
          <p:cNvPr id="6" name="Slide Number Placeholder 5">
            <a:extLst>
              <a:ext uri="{FF2B5EF4-FFF2-40B4-BE49-F238E27FC236}">
                <a16:creationId xmlns:a16="http://schemas.microsoft.com/office/drawing/2014/main" id="{88A2D7A9-3CE1-7D9C-CDE9-282D871DBFD6}"/>
              </a:ext>
            </a:extLst>
          </p:cNvPr>
          <p:cNvSpPr>
            <a:spLocks noGrp="1"/>
          </p:cNvSpPr>
          <p:nvPr>
            <p:ph type="sldNum" sz="quarter" idx="12"/>
          </p:nvPr>
        </p:nvSpPr>
        <p:spPr/>
        <p:txBody>
          <a:bodyPr/>
          <a:lstStyle/>
          <a:p>
            <a:fld id="{962CB5CB-A24C-4094-B4A6-366B993DC4C5}" type="slidenum">
              <a:rPr lang="nl-NL" smtClean="0"/>
              <a:t>‹nr.›</a:t>
            </a:fld>
            <a:endParaRPr lang="nl-NL" dirty="0"/>
          </a:p>
        </p:txBody>
      </p:sp>
    </p:spTree>
    <p:extLst>
      <p:ext uri="{BB962C8B-B14F-4D97-AF65-F5344CB8AC3E}">
        <p14:creationId xmlns:p14="http://schemas.microsoft.com/office/powerpoint/2010/main" val="599123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19128-CED6-D238-4D50-CE6D0FB36301}"/>
              </a:ext>
            </a:extLst>
          </p:cNvPr>
          <p:cNvSpPr>
            <a:spLocks noGrp="1"/>
          </p:cNvSpPr>
          <p:nvPr>
            <p:ph type="title" hasCustomPrompt="1"/>
          </p:nvPr>
        </p:nvSpPr>
        <p:spPr/>
        <p:txBody>
          <a:bodyPr wrap="square"/>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nl-NL" dirty="0"/>
          </a:p>
        </p:txBody>
      </p:sp>
      <p:sp>
        <p:nvSpPr>
          <p:cNvPr id="3" name="Content Placeholder 2">
            <a:extLst>
              <a:ext uri="{FF2B5EF4-FFF2-40B4-BE49-F238E27FC236}">
                <a16:creationId xmlns:a16="http://schemas.microsoft.com/office/drawing/2014/main" id="{F839EC81-76FE-3E62-F5FF-7AA110333428}"/>
              </a:ext>
            </a:extLst>
          </p:cNvPr>
          <p:cNvSpPr>
            <a:spLocks noGrp="1"/>
          </p:cNvSpPr>
          <p:nvPr>
            <p:ph idx="1" hasCustomPrompt="1"/>
          </p:nvPr>
        </p:nvSpPr>
        <p:spPr/>
        <p:txBody>
          <a:body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4" name="Date Placeholder 3">
            <a:extLst>
              <a:ext uri="{FF2B5EF4-FFF2-40B4-BE49-F238E27FC236}">
                <a16:creationId xmlns:a16="http://schemas.microsoft.com/office/drawing/2014/main" id="{D6CABF77-DEE4-BBCE-E2C8-2AA2A5F015F8}"/>
              </a:ext>
            </a:extLst>
          </p:cNvPr>
          <p:cNvSpPr>
            <a:spLocks noGrp="1"/>
          </p:cNvSpPr>
          <p:nvPr>
            <p:ph type="dt" sz="half" idx="10"/>
          </p:nvPr>
        </p:nvSpPr>
        <p:spPr>
          <a:xfrm>
            <a:off x="838200" y="6356350"/>
            <a:ext cx="2743200" cy="365125"/>
          </a:xfrm>
          <a:prstGeom prst="rect">
            <a:avLst/>
          </a:prstGeom>
        </p:spPr>
        <p:txBody>
          <a:bodyPr/>
          <a:lstStyle/>
          <a:p>
            <a:endParaRPr lang="nl-NL" dirty="0"/>
          </a:p>
        </p:txBody>
      </p:sp>
      <p:sp>
        <p:nvSpPr>
          <p:cNvPr id="5" name="Footer Placeholder 4">
            <a:extLst>
              <a:ext uri="{FF2B5EF4-FFF2-40B4-BE49-F238E27FC236}">
                <a16:creationId xmlns:a16="http://schemas.microsoft.com/office/drawing/2014/main" id="{EC14EAAA-F86A-B9EA-9E72-F26300C3AF03}"/>
              </a:ext>
            </a:extLst>
          </p:cNvPr>
          <p:cNvSpPr>
            <a:spLocks noGrp="1"/>
          </p:cNvSpPr>
          <p:nvPr>
            <p:ph type="ftr" sz="quarter" idx="11"/>
          </p:nvPr>
        </p:nvSpPr>
        <p:spPr>
          <a:xfrm>
            <a:off x="4439816" y="6446579"/>
            <a:ext cx="6660740" cy="184666"/>
          </a:xfrm>
        </p:spPr>
        <p:txBody>
          <a:bodyPr/>
          <a:lstStyle/>
          <a:p>
            <a:r>
              <a:rPr lang="nl-NL" dirty="0"/>
              <a:t>Kansen op de zakelijke financieringsmarkt: Zo pak je het gesprek slim aan  -  SEH 2025</a:t>
            </a:r>
          </a:p>
        </p:txBody>
      </p:sp>
      <p:sp>
        <p:nvSpPr>
          <p:cNvPr id="6" name="Slide Number Placeholder 5">
            <a:extLst>
              <a:ext uri="{FF2B5EF4-FFF2-40B4-BE49-F238E27FC236}">
                <a16:creationId xmlns:a16="http://schemas.microsoft.com/office/drawing/2014/main" id="{63C069E3-BFEE-9AAF-2CF8-27F03D83FAD9}"/>
              </a:ext>
            </a:extLst>
          </p:cNvPr>
          <p:cNvSpPr>
            <a:spLocks noGrp="1"/>
          </p:cNvSpPr>
          <p:nvPr>
            <p:ph type="sldNum" sz="quarter" idx="12"/>
          </p:nvPr>
        </p:nvSpPr>
        <p:spPr/>
        <p:txBody>
          <a:bodyPr/>
          <a:lstStyle/>
          <a:p>
            <a:fld id="{962CB5CB-A24C-4094-B4A6-366B993DC4C5}" type="slidenum">
              <a:rPr lang="nl-NL" smtClean="0"/>
              <a:t>‹nr.›</a:t>
            </a:fld>
            <a:endParaRPr lang="nl-NL" dirty="0"/>
          </a:p>
        </p:txBody>
      </p:sp>
    </p:spTree>
    <p:extLst>
      <p:ext uri="{BB962C8B-B14F-4D97-AF65-F5344CB8AC3E}">
        <p14:creationId xmlns:p14="http://schemas.microsoft.com/office/powerpoint/2010/main" val="368612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C14EAAA-F86A-B9EA-9E72-F26300C3AF03}"/>
              </a:ext>
            </a:extLst>
          </p:cNvPr>
          <p:cNvSpPr>
            <a:spLocks noGrp="1"/>
          </p:cNvSpPr>
          <p:nvPr>
            <p:ph type="ftr" sz="quarter" idx="11"/>
          </p:nvPr>
        </p:nvSpPr>
        <p:spPr>
          <a:xfrm>
            <a:off x="4223792" y="6446579"/>
            <a:ext cx="6876764" cy="184666"/>
          </a:xfrm>
        </p:spPr>
        <p:txBody>
          <a:bodyPr/>
          <a:lstStyle/>
          <a:p>
            <a:r>
              <a:rPr lang="nl-NL" dirty="0"/>
              <a:t>Kansen op de zakelijke financieringsmarkt: Zo pak je het gesprek slim aan  -  SEH 2025</a:t>
            </a:r>
          </a:p>
        </p:txBody>
      </p:sp>
      <p:sp>
        <p:nvSpPr>
          <p:cNvPr id="6" name="Slide Number Placeholder 5">
            <a:extLst>
              <a:ext uri="{FF2B5EF4-FFF2-40B4-BE49-F238E27FC236}">
                <a16:creationId xmlns:a16="http://schemas.microsoft.com/office/drawing/2014/main" id="{63C069E3-BFEE-9AAF-2CF8-27F03D83FAD9}"/>
              </a:ext>
            </a:extLst>
          </p:cNvPr>
          <p:cNvSpPr>
            <a:spLocks noGrp="1"/>
          </p:cNvSpPr>
          <p:nvPr>
            <p:ph type="sldNum" sz="quarter" idx="12"/>
          </p:nvPr>
        </p:nvSpPr>
        <p:spPr/>
        <p:txBody>
          <a:bodyPr/>
          <a:lstStyle/>
          <a:p>
            <a:fld id="{962CB5CB-A24C-4094-B4A6-366B993DC4C5}" type="slidenum">
              <a:rPr lang="nl-NL" smtClean="0"/>
              <a:t>‹nr.›</a:t>
            </a:fld>
            <a:endParaRPr lang="nl-NL" dirty="0"/>
          </a:p>
        </p:txBody>
      </p:sp>
      <p:sp>
        <p:nvSpPr>
          <p:cNvPr id="7" name="Rechthoek 7">
            <a:extLst>
              <a:ext uri="{FF2B5EF4-FFF2-40B4-BE49-F238E27FC236}">
                <a16:creationId xmlns:a16="http://schemas.microsoft.com/office/drawing/2014/main" id="{D5A790DD-5B48-76C3-7892-A82FE032E096}"/>
              </a:ext>
            </a:extLst>
          </p:cNvPr>
          <p:cNvSpPr/>
          <p:nvPr userDrawn="1"/>
        </p:nvSpPr>
        <p:spPr>
          <a:xfrm>
            <a:off x="0" y="1"/>
            <a:ext cx="12192000" cy="908050"/>
          </a:xfrm>
          <a:prstGeom prst="rect">
            <a:avLst/>
          </a:prstGeom>
          <a:gradFill flip="none" rotWithShape="1">
            <a:gsLst>
              <a:gs pos="0">
                <a:srgbClr val="00C3A8">
                  <a:alpha val="5000"/>
                </a:srgbClr>
              </a:gs>
              <a:gs pos="100000">
                <a:srgbClr val="00C3A8">
                  <a:alpha val="9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rgbClr val="00C3A7"/>
              </a:solidFill>
            </a:endParaRPr>
          </a:p>
        </p:txBody>
      </p:sp>
      <p:pic>
        <p:nvPicPr>
          <p:cNvPr id="8" name="Afbeelding 4">
            <a:extLst>
              <a:ext uri="{FF2B5EF4-FFF2-40B4-BE49-F238E27FC236}">
                <a16:creationId xmlns:a16="http://schemas.microsoft.com/office/drawing/2014/main" id="{69DD8E02-652D-77AD-643E-36CD1FBF08B2}"/>
              </a:ext>
            </a:extLst>
          </p:cNvPr>
          <p:cNvPicPr>
            <a:picLocks noChangeAspect="1"/>
          </p:cNvPicPr>
          <p:nvPr userDrawn="1"/>
        </p:nvPicPr>
        <p:blipFill>
          <a:blip r:embed="rId2">
            <a:lum bright="70000" contrast="-70000"/>
          </a:blip>
          <a:stretch>
            <a:fillRect/>
          </a:stretch>
        </p:blipFill>
        <p:spPr>
          <a:xfrm>
            <a:off x="9462336" y="170452"/>
            <a:ext cx="2188066" cy="558247"/>
          </a:xfrm>
          <a:prstGeom prst="rect">
            <a:avLst/>
          </a:prstGeom>
        </p:spPr>
      </p:pic>
    </p:spTree>
    <p:extLst>
      <p:ext uri="{BB962C8B-B14F-4D97-AF65-F5344CB8AC3E}">
        <p14:creationId xmlns:p14="http://schemas.microsoft.com/office/powerpoint/2010/main" val="9800442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C39EF169-B424-1B49-941B-91E25E2CED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noProof="0" dirty="0"/>
              <a:t>Klik om stijl te bewerken</a:t>
            </a:r>
          </a:p>
        </p:txBody>
      </p:sp>
      <p:sp>
        <p:nvSpPr>
          <p:cNvPr id="3" name="Tijdelijke aanduiding voor tekst 2">
            <a:extLst>
              <a:ext uri="{FF2B5EF4-FFF2-40B4-BE49-F238E27FC236}">
                <a16:creationId xmlns:a16="http://schemas.microsoft.com/office/drawing/2014/main" id="{AA839CF9-CCA0-9E49-8A2D-CEA1D95C62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nl-NL" noProof="0" dirty="0"/>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39A8E2E5-5EE4-6144-8587-1D285636C0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bg1"/>
                </a:solidFill>
                <a:latin typeface="Avenir Light" panose="020B0402020203020204" pitchFamily="34" charset="77"/>
              </a:defRPr>
            </a:lvl1pPr>
          </a:lstStyle>
          <a:p>
            <a:endParaRPr lang="nl-NL" dirty="0"/>
          </a:p>
        </p:txBody>
      </p:sp>
      <p:sp>
        <p:nvSpPr>
          <p:cNvPr id="5" name="Tijdelijke aanduiding voor voettekst 4">
            <a:extLst>
              <a:ext uri="{FF2B5EF4-FFF2-40B4-BE49-F238E27FC236}">
                <a16:creationId xmlns:a16="http://schemas.microsoft.com/office/drawing/2014/main" id="{625EF769-EE93-264C-BDFD-A3737074D9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bg1"/>
                </a:solidFill>
                <a:latin typeface="Avenir Light" panose="020B0402020203020204" pitchFamily="34" charset="77"/>
              </a:defRPr>
            </a:lvl1pPr>
          </a:lstStyle>
          <a:p>
            <a:r>
              <a:rPr lang="nl-NL" dirty="0"/>
              <a:t>Kansen op de zakelijke financieringsmarkt: Zo pak je het gesprek slim aan  -  SEH 2025</a:t>
            </a:r>
          </a:p>
        </p:txBody>
      </p:sp>
      <p:sp>
        <p:nvSpPr>
          <p:cNvPr id="6" name="Tijdelijke aanduiding voor dianummer 5">
            <a:extLst>
              <a:ext uri="{FF2B5EF4-FFF2-40B4-BE49-F238E27FC236}">
                <a16:creationId xmlns:a16="http://schemas.microsoft.com/office/drawing/2014/main" id="{DD7D0014-0489-2A49-AC53-3D66857D2C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bg1"/>
                </a:solidFill>
                <a:latin typeface="Avenir Light" panose="020B0402020203020204" pitchFamily="34" charset="77"/>
              </a:defRPr>
            </a:lvl1pPr>
          </a:lstStyle>
          <a:p>
            <a:fld id="{68362F35-87CB-3044-9DAD-EC962DB3E082}" type="slidenum">
              <a:rPr lang="nl-NL" smtClean="0"/>
              <a:pPr/>
              <a:t>‹nr.›</a:t>
            </a:fld>
            <a:endParaRPr lang="nl-NL" dirty="0"/>
          </a:p>
        </p:txBody>
      </p:sp>
    </p:spTree>
    <p:extLst>
      <p:ext uri="{BB962C8B-B14F-4D97-AF65-F5344CB8AC3E}">
        <p14:creationId xmlns:p14="http://schemas.microsoft.com/office/powerpoint/2010/main" val="2322417068"/>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Lst>
  <p:hf hdr="0" dt="0"/>
  <p:txStyles>
    <p:titleStyle>
      <a:lvl1pPr algn="l" defTabSz="914400" rtl="0" eaLnBrk="1" latinLnBrk="0" hangingPunct="1">
        <a:lnSpc>
          <a:spcPct val="90000"/>
        </a:lnSpc>
        <a:spcBef>
          <a:spcPct val="0"/>
        </a:spcBef>
        <a:buNone/>
        <a:defRPr sz="3600" b="0" i="0" kern="1200">
          <a:solidFill>
            <a:schemeClr val="bg1"/>
          </a:solidFill>
          <a:latin typeface="Avenir Light" panose="020B0402020203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Avenir Light" panose="020B04020202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7">
            <a:extLst>
              <a:ext uri="{FF2B5EF4-FFF2-40B4-BE49-F238E27FC236}">
                <a16:creationId xmlns:a16="http://schemas.microsoft.com/office/drawing/2014/main" id="{084ED32D-3129-A414-B2BC-038AD2F8758C}"/>
              </a:ext>
            </a:extLst>
          </p:cNvPr>
          <p:cNvSpPr/>
          <p:nvPr userDrawn="1"/>
        </p:nvSpPr>
        <p:spPr>
          <a:xfrm>
            <a:off x="0" y="1"/>
            <a:ext cx="12192000" cy="908050"/>
          </a:xfrm>
          <a:prstGeom prst="rect">
            <a:avLst/>
          </a:prstGeom>
          <a:gradFill flip="none" rotWithShape="1">
            <a:gsLst>
              <a:gs pos="0">
                <a:srgbClr val="00C3A8">
                  <a:alpha val="5000"/>
                </a:srgbClr>
              </a:gs>
              <a:gs pos="100000">
                <a:srgbClr val="00C3A8">
                  <a:alpha val="9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rgbClr val="00C3A7"/>
              </a:solidFill>
            </a:endParaRPr>
          </a:p>
        </p:txBody>
      </p:sp>
      <p:sp>
        <p:nvSpPr>
          <p:cNvPr id="2" name="Title Placeholder 1">
            <a:extLst>
              <a:ext uri="{FF2B5EF4-FFF2-40B4-BE49-F238E27FC236}">
                <a16:creationId xmlns:a16="http://schemas.microsoft.com/office/drawing/2014/main" id="{D443B877-B5AB-8256-1F44-72147476E5ED}"/>
              </a:ext>
            </a:extLst>
          </p:cNvPr>
          <p:cNvSpPr>
            <a:spLocks noGrp="1"/>
          </p:cNvSpPr>
          <p:nvPr>
            <p:ph type="title"/>
          </p:nvPr>
        </p:nvSpPr>
        <p:spPr>
          <a:xfrm>
            <a:off x="550863" y="368300"/>
            <a:ext cx="9613589" cy="470898"/>
          </a:xfrm>
          <a:prstGeom prst="rect">
            <a:avLst/>
          </a:prstGeom>
        </p:spPr>
        <p:txBody>
          <a:bodyPr vert="horz" wrap="square" lIns="0" tIns="0" rIns="0" bIns="0" rtlCol="0" anchor="t" anchorCtr="0">
            <a:spAutoFit/>
          </a:body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nl-NL" dirty="0"/>
          </a:p>
        </p:txBody>
      </p:sp>
      <p:sp>
        <p:nvSpPr>
          <p:cNvPr id="3" name="Text Placeholder 2">
            <a:extLst>
              <a:ext uri="{FF2B5EF4-FFF2-40B4-BE49-F238E27FC236}">
                <a16:creationId xmlns:a16="http://schemas.microsoft.com/office/drawing/2014/main" id="{25C62376-3E8F-3DBB-04B5-903F80903E97}"/>
              </a:ext>
            </a:extLst>
          </p:cNvPr>
          <p:cNvSpPr>
            <a:spLocks noGrp="1"/>
          </p:cNvSpPr>
          <p:nvPr>
            <p:ph type="body" idx="1"/>
          </p:nvPr>
        </p:nvSpPr>
        <p:spPr>
          <a:xfrm>
            <a:off x="550863" y="1341438"/>
            <a:ext cx="9181541" cy="1959511"/>
          </a:xfrm>
          <a:prstGeom prst="rect">
            <a:avLst/>
          </a:prstGeom>
        </p:spPr>
        <p:txBody>
          <a:bodyPr vert="horz" lIns="0" tIns="0" rIns="0" bIns="0" rtlCol="0">
            <a:spAutoFit/>
          </a:body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5" name="Footer Placeholder 4">
            <a:extLst>
              <a:ext uri="{FF2B5EF4-FFF2-40B4-BE49-F238E27FC236}">
                <a16:creationId xmlns:a16="http://schemas.microsoft.com/office/drawing/2014/main" id="{984AA26A-D5AD-BFDD-57CE-69225CFA3C5E}"/>
              </a:ext>
            </a:extLst>
          </p:cNvPr>
          <p:cNvSpPr>
            <a:spLocks noGrp="1"/>
          </p:cNvSpPr>
          <p:nvPr>
            <p:ph type="ftr" sz="quarter" idx="3"/>
          </p:nvPr>
        </p:nvSpPr>
        <p:spPr>
          <a:xfrm>
            <a:off x="4187788" y="6446579"/>
            <a:ext cx="6912768" cy="184666"/>
          </a:xfrm>
          <a:prstGeom prst="rect">
            <a:avLst/>
          </a:prstGeom>
        </p:spPr>
        <p:txBody>
          <a:bodyPr vert="horz" wrap="square" lIns="0" tIns="0" rIns="0" bIns="0" rtlCol="0" anchor="t" anchorCtr="0">
            <a:spAutoFit/>
          </a:bodyPr>
          <a:lstStyle>
            <a:lvl1pPr algn="r">
              <a:defRPr sz="1200">
                <a:solidFill>
                  <a:schemeClr val="bg1">
                    <a:lumMod val="65000"/>
                  </a:schemeClr>
                </a:solidFill>
              </a:defRPr>
            </a:lvl1pPr>
          </a:lstStyle>
          <a:p>
            <a:r>
              <a:rPr lang="nl-NL" dirty="0"/>
              <a:t>Kansen op de zakelijke financieringsmarkt: Zo pak je het gesprek slim aan  -  SEH 2025</a:t>
            </a:r>
          </a:p>
        </p:txBody>
      </p:sp>
      <p:sp>
        <p:nvSpPr>
          <p:cNvPr id="6" name="Slide Number Placeholder 5">
            <a:extLst>
              <a:ext uri="{FF2B5EF4-FFF2-40B4-BE49-F238E27FC236}">
                <a16:creationId xmlns:a16="http://schemas.microsoft.com/office/drawing/2014/main" id="{21674D3F-8A41-C060-1862-910C1C8A4287}"/>
              </a:ext>
            </a:extLst>
          </p:cNvPr>
          <p:cNvSpPr>
            <a:spLocks noGrp="1"/>
          </p:cNvSpPr>
          <p:nvPr>
            <p:ph type="sldNum" sz="quarter" idx="4"/>
          </p:nvPr>
        </p:nvSpPr>
        <p:spPr>
          <a:xfrm>
            <a:off x="11280576" y="6446579"/>
            <a:ext cx="360562" cy="184666"/>
          </a:xfrm>
          <a:prstGeom prst="rect">
            <a:avLst/>
          </a:prstGeom>
        </p:spPr>
        <p:txBody>
          <a:bodyPr vert="horz" wrap="square" lIns="0" tIns="0" rIns="0" bIns="0" rtlCol="0" anchor="t" anchorCtr="0">
            <a:spAutoFit/>
          </a:bodyPr>
          <a:lstStyle>
            <a:lvl1pPr algn="r">
              <a:defRPr sz="1200">
                <a:solidFill>
                  <a:schemeClr val="bg1">
                    <a:lumMod val="65000"/>
                  </a:schemeClr>
                </a:solidFill>
              </a:defRPr>
            </a:lvl1pPr>
          </a:lstStyle>
          <a:p>
            <a:fld id="{962CB5CB-A24C-4094-B4A6-366B993DC4C5}" type="slidenum">
              <a:rPr lang="nl-NL" smtClean="0"/>
              <a:pPr/>
              <a:t>‹nr.›</a:t>
            </a:fld>
            <a:endParaRPr lang="nl-NL" dirty="0"/>
          </a:p>
        </p:txBody>
      </p:sp>
      <p:pic>
        <p:nvPicPr>
          <p:cNvPr id="8" name="Afbeelding 4">
            <a:extLst>
              <a:ext uri="{FF2B5EF4-FFF2-40B4-BE49-F238E27FC236}">
                <a16:creationId xmlns:a16="http://schemas.microsoft.com/office/drawing/2014/main" id="{D8B7E9A9-F6FB-7960-DAF5-B48B209532CA}"/>
              </a:ext>
            </a:extLst>
          </p:cNvPr>
          <p:cNvPicPr>
            <a:picLocks noChangeAspect="1"/>
          </p:cNvPicPr>
          <p:nvPr userDrawn="1"/>
        </p:nvPicPr>
        <p:blipFill>
          <a:blip r:embed="rId9">
            <a:lum bright="70000" contrast="-70000"/>
          </a:blip>
          <a:stretch>
            <a:fillRect/>
          </a:stretch>
        </p:blipFill>
        <p:spPr>
          <a:xfrm>
            <a:off x="10358078" y="170453"/>
            <a:ext cx="1292324" cy="329714"/>
          </a:xfrm>
          <a:prstGeom prst="rect">
            <a:avLst/>
          </a:prstGeom>
        </p:spPr>
      </p:pic>
    </p:spTree>
    <p:extLst>
      <p:ext uri="{BB962C8B-B14F-4D97-AF65-F5344CB8AC3E}">
        <p14:creationId xmlns:p14="http://schemas.microsoft.com/office/powerpoint/2010/main" val="24427253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8" r:id="rId3"/>
    <p:sldLayoutId id="2147483663" r:id="rId4"/>
    <p:sldLayoutId id="2147483664" r:id="rId5"/>
    <p:sldLayoutId id="2147483666" r:id="rId6"/>
    <p:sldLayoutId id="2147483667" r:id="rId7"/>
  </p:sldLayoutIdLst>
  <p:hf hdr="0" dt="0"/>
  <p:txStyles>
    <p:titleStyle>
      <a:lvl1pPr algn="l" defTabSz="914400" rtl="0" eaLnBrk="1" latinLnBrk="0" hangingPunct="1">
        <a:lnSpc>
          <a:spcPct val="85000"/>
        </a:lnSpc>
        <a:spcBef>
          <a:spcPct val="0"/>
        </a:spcBef>
        <a:buNone/>
        <a:defRPr sz="3600" b="1" kern="1200">
          <a:solidFill>
            <a:schemeClr val="tx1"/>
          </a:solidFill>
          <a:latin typeface="+mj-lt"/>
          <a:ea typeface="+mj-ea"/>
          <a:cs typeface="+mj-cs"/>
        </a:defRPr>
      </a:lvl1pPr>
    </p:titleStyle>
    <p:bodyStyle>
      <a:lvl1pPr marL="0" indent="0" algn="l" defTabSz="914400" rtl="0" eaLnBrk="1" latinLnBrk="0" hangingPunct="1">
        <a:lnSpc>
          <a:spcPct val="95000"/>
        </a:lnSpc>
        <a:spcBef>
          <a:spcPts val="400"/>
        </a:spcBef>
        <a:buFont typeface="Arial" panose="020B0604020202020204" pitchFamily="34" charset="0"/>
        <a:buNone/>
        <a:defRPr sz="2400" b="0" kern="1200">
          <a:solidFill>
            <a:schemeClr val="tx1"/>
          </a:solidFill>
          <a:latin typeface="+mn-lt"/>
          <a:ea typeface="+mn-ea"/>
          <a:cs typeface="+mn-cs"/>
        </a:defRPr>
      </a:lvl1pPr>
      <a:lvl2pPr marL="228600" indent="-228600" algn="l" defTabSz="914400" rtl="0" eaLnBrk="1" latinLnBrk="0" hangingPunct="1">
        <a:lnSpc>
          <a:spcPct val="95000"/>
        </a:lnSpc>
        <a:spcBef>
          <a:spcPts val="400"/>
        </a:spcBef>
        <a:buSzPct val="85000"/>
        <a:buFont typeface="Arial" panose="020B0604020202020204" pitchFamily="34" charset="0"/>
        <a:buChar char="•"/>
        <a:defRPr sz="2400" kern="1200">
          <a:solidFill>
            <a:schemeClr val="tx1"/>
          </a:solidFill>
          <a:latin typeface="+mn-lt"/>
          <a:ea typeface="+mn-ea"/>
          <a:cs typeface="+mn-cs"/>
        </a:defRPr>
      </a:lvl2pPr>
      <a:lvl3pPr marL="0" indent="0" algn="l" defTabSz="914400" rtl="0" eaLnBrk="1" latinLnBrk="0" hangingPunct="1">
        <a:lnSpc>
          <a:spcPct val="95000"/>
        </a:lnSpc>
        <a:spcBef>
          <a:spcPts val="400"/>
        </a:spcBef>
        <a:buFont typeface="Arial" panose="020B0604020202020204" pitchFamily="34" charset="0"/>
        <a:buNone/>
        <a:defRPr sz="2400" b="1" kern="1200">
          <a:solidFill>
            <a:srgbClr val="00C3A8"/>
          </a:solidFill>
          <a:latin typeface="+mn-lt"/>
          <a:ea typeface="+mn-ea"/>
          <a:cs typeface="+mn-cs"/>
        </a:defRPr>
      </a:lvl3pPr>
      <a:lvl4pPr marL="0" indent="0" algn="l" defTabSz="914400" rtl="0" eaLnBrk="1" latinLnBrk="0" hangingPunct="1">
        <a:lnSpc>
          <a:spcPct val="95000"/>
        </a:lnSpc>
        <a:spcBef>
          <a:spcPts val="400"/>
        </a:spcBef>
        <a:buFont typeface="Arial" panose="020B0604020202020204" pitchFamily="34" charset="0"/>
        <a:buNone/>
        <a:defRPr sz="2400" b="1" kern="1200">
          <a:solidFill>
            <a:schemeClr val="tx1"/>
          </a:solidFill>
          <a:latin typeface="+mn-lt"/>
          <a:ea typeface="+mn-ea"/>
          <a:cs typeface="+mn-cs"/>
        </a:defRPr>
      </a:lvl4pPr>
      <a:lvl5pPr marL="457200" indent="-457200" algn="l" defTabSz="914400" rtl="0" eaLnBrk="1" latinLnBrk="0" hangingPunct="1">
        <a:lnSpc>
          <a:spcPct val="95000"/>
        </a:lnSpc>
        <a:spcBef>
          <a:spcPts val="400"/>
        </a:spcBef>
        <a:buFont typeface="+mj-lt"/>
        <a:buAutoNum type="arabicPeriod"/>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2" userDrawn="1">
          <p15:clr>
            <a:srgbClr val="F26B43"/>
          </p15:clr>
        </p15:guide>
        <p15:guide id="2" pos="3840" userDrawn="1">
          <p15:clr>
            <a:srgbClr val="F26B43"/>
          </p15:clr>
        </p15:guide>
        <p15:guide id="3" pos="347" userDrawn="1">
          <p15:clr>
            <a:srgbClr val="F26B43"/>
          </p15:clr>
        </p15:guide>
        <p15:guide id="4" orient="horz" pos="232" userDrawn="1">
          <p15:clr>
            <a:srgbClr val="F26B43"/>
          </p15:clr>
        </p15:guide>
        <p15:guide id="5" orient="horz" pos="845" userDrawn="1">
          <p15:clr>
            <a:srgbClr val="F26B43"/>
          </p15:clr>
        </p15:guide>
        <p15:guide id="6" pos="7333" userDrawn="1">
          <p15:clr>
            <a:srgbClr val="F26B43"/>
          </p15:clr>
        </p15:guide>
        <p15:guide id="7" orient="horz" pos="3884" userDrawn="1">
          <p15:clr>
            <a:srgbClr val="F26B43"/>
          </p15:clr>
        </p15:guide>
        <p15:guide id="8" pos="3659" userDrawn="1">
          <p15:clr>
            <a:srgbClr val="F26B43"/>
          </p15:clr>
        </p15:guide>
        <p15:guide id="9" pos="402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34.sv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34.sv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42.jpeg"/><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46.png"/><Relationship Id="rId5" Type="http://schemas.openxmlformats.org/officeDocument/2006/relationships/hyperlink" Target="http://www.capsearch.com/webinars" TargetMode="Externa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8" Type="http://schemas.openxmlformats.org/officeDocument/2006/relationships/hyperlink" Target="https://www.capsearch.com/documenten/" TargetMode="External"/><Relationship Id="rId13" Type="http://schemas.openxmlformats.org/officeDocument/2006/relationships/image" Target="../media/image53.png"/><Relationship Id="rId3" Type="http://schemas.openxmlformats.org/officeDocument/2006/relationships/hyperlink" Target="mailto:miranda@capsearch.com" TargetMode="External"/><Relationship Id="rId7" Type="http://schemas.openxmlformats.org/officeDocument/2006/relationships/image" Target="../media/image50.png"/><Relationship Id="rId12"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hyperlink" Target="https://bit.ly/3Bd74RK" TargetMode="External"/><Relationship Id="rId11" Type="http://schemas.openxmlformats.org/officeDocument/2006/relationships/image" Target="../media/image47.png"/><Relationship Id="rId5" Type="http://schemas.openxmlformats.org/officeDocument/2006/relationships/hyperlink" Target="mailto:advisory@capsearch.com" TargetMode="External"/><Relationship Id="rId15" Type="http://schemas.openxmlformats.org/officeDocument/2006/relationships/hyperlink" Target="mailto:max@capsearch.com" TargetMode="External"/><Relationship Id="rId10" Type="http://schemas.openxmlformats.org/officeDocument/2006/relationships/hyperlink" Target="https://www.capsearch.com/webinars/" TargetMode="External"/><Relationship Id="rId4" Type="http://schemas.openxmlformats.org/officeDocument/2006/relationships/hyperlink" Target="http://www.capsearch.com/" TargetMode="External"/><Relationship Id="rId9" Type="http://schemas.openxmlformats.org/officeDocument/2006/relationships/image" Target="../media/image51.png"/><Relationship Id="rId1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lucht, boom, buiten, gebouw&#10;&#10;Automatisch gegenereerde beschrijving">
            <a:extLst>
              <a:ext uri="{FF2B5EF4-FFF2-40B4-BE49-F238E27FC236}">
                <a16:creationId xmlns:a16="http://schemas.microsoft.com/office/drawing/2014/main" id="{915D1CC9-ECA9-BA4F-B859-A809C12BE88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3306" t="6604" r="13923" b="4216"/>
          <a:stretch/>
        </p:blipFill>
        <p:spPr>
          <a:xfrm>
            <a:off x="2351584" y="1394442"/>
            <a:ext cx="9840416" cy="4877338"/>
          </a:xfrm>
          <a:prstGeom prst="rect">
            <a:avLst/>
          </a:prstGeom>
        </p:spPr>
      </p:pic>
      <p:pic>
        <p:nvPicPr>
          <p:cNvPr id="4" name="Afbeelding 3" descr="Afbeelding met tekst, Lettertype, Graphics, grafische vormgeving&#10;&#10;Automatisch gegenereerde beschrijving">
            <a:extLst>
              <a:ext uri="{FF2B5EF4-FFF2-40B4-BE49-F238E27FC236}">
                <a16:creationId xmlns:a16="http://schemas.microsoft.com/office/drawing/2014/main" id="{2FBDEAF3-B89A-93E1-0000-B14560EAAD7D}"/>
              </a:ext>
            </a:extLst>
          </p:cNvPr>
          <p:cNvPicPr>
            <a:picLocks noChangeAspect="1"/>
          </p:cNvPicPr>
          <p:nvPr/>
        </p:nvPicPr>
        <p:blipFill>
          <a:blip r:embed="rId4"/>
          <a:stretch>
            <a:fillRect/>
          </a:stretch>
        </p:blipFill>
        <p:spPr>
          <a:xfrm>
            <a:off x="2351584" y="509350"/>
            <a:ext cx="2924098" cy="739450"/>
          </a:xfrm>
          <a:prstGeom prst="rect">
            <a:avLst/>
          </a:prstGeom>
        </p:spPr>
      </p:pic>
      <p:sp>
        <p:nvSpPr>
          <p:cNvPr id="12" name="Rechthoek 7">
            <a:extLst>
              <a:ext uri="{FF2B5EF4-FFF2-40B4-BE49-F238E27FC236}">
                <a16:creationId xmlns:a16="http://schemas.microsoft.com/office/drawing/2014/main" id="{3BDC0017-95F4-F3EA-ED2D-68AAA3F5FD36}"/>
              </a:ext>
            </a:extLst>
          </p:cNvPr>
          <p:cNvSpPr/>
          <p:nvPr/>
        </p:nvSpPr>
        <p:spPr>
          <a:xfrm flipH="1">
            <a:off x="2351582" y="1392905"/>
            <a:ext cx="7164798" cy="4878874"/>
          </a:xfrm>
          <a:prstGeom prst="rect">
            <a:avLst/>
          </a:prstGeom>
          <a:gradFill flip="none" rotWithShape="1">
            <a:gsLst>
              <a:gs pos="0">
                <a:schemeClr val="tx1">
                  <a:alpha val="90000"/>
                </a:schemeClr>
              </a:gs>
              <a:gs pos="100000">
                <a:schemeClr val="tx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rgbClr val="00C3A7"/>
              </a:solidFill>
            </a:endParaRPr>
          </a:p>
        </p:txBody>
      </p:sp>
      <p:grpSp>
        <p:nvGrpSpPr>
          <p:cNvPr id="13" name="Group 12">
            <a:extLst>
              <a:ext uri="{FF2B5EF4-FFF2-40B4-BE49-F238E27FC236}">
                <a16:creationId xmlns:a16="http://schemas.microsoft.com/office/drawing/2014/main" id="{54863AF2-A49D-1808-12D6-59CB2417C3D2}"/>
              </a:ext>
            </a:extLst>
          </p:cNvPr>
          <p:cNvGrpSpPr/>
          <p:nvPr/>
        </p:nvGrpSpPr>
        <p:grpSpPr>
          <a:xfrm>
            <a:off x="-1" y="3781542"/>
            <a:ext cx="12191998" cy="1651806"/>
            <a:chOff x="-1" y="3644686"/>
            <a:chExt cx="12191998" cy="1651806"/>
          </a:xfrm>
        </p:grpSpPr>
        <p:sp>
          <p:nvSpPr>
            <p:cNvPr id="10" name="Rechthoek 7">
              <a:extLst>
                <a:ext uri="{FF2B5EF4-FFF2-40B4-BE49-F238E27FC236}">
                  <a16:creationId xmlns:a16="http://schemas.microsoft.com/office/drawing/2014/main" id="{B4BEE2AC-9DF0-3120-13FC-EB1D0F196022}"/>
                </a:ext>
              </a:extLst>
            </p:cNvPr>
            <p:cNvSpPr/>
            <p:nvPr/>
          </p:nvSpPr>
          <p:spPr>
            <a:xfrm flipH="1">
              <a:off x="550860" y="3644686"/>
              <a:ext cx="11641137" cy="1651806"/>
            </a:xfrm>
            <a:prstGeom prst="rect">
              <a:avLst/>
            </a:prstGeom>
            <a:gradFill flip="none" rotWithShape="1">
              <a:gsLst>
                <a:gs pos="49000">
                  <a:srgbClr val="00C3A8">
                    <a:alpha val="85000"/>
                  </a:srgbClr>
                </a:gs>
                <a:gs pos="100000">
                  <a:srgbClr val="00C3A8">
                    <a:alpha val="31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rgbClr val="00C3A7"/>
                </a:solidFill>
              </a:endParaRPr>
            </a:p>
          </p:txBody>
        </p:sp>
        <p:sp>
          <p:nvSpPr>
            <p:cNvPr id="6" name="Tekstvak 5">
              <a:extLst>
                <a:ext uri="{FF2B5EF4-FFF2-40B4-BE49-F238E27FC236}">
                  <a16:creationId xmlns:a16="http://schemas.microsoft.com/office/drawing/2014/main" id="{AC4387A2-39E8-5DAA-7084-48957BFDF0AE}"/>
                </a:ext>
              </a:extLst>
            </p:cNvPr>
            <p:cNvSpPr txBox="1"/>
            <p:nvPr/>
          </p:nvSpPr>
          <p:spPr>
            <a:xfrm>
              <a:off x="875421" y="3756113"/>
              <a:ext cx="8208912" cy="110799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nl-NL" sz="3600" spc="-60" dirty="0">
                  <a:ea typeface="+mn-lt"/>
                  <a:cs typeface="+mn-lt"/>
                </a:rPr>
                <a:t>Kansen op de zakelijke financieringsmarkt: </a:t>
              </a:r>
            </a:p>
            <a:p>
              <a:r>
                <a:rPr lang="nl-NL" sz="3600" spc="-60" dirty="0">
                  <a:ea typeface="+mn-lt"/>
                  <a:cs typeface="+mn-lt"/>
                </a:rPr>
                <a:t>Zo pak je het gesprek slim aan</a:t>
              </a:r>
              <a:endParaRPr lang="nl-NL" sz="3600" spc="-60" dirty="0">
                <a:ea typeface="Calibri"/>
                <a:cs typeface="Calibri"/>
              </a:endParaRPr>
            </a:p>
          </p:txBody>
        </p:sp>
        <p:sp>
          <p:nvSpPr>
            <p:cNvPr id="16" name="Rechthoek 7">
              <a:extLst>
                <a:ext uri="{FF2B5EF4-FFF2-40B4-BE49-F238E27FC236}">
                  <a16:creationId xmlns:a16="http://schemas.microsoft.com/office/drawing/2014/main" id="{47DFF1DA-546F-1351-35C1-AC916697D72B}"/>
                </a:ext>
              </a:extLst>
            </p:cNvPr>
            <p:cNvSpPr/>
            <p:nvPr/>
          </p:nvSpPr>
          <p:spPr>
            <a:xfrm flipH="1">
              <a:off x="-1" y="3644686"/>
              <a:ext cx="550859" cy="1651806"/>
            </a:xfrm>
            <a:prstGeom prst="rect">
              <a:avLst/>
            </a:prstGeom>
            <a:solidFill>
              <a:srgbClr val="00C3A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rgbClr val="00C3A7"/>
                </a:solidFill>
              </a:endParaRPr>
            </a:p>
          </p:txBody>
        </p:sp>
      </p:grpSp>
      <p:sp>
        <p:nvSpPr>
          <p:cNvPr id="14" name="Rechthoek 7">
            <a:extLst>
              <a:ext uri="{FF2B5EF4-FFF2-40B4-BE49-F238E27FC236}">
                <a16:creationId xmlns:a16="http://schemas.microsoft.com/office/drawing/2014/main" id="{C8CE5047-0BBF-B7B2-00D0-3A9658E46B7A}"/>
              </a:ext>
            </a:extLst>
          </p:cNvPr>
          <p:cNvSpPr/>
          <p:nvPr/>
        </p:nvSpPr>
        <p:spPr>
          <a:xfrm flipH="1">
            <a:off x="2110356" y="5183169"/>
            <a:ext cx="8520932" cy="627075"/>
          </a:xfrm>
          <a:prstGeom prst="rect">
            <a:avLst/>
          </a:prstGeom>
          <a:gradFill flip="none" rotWithShape="1">
            <a:gsLst>
              <a:gs pos="0">
                <a:srgbClr val="313131">
                  <a:alpha val="19000"/>
                </a:srgbClr>
              </a:gs>
              <a:gs pos="100000">
                <a:srgbClr val="313131">
                  <a:alpha val="58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rgbClr val="00C3A7"/>
              </a:solidFill>
            </a:endParaRPr>
          </a:p>
        </p:txBody>
      </p:sp>
      <p:sp>
        <p:nvSpPr>
          <p:cNvPr id="15" name="Tekstvak 7">
            <a:extLst>
              <a:ext uri="{FF2B5EF4-FFF2-40B4-BE49-F238E27FC236}">
                <a16:creationId xmlns:a16="http://schemas.microsoft.com/office/drawing/2014/main" id="{A1D0A6E2-043E-B966-0A56-A75DCEB37E1D}"/>
              </a:ext>
            </a:extLst>
          </p:cNvPr>
          <p:cNvSpPr txBox="1"/>
          <p:nvPr/>
        </p:nvSpPr>
        <p:spPr>
          <a:xfrm>
            <a:off x="2459596" y="5449026"/>
            <a:ext cx="7164795"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nl-NL" sz="2000" dirty="0">
                <a:solidFill>
                  <a:schemeClr val="accent1"/>
                </a:solidFill>
                <a:cs typeface="Calibri"/>
              </a:rPr>
              <a:t>SEH Event  -  2 april 2025</a:t>
            </a:r>
          </a:p>
        </p:txBody>
      </p:sp>
      <p:pic>
        <p:nvPicPr>
          <p:cNvPr id="21" name="Picture 20" descr="A logo for a convention&#10;&#10;AI-generated content may be incorrect.">
            <a:extLst>
              <a:ext uri="{FF2B5EF4-FFF2-40B4-BE49-F238E27FC236}">
                <a16:creationId xmlns:a16="http://schemas.microsoft.com/office/drawing/2014/main" id="{C2CFB091-46CE-4F34-DABB-D237592BD8FA}"/>
              </a:ext>
            </a:extLst>
          </p:cNvPr>
          <p:cNvPicPr>
            <a:picLocks noChangeAspect="1"/>
          </p:cNvPicPr>
          <p:nvPr/>
        </p:nvPicPr>
        <p:blipFill>
          <a:blip r:embed="rId5"/>
          <a:srcRect l="565" t="4275" r="62830" b="2980"/>
          <a:stretch/>
        </p:blipFill>
        <p:spPr>
          <a:xfrm>
            <a:off x="5735960" y="509348"/>
            <a:ext cx="901433" cy="739451"/>
          </a:xfrm>
          <a:custGeom>
            <a:avLst/>
            <a:gdLst>
              <a:gd name="connsiteX0" fmla="*/ 0 w 1044642"/>
              <a:gd name="connsiteY0" fmla="*/ 0 h 843900"/>
              <a:gd name="connsiteX1" fmla="*/ 1044642 w 1044642"/>
              <a:gd name="connsiteY1" fmla="*/ 0 h 843900"/>
              <a:gd name="connsiteX2" fmla="*/ 1044642 w 1044642"/>
              <a:gd name="connsiteY2" fmla="*/ 721420 h 843900"/>
              <a:gd name="connsiteX3" fmla="*/ 521748 w 1044642"/>
              <a:gd name="connsiteY3" fmla="*/ 843900 h 843900"/>
              <a:gd name="connsiteX4" fmla="*/ 0 w 1044642"/>
              <a:gd name="connsiteY4" fmla="*/ 723554 h 843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642" h="843900">
                <a:moveTo>
                  <a:pt x="0" y="0"/>
                </a:moveTo>
                <a:lnTo>
                  <a:pt x="1044642" y="0"/>
                </a:lnTo>
                <a:lnTo>
                  <a:pt x="1044642" y="721420"/>
                </a:lnTo>
                <a:lnTo>
                  <a:pt x="521748" y="843900"/>
                </a:lnTo>
                <a:lnTo>
                  <a:pt x="0" y="723554"/>
                </a:lnTo>
                <a:close/>
              </a:path>
            </a:pathLst>
          </a:custGeom>
        </p:spPr>
      </p:pic>
    </p:spTree>
    <p:extLst>
      <p:ext uri="{BB962C8B-B14F-4D97-AF65-F5344CB8AC3E}">
        <p14:creationId xmlns:p14="http://schemas.microsoft.com/office/powerpoint/2010/main" val="4292927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E3079-505C-E81A-D88E-43B01D0FD2F9}"/>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12B1BB25-AAA5-F6E4-F984-091827BC9919}"/>
              </a:ext>
            </a:extLst>
          </p:cNvPr>
          <p:cNvSpPr/>
          <p:nvPr/>
        </p:nvSpPr>
        <p:spPr>
          <a:xfrm>
            <a:off x="0" y="908050"/>
            <a:ext cx="12192000" cy="5257800"/>
          </a:xfrm>
          <a:prstGeom prst="rect">
            <a:avLst/>
          </a:prstGeom>
          <a:gradFill flip="none" rotWithShape="1">
            <a:gsLst>
              <a:gs pos="0">
                <a:schemeClr val="accent3">
                  <a:alpha val="20000"/>
                </a:schemeClr>
              </a:gs>
              <a:gs pos="100000">
                <a:srgbClr val="00C3A8"/>
              </a:gs>
            </a:gsLst>
            <a:lin ang="10800000" scaled="1"/>
            <a:tileRect/>
          </a:gra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800" dirty="0">
              <a:solidFill>
                <a:srgbClr val="313131"/>
              </a:solidFill>
            </a:endParaRPr>
          </a:p>
        </p:txBody>
      </p:sp>
      <p:sp>
        <p:nvSpPr>
          <p:cNvPr id="14" name="Oval 13">
            <a:extLst>
              <a:ext uri="{FF2B5EF4-FFF2-40B4-BE49-F238E27FC236}">
                <a16:creationId xmlns:a16="http://schemas.microsoft.com/office/drawing/2014/main" id="{8DAC5E10-FCBA-E64F-FF58-2F6986365E36}"/>
              </a:ext>
            </a:extLst>
          </p:cNvPr>
          <p:cNvSpPr/>
          <p:nvPr/>
        </p:nvSpPr>
        <p:spPr>
          <a:xfrm>
            <a:off x="838201" y="2467834"/>
            <a:ext cx="1224136" cy="1224136"/>
          </a:xfrm>
          <a:prstGeom prst="ellipse">
            <a:avLst/>
          </a:prstGeom>
          <a:solidFill>
            <a:schemeClr val="bg1"/>
          </a:solidFill>
          <a:ln w="19050" cap="flat" cmpd="sng">
            <a:noFill/>
            <a:prstDash val="solid"/>
            <a:round/>
            <a:headEnd type="none" w="sm" len="sm"/>
            <a:tailEnd type="none" w="sm" len="sm"/>
          </a:ln>
        </p:spPr>
        <p:txBody>
          <a:bodyPr spcFirstLastPara="1" wrap="none" lIns="72000" tIns="36000" rIns="72000" bIns="144000" anchor="ctr" anchorCtr="0">
            <a:noAutofit/>
          </a:bodyPr>
          <a:lstStyle/>
          <a:p>
            <a:pPr algn="ctr">
              <a:buClr>
                <a:srgbClr val="000000"/>
              </a:buClr>
              <a:buSzPts val="4000"/>
            </a:pPr>
            <a:r>
              <a:rPr lang="nl-NL" sz="6600" b="1" kern="0" dirty="0">
                <a:solidFill>
                  <a:schemeClr val="bg2"/>
                </a:solidFill>
                <a:latin typeface="+mj-lt"/>
                <a:ea typeface="Roboto"/>
                <a:cs typeface="Roboto"/>
              </a:rPr>
              <a:t>2</a:t>
            </a:r>
            <a:endParaRPr lang="nl-NL" sz="7200" b="1" kern="0" dirty="0">
              <a:solidFill>
                <a:schemeClr val="bg2"/>
              </a:solidFill>
              <a:latin typeface="+mj-lt"/>
              <a:ea typeface="Roboto"/>
              <a:cs typeface="Roboto"/>
            </a:endParaRPr>
          </a:p>
        </p:txBody>
      </p:sp>
      <p:sp>
        <p:nvSpPr>
          <p:cNvPr id="12" name="Titel 15">
            <a:extLst>
              <a:ext uri="{FF2B5EF4-FFF2-40B4-BE49-F238E27FC236}">
                <a16:creationId xmlns:a16="http://schemas.microsoft.com/office/drawing/2014/main" id="{7CB74904-3677-1F21-968D-55324E896F83}"/>
              </a:ext>
            </a:extLst>
          </p:cNvPr>
          <p:cNvSpPr txBox="1">
            <a:spLocks/>
          </p:cNvSpPr>
          <p:nvPr/>
        </p:nvSpPr>
        <p:spPr>
          <a:xfrm>
            <a:off x="2310200" y="2622854"/>
            <a:ext cx="8146276" cy="914096"/>
          </a:xfrm>
          <a:prstGeom prst="rect">
            <a:avLst/>
          </a:prstGeom>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l-NL" sz="6600" b="1" dirty="0">
                <a:solidFill>
                  <a:schemeClr val="bg1"/>
                </a:solidFill>
                <a:latin typeface="+mn-lt"/>
              </a:rPr>
              <a:t>Klantsignalen</a:t>
            </a:r>
            <a:endParaRPr lang="nl-NL" b="1" dirty="0">
              <a:solidFill>
                <a:schemeClr val="bg1"/>
              </a:solidFill>
            </a:endParaRPr>
          </a:p>
        </p:txBody>
      </p:sp>
      <p:sp>
        <p:nvSpPr>
          <p:cNvPr id="15" name="Footer Placeholder 14">
            <a:extLst>
              <a:ext uri="{FF2B5EF4-FFF2-40B4-BE49-F238E27FC236}">
                <a16:creationId xmlns:a16="http://schemas.microsoft.com/office/drawing/2014/main" id="{9648DD05-696C-1DF2-D214-7B6141E8E62F}"/>
              </a:ext>
            </a:extLst>
          </p:cNvPr>
          <p:cNvSpPr>
            <a:spLocks noGrp="1"/>
          </p:cNvSpPr>
          <p:nvPr>
            <p:ph type="ftr" sz="quarter" idx="11"/>
          </p:nvPr>
        </p:nvSpPr>
        <p:spPr/>
        <p:txBody>
          <a:bodyPr/>
          <a:lstStyle/>
          <a:p>
            <a:r>
              <a:rPr lang="nl-NL" dirty="0"/>
              <a:t>Kansen op de zakelijke financieringsmarkt: Zo pak je het gesprek slim aan  -  SEH 2025</a:t>
            </a:r>
          </a:p>
        </p:txBody>
      </p:sp>
      <p:sp>
        <p:nvSpPr>
          <p:cNvPr id="17" name="Slide Number Placeholder 16">
            <a:extLst>
              <a:ext uri="{FF2B5EF4-FFF2-40B4-BE49-F238E27FC236}">
                <a16:creationId xmlns:a16="http://schemas.microsoft.com/office/drawing/2014/main" id="{A05FAB02-A55C-6DAD-BF12-61FF846A52E1}"/>
              </a:ext>
            </a:extLst>
          </p:cNvPr>
          <p:cNvSpPr>
            <a:spLocks noGrp="1"/>
          </p:cNvSpPr>
          <p:nvPr>
            <p:ph type="sldNum" sz="quarter" idx="12"/>
          </p:nvPr>
        </p:nvSpPr>
        <p:spPr/>
        <p:txBody>
          <a:bodyPr/>
          <a:lstStyle/>
          <a:p>
            <a:fld id="{962CB5CB-A24C-4094-B4A6-366B993DC4C5}" type="slidenum">
              <a:rPr lang="nl-NL" smtClean="0"/>
              <a:t>10</a:t>
            </a:fld>
            <a:endParaRPr lang="nl-NL" dirty="0"/>
          </a:p>
        </p:txBody>
      </p:sp>
    </p:spTree>
    <p:extLst>
      <p:ext uri="{BB962C8B-B14F-4D97-AF65-F5344CB8AC3E}">
        <p14:creationId xmlns:p14="http://schemas.microsoft.com/office/powerpoint/2010/main" val="2948689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200" fill="hold"/>
                                            <p:tgtEl>
                                              <p:spTgt spid="14"/>
                                            </p:tgtEl>
                                            <p:attrNameLst>
                                              <p:attrName>ppt_w</p:attrName>
                                            </p:attrNameLst>
                                          </p:cBhvr>
                                          <p:tavLst>
                                            <p:tav tm="0">
                                              <p:val>
                                                <p:fltVal val="0"/>
                                              </p:val>
                                            </p:tav>
                                            <p:tav tm="100000">
                                              <p:val>
                                                <p:strVal val="#ppt_w"/>
                                              </p:val>
                                            </p:tav>
                                          </p:tavLst>
                                        </p:anim>
                                        <p:anim calcmode="lin" valueType="num">
                                          <p:cBhvr>
                                            <p:cTn id="8" dur="200" fill="hold"/>
                                            <p:tgtEl>
                                              <p:spTgt spid="14"/>
                                            </p:tgtEl>
                                            <p:attrNameLst>
                                              <p:attrName>ppt_h</p:attrName>
                                            </p:attrNameLst>
                                          </p:cBhvr>
                                          <p:tavLst>
                                            <p:tav tm="0">
                                              <p:val>
                                                <p:fltVal val="0"/>
                                              </p:val>
                                            </p:tav>
                                            <p:tav tm="100000">
                                              <p:val>
                                                <p:strVal val="#ppt_h"/>
                                              </p:val>
                                            </p:tav>
                                          </p:tavLst>
                                        </p:anim>
                                      </p:childTnLst>
                                    </p:cTn>
                                  </p:par>
                                  <p:par>
                                    <p:cTn id="9" presetID="6" presetClass="emph" presetSubtype="0" fill="hold" grpId="1" nodeType="withEffect" p14:presetBounceEnd="99000">
                                      <p:stCondLst>
                                        <p:cond delay="0"/>
                                      </p:stCondLst>
                                      <p:childTnLst>
                                        <p:animScale p14:bounceEnd="99000">
                                          <p:cBhvr>
                                            <p:cTn id="10" dur="1000" fill="hold"/>
                                            <p:tgtEl>
                                              <p:spTgt spid="14"/>
                                            </p:tgtEl>
                                          </p:cBhvr>
                                          <p:by x="110000" y="110000"/>
                                        </p:animScale>
                                      </p:childTnLst>
                                    </p:cTn>
                                  </p:par>
                                  <p:par>
                                    <p:cTn id="11" presetID="6" presetClass="emph" presetSubtype="0" accel="50000" decel="50000" fill="hold" grpId="2" nodeType="withEffect">
                                      <p:stCondLst>
                                        <p:cond delay="0"/>
                                      </p:stCondLst>
                                      <p:childTnLst>
                                        <p:animScale>
                                          <p:cBhvr>
                                            <p:cTn id="12" dur="250" fill="hold"/>
                                            <p:tgtEl>
                                              <p:spTgt spid="14"/>
                                            </p:tgtEl>
                                          </p:cBhvr>
                                          <p:by x="91000" y="91000"/>
                                        </p:animScale>
                                      </p:childTnLst>
                                    </p:cTn>
                                  </p:par>
                                  <p:par>
                                    <p:cTn id="13" presetID="22" presetClass="entr" presetSubtype="8" fill="hold" grpId="0" nodeType="withEffect">
                                      <p:stCondLst>
                                        <p:cond delay="50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4" grpId="2" animBg="1"/>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200" fill="hold"/>
                                            <p:tgtEl>
                                              <p:spTgt spid="14"/>
                                            </p:tgtEl>
                                            <p:attrNameLst>
                                              <p:attrName>ppt_w</p:attrName>
                                            </p:attrNameLst>
                                          </p:cBhvr>
                                          <p:tavLst>
                                            <p:tav tm="0">
                                              <p:val>
                                                <p:fltVal val="0"/>
                                              </p:val>
                                            </p:tav>
                                            <p:tav tm="100000">
                                              <p:val>
                                                <p:strVal val="#ppt_w"/>
                                              </p:val>
                                            </p:tav>
                                          </p:tavLst>
                                        </p:anim>
                                        <p:anim calcmode="lin" valueType="num">
                                          <p:cBhvr>
                                            <p:cTn id="8" dur="200" fill="hold"/>
                                            <p:tgtEl>
                                              <p:spTgt spid="14"/>
                                            </p:tgtEl>
                                            <p:attrNameLst>
                                              <p:attrName>ppt_h</p:attrName>
                                            </p:attrNameLst>
                                          </p:cBhvr>
                                          <p:tavLst>
                                            <p:tav tm="0">
                                              <p:val>
                                                <p:fltVal val="0"/>
                                              </p:val>
                                            </p:tav>
                                            <p:tav tm="100000">
                                              <p:val>
                                                <p:strVal val="#ppt_h"/>
                                              </p:val>
                                            </p:tav>
                                          </p:tavLst>
                                        </p:anim>
                                      </p:childTnLst>
                                    </p:cTn>
                                  </p:par>
                                  <p:par>
                                    <p:cTn id="9" presetID="6" presetClass="emph" presetSubtype="0" fill="hold" grpId="1" nodeType="withEffect">
                                      <p:stCondLst>
                                        <p:cond delay="0"/>
                                      </p:stCondLst>
                                      <p:childTnLst>
                                        <p:animScale>
                                          <p:cBhvr>
                                            <p:cTn id="10" dur="1000" fill="hold"/>
                                            <p:tgtEl>
                                              <p:spTgt spid="14"/>
                                            </p:tgtEl>
                                          </p:cBhvr>
                                          <p:by x="110000" y="110000"/>
                                        </p:animScale>
                                      </p:childTnLst>
                                    </p:cTn>
                                  </p:par>
                                  <p:par>
                                    <p:cTn id="11" presetID="6" presetClass="emph" presetSubtype="0" accel="50000" decel="50000" fill="hold" grpId="2" nodeType="withEffect">
                                      <p:stCondLst>
                                        <p:cond delay="0"/>
                                      </p:stCondLst>
                                      <p:childTnLst>
                                        <p:animScale>
                                          <p:cBhvr>
                                            <p:cTn id="12" dur="250" fill="hold"/>
                                            <p:tgtEl>
                                              <p:spTgt spid="14"/>
                                            </p:tgtEl>
                                          </p:cBhvr>
                                          <p:by x="91000" y="91000"/>
                                        </p:animScale>
                                      </p:childTnLst>
                                    </p:cTn>
                                  </p:par>
                                  <p:par>
                                    <p:cTn id="13" presetID="22" presetClass="entr" presetSubtype="8" fill="hold" grpId="0" nodeType="withEffect">
                                      <p:stCondLst>
                                        <p:cond delay="50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4" grpId="2" animBg="1"/>
          <p:bldP spid="12"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el 1">
            <a:extLst>
              <a:ext uri="{FF2B5EF4-FFF2-40B4-BE49-F238E27FC236}">
                <a16:creationId xmlns:a16="http://schemas.microsoft.com/office/drawing/2014/main" id="{77971CCA-BC62-E54D-BB29-774BE0CFC55B}"/>
              </a:ext>
            </a:extLst>
          </p:cNvPr>
          <p:cNvSpPr>
            <a:spLocks noGrp="1"/>
          </p:cNvSpPr>
          <p:nvPr>
            <p:ph type="title"/>
          </p:nvPr>
        </p:nvSpPr>
        <p:spPr/>
        <p:txBody>
          <a:bodyPr anchor="t">
            <a:normAutofit/>
          </a:bodyPr>
          <a:lstStyle/>
          <a:p>
            <a:r>
              <a:rPr lang="nl-NL" sz="3600" b="1" dirty="0">
                <a:solidFill>
                  <a:schemeClr val="tx1"/>
                </a:solidFill>
                <a:latin typeface="Avenir Light"/>
              </a:rPr>
              <a:t>Signaleren financieringsbehoefte</a:t>
            </a:r>
            <a:endParaRPr lang="nl-NL" sz="3600" b="1" dirty="0">
              <a:solidFill>
                <a:schemeClr val="tx1"/>
              </a:solidFill>
            </a:endParaRPr>
          </a:p>
        </p:txBody>
      </p:sp>
      <p:sp>
        <p:nvSpPr>
          <p:cNvPr id="3" name="Content Placeholder 2">
            <a:extLst>
              <a:ext uri="{FF2B5EF4-FFF2-40B4-BE49-F238E27FC236}">
                <a16:creationId xmlns:a16="http://schemas.microsoft.com/office/drawing/2014/main" id="{6C8AD318-B0CE-CEC0-DDCF-CCD43CA02B07}"/>
              </a:ext>
            </a:extLst>
          </p:cNvPr>
          <p:cNvSpPr>
            <a:spLocks noGrp="1"/>
          </p:cNvSpPr>
          <p:nvPr>
            <p:ph idx="1"/>
          </p:nvPr>
        </p:nvSpPr>
        <p:spPr>
          <a:xfrm>
            <a:off x="4017778" y="3913204"/>
            <a:ext cx="4382478" cy="1959511"/>
          </a:xfrm>
        </p:spPr>
        <p:txBody>
          <a:bodyPr/>
          <a:lstStyle/>
          <a:p>
            <a:r>
              <a:rPr lang="nl-NL" b="1" dirty="0"/>
              <a:t>Inzicht in data zoals jaarcijfers</a:t>
            </a:r>
          </a:p>
          <a:p>
            <a:pPr lvl="1"/>
            <a:r>
              <a:rPr lang="nl-NL" dirty="0"/>
              <a:t>Aflopende leningen</a:t>
            </a:r>
          </a:p>
          <a:p>
            <a:pPr lvl="1"/>
            <a:r>
              <a:rPr lang="nl-NL" dirty="0"/>
              <a:t>Leningen bij </a:t>
            </a:r>
            <a:r>
              <a:rPr lang="nl-NL" dirty="0" err="1"/>
              <a:t>FFF’s</a:t>
            </a:r>
            <a:endParaRPr lang="nl-NL" dirty="0"/>
          </a:p>
          <a:p>
            <a:pPr lvl="1"/>
            <a:r>
              <a:rPr lang="nl-NL" dirty="0"/>
              <a:t>Dure financieringen</a:t>
            </a:r>
          </a:p>
          <a:p>
            <a:pPr lvl="1"/>
            <a:r>
              <a:rPr lang="nl-NL" dirty="0"/>
              <a:t>Veel activa op balans</a:t>
            </a:r>
          </a:p>
        </p:txBody>
      </p:sp>
      <p:sp>
        <p:nvSpPr>
          <p:cNvPr id="2" name="Footer Placeholder 1">
            <a:extLst>
              <a:ext uri="{FF2B5EF4-FFF2-40B4-BE49-F238E27FC236}">
                <a16:creationId xmlns:a16="http://schemas.microsoft.com/office/drawing/2014/main" id="{5C2A5945-70BF-F10C-F581-F47E56C10A25}"/>
              </a:ext>
            </a:extLst>
          </p:cNvPr>
          <p:cNvSpPr>
            <a:spLocks noGrp="1"/>
          </p:cNvSpPr>
          <p:nvPr>
            <p:ph type="ftr" sz="quarter" idx="11"/>
          </p:nvPr>
        </p:nvSpPr>
        <p:spPr/>
        <p:txBody>
          <a:bodyPr/>
          <a:lstStyle/>
          <a:p>
            <a:r>
              <a:rPr lang="nl-NL" dirty="0"/>
              <a:t>Kansen op de zakelijke financieringsmarkt: Zo pak je het gesprek slim aan  -  SEH 2025</a:t>
            </a:r>
          </a:p>
        </p:txBody>
      </p:sp>
      <p:pic>
        <p:nvPicPr>
          <p:cNvPr id="7" name="Graphic 6">
            <a:extLst>
              <a:ext uri="{FF2B5EF4-FFF2-40B4-BE49-F238E27FC236}">
                <a16:creationId xmlns:a16="http://schemas.microsoft.com/office/drawing/2014/main" id="{1632C156-5BE0-FFB1-8474-7E70CAB146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a:stretch/>
        </p:blipFill>
        <p:spPr>
          <a:xfrm>
            <a:off x="1236154" y="4473662"/>
            <a:ext cx="1692188" cy="1692188"/>
          </a:xfrm>
          <a:prstGeom prst="rect">
            <a:avLst/>
          </a:prstGeom>
        </p:spPr>
      </p:pic>
      <p:pic>
        <p:nvPicPr>
          <p:cNvPr id="9" name="Graphic 8">
            <a:extLst>
              <a:ext uri="{FF2B5EF4-FFF2-40B4-BE49-F238E27FC236}">
                <a16:creationId xmlns:a16="http://schemas.microsoft.com/office/drawing/2014/main" id="{BE038DC4-4A4B-3EF8-385F-81C45E385E57}"/>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a:stretch/>
        </p:blipFill>
        <p:spPr>
          <a:xfrm rot="1887542" flipH="1">
            <a:off x="10027808" y="1347416"/>
            <a:ext cx="1692188" cy="1692188"/>
          </a:xfrm>
          <a:prstGeom prst="rect">
            <a:avLst/>
          </a:prstGeom>
        </p:spPr>
      </p:pic>
      <p:sp>
        <p:nvSpPr>
          <p:cNvPr id="10" name="Content Placeholder 2">
            <a:extLst>
              <a:ext uri="{FF2B5EF4-FFF2-40B4-BE49-F238E27FC236}">
                <a16:creationId xmlns:a16="http://schemas.microsoft.com/office/drawing/2014/main" id="{26FE08CE-1FEA-59E3-3740-5D18A7D1CBC6}"/>
              </a:ext>
            </a:extLst>
          </p:cNvPr>
          <p:cNvSpPr txBox="1">
            <a:spLocks/>
          </p:cNvSpPr>
          <p:nvPr/>
        </p:nvSpPr>
        <p:spPr>
          <a:xfrm>
            <a:off x="2183582" y="1631069"/>
            <a:ext cx="2555762" cy="1052596"/>
          </a:xfrm>
          <a:prstGeom prst="rect">
            <a:avLst/>
          </a:prstGeom>
        </p:spPr>
        <p:txBody>
          <a:bodyPr vert="horz" wrap="square" lIns="0" tIns="0" rIns="0" bIns="0" rtlCol="0">
            <a:spAutoFit/>
          </a:bodyPr>
          <a:lstStyle>
            <a:lvl1pPr marL="0" indent="0" algn="l" defTabSz="914400" rtl="0" eaLnBrk="1" latinLnBrk="0" hangingPunct="1">
              <a:lnSpc>
                <a:spcPct val="95000"/>
              </a:lnSpc>
              <a:spcBef>
                <a:spcPts val="400"/>
              </a:spcBef>
              <a:buFont typeface="Arial" panose="020B0604020202020204" pitchFamily="34" charset="0"/>
              <a:buNone/>
              <a:defRPr sz="2400" b="0" kern="1200">
                <a:solidFill>
                  <a:schemeClr val="tx1"/>
                </a:solidFill>
                <a:latin typeface="+mn-lt"/>
                <a:ea typeface="+mn-ea"/>
                <a:cs typeface="+mn-cs"/>
              </a:defRPr>
            </a:lvl1pPr>
            <a:lvl2pPr marL="228600" indent="-228600" algn="l" defTabSz="914400" rtl="0" eaLnBrk="1" latinLnBrk="0" hangingPunct="1">
              <a:lnSpc>
                <a:spcPct val="95000"/>
              </a:lnSpc>
              <a:spcBef>
                <a:spcPts val="400"/>
              </a:spcBef>
              <a:buSzPct val="85000"/>
              <a:buFont typeface="Arial" panose="020B0604020202020204" pitchFamily="34" charset="0"/>
              <a:buChar char="•"/>
              <a:defRPr sz="2400" kern="1200">
                <a:solidFill>
                  <a:schemeClr val="tx1"/>
                </a:solidFill>
                <a:latin typeface="+mn-lt"/>
                <a:ea typeface="+mn-ea"/>
                <a:cs typeface="+mn-cs"/>
              </a:defRPr>
            </a:lvl2pPr>
            <a:lvl3pPr marL="0" indent="0" algn="l" defTabSz="914400" rtl="0" eaLnBrk="1" latinLnBrk="0" hangingPunct="1">
              <a:lnSpc>
                <a:spcPct val="95000"/>
              </a:lnSpc>
              <a:spcBef>
                <a:spcPts val="400"/>
              </a:spcBef>
              <a:buFont typeface="Arial" panose="020B0604020202020204" pitchFamily="34" charset="0"/>
              <a:buNone/>
              <a:defRPr sz="2400" b="1" kern="1200">
                <a:solidFill>
                  <a:srgbClr val="00C3A8"/>
                </a:solidFill>
                <a:latin typeface="+mn-lt"/>
                <a:ea typeface="+mn-ea"/>
                <a:cs typeface="+mn-cs"/>
              </a:defRPr>
            </a:lvl3pPr>
            <a:lvl4pPr marL="0" indent="0" algn="l" defTabSz="914400" rtl="0" eaLnBrk="1" latinLnBrk="0" hangingPunct="1">
              <a:lnSpc>
                <a:spcPct val="95000"/>
              </a:lnSpc>
              <a:spcBef>
                <a:spcPts val="400"/>
              </a:spcBef>
              <a:buFont typeface="Arial" panose="020B0604020202020204" pitchFamily="34" charset="0"/>
              <a:buNone/>
              <a:defRPr sz="2400" b="1" kern="1200">
                <a:solidFill>
                  <a:schemeClr val="tx1"/>
                </a:solidFill>
                <a:latin typeface="+mn-lt"/>
                <a:ea typeface="+mn-ea"/>
                <a:cs typeface="+mn-cs"/>
              </a:defRPr>
            </a:lvl4pPr>
            <a:lvl5pPr marL="457200" indent="-457200" algn="l" defTabSz="914400" rtl="0" eaLnBrk="1" latinLnBrk="0" hangingPunct="1">
              <a:lnSpc>
                <a:spcPct val="95000"/>
              </a:lnSpc>
              <a:spcBef>
                <a:spcPts val="400"/>
              </a:spcBef>
              <a:buFont typeface="+mj-lt"/>
              <a:buAutoNum type="arabicPeriod"/>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nl-NL" b="1" dirty="0"/>
              <a:t>Overzicht van vastgoed en zakelijke relaties</a:t>
            </a:r>
          </a:p>
        </p:txBody>
      </p:sp>
      <p:sp>
        <p:nvSpPr>
          <p:cNvPr id="11" name="Content Placeholder 2">
            <a:extLst>
              <a:ext uri="{FF2B5EF4-FFF2-40B4-BE49-F238E27FC236}">
                <a16:creationId xmlns:a16="http://schemas.microsoft.com/office/drawing/2014/main" id="{74FAB4BA-8D4A-6951-1753-20F119DFBB1F}"/>
              </a:ext>
            </a:extLst>
          </p:cNvPr>
          <p:cNvSpPr txBox="1">
            <a:spLocks/>
          </p:cNvSpPr>
          <p:nvPr/>
        </p:nvSpPr>
        <p:spPr>
          <a:xfrm>
            <a:off x="6675880" y="1631069"/>
            <a:ext cx="2905000" cy="1052596"/>
          </a:xfrm>
          <a:prstGeom prst="rect">
            <a:avLst/>
          </a:prstGeom>
        </p:spPr>
        <p:txBody>
          <a:bodyPr vert="horz" wrap="square" lIns="0" tIns="0" rIns="0" bIns="0" rtlCol="0">
            <a:spAutoFit/>
          </a:bodyPr>
          <a:lstStyle>
            <a:lvl1pPr marL="0" indent="0" algn="l" defTabSz="914400" rtl="0" eaLnBrk="1" latinLnBrk="0" hangingPunct="1">
              <a:lnSpc>
                <a:spcPct val="95000"/>
              </a:lnSpc>
              <a:spcBef>
                <a:spcPts val="400"/>
              </a:spcBef>
              <a:buFont typeface="Arial" panose="020B0604020202020204" pitchFamily="34" charset="0"/>
              <a:buNone/>
              <a:defRPr sz="2400" b="0" kern="1200">
                <a:solidFill>
                  <a:schemeClr val="tx1"/>
                </a:solidFill>
                <a:latin typeface="+mn-lt"/>
                <a:ea typeface="+mn-ea"/>
                <a:cs typeface="+mn-cs"/>
              </a:defRPr>
            </a:lvl1pPr>
            <a:lvl2pPr marL="228600" indent="-228600" algn="l" defTabSz="914400" rtl="0" eaLnBrk="1" latinLnBrk="0" hangingPunct="1">
              <a:lnSpc>
                <a:spcPct val="95000"/>
              </a:lnSpc>
              <a:spcBef>
                <a:spcPts val="400"/>
              </a:spcBef>
              <a:buSzPct val="85000"/>
              <a:buFont typeface="Arial" panose="020B0604020202020204" pitchFamily="34" charset="0"/>
              <a:buChar char="•"/>
              <a:defRPr sz="2400" kern="1200">
                <a:solidFill>
                  <a:schemeClr val="tx1"/>
                </a:solidFill>
                <a:latin typeface="+mn-lt"/>
                <a:ea typeface="+mn-ea"/>
                <a:cs typeface="+mn-cs"/>
              </a:defRPr>
            </a:lvl2pPr>
            <a:lvl3pPr marL="0" indent="0" algn="l" defTabSz="914400" rtl="0" eaLnBrk="1" latinLnBrk="0" hangingPunct="1">
              <a:lnSpc>
                <a:spcPct val="95000"/>
              </a:lnSpc>
              <a:spcBef>
                <a:spcPts val="400"/>
              </a:spcBef>
              <a:buFont typeface="Arial" panose="020B0604020202020204" pitchFamily="34" charset="0"/>
              <a:buNone/>
              <a:defRPr sz="2400" b="1" kern="1200">
                <a:solidFill>
                  <a:srgbClr val="00C3A8"/>
                </a:solidFill>
                <a:latin typeface="+mn-lt"/>
                <a:ea typeface="+mn-ea"/>
                <a:cs typeface="+mn-cs"/>
              </a:defRPr>
            </a:lvl3pPr>
            <a:lvl4pPr marL="0" indent="0" algn="l" defTabSz="914400" rtl="0" eaLnBrk="1" latinLnBrk="0" hangingPunct="1">
              <a:lnSpc>
                <a:spcPct val="95000"/>
              </a:lnSpc>
              <a:spcBef>
                <a:spcPts val="400"/>
              </a:spcBef>
              <a:buFont typeface="Arial" panose="020B0604020202020204" pitchFamily="34" charset="0"/>
              <a:buNone/>
              <a:defRPr sz="2400" b="1" kern="1200">
                <a:solidFill>
                  <a:schemeClr val="tx1"/>
                </a:solidFill>
                <a:latin typeface="+mn-lt"/>
                <a:ea typeface="+mn-ea"/>
                <a:cs typeface="+mn-cs"/>
              </a:defRPr>
            </a:lvl4pPr>
            <a:lvl5pPr marL="457200" indent="-457200" algn="l" defTabSz="914400" rtl="0" eaLnBrk="1" latinLnBrk="0" hangingPunct="1">
              <a:lnSpc>
                <a:spcPct val="95000"/>
              </a:lnSpc>
              <a:spcBef>
                <a:spcPts val="400"/>
              </a:spcBef>
              <a:buFont typeface="+mj-lt"/>
              <a:buAutoNum type="arabicPeriod"/>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nl-NL" b="1" dirty="0"/>
              <a:t>Vragen in gesprek met klant naar toekomstplannen</a:t>
            </a:r>
          </a:p>
        </p:txBody>
      </p:sp>
      <p:pic>
        <p:nvPicPr>
          <p:cNvPr id="13" name="Graphic 12" descr="Boardroom outline">
            <a:extLst>
              <a:ext uri="{FF2B5EF4-FFF2-40B4-BE49-F238E27FC236}">
                <a16:creationId xmlns:a16="http://schemas.microsoft.com/office/drawing/2014/main" id="{1DDFE600-169D-737B-9170-FDE9ADA2740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88582" y="2067451"/>
            <a:ext cx="1440160" cy="1440160"/>
          </a:xfrm>
          <a:prstGeom prst="rect">
            <a:avLst/>
          </a:prstGeom>
        </p:spPr>
      </p:pic>
      <p:sp>
        <p:nvSpPr>
          <p:cNvPr id="14" name="Oval 13">
            <a:extLst>
              <a:ext uri="{FF2B5EF4-FFF2-40B4-BE49-F238E27FC236}">
                <a16:creationId xmlns:a16="http://schemas.microsoft.com/office/drawing/2014/main" id="{54D23593-378B-CBA2-DF74-68563B579DBE}"/>
              </a:ext>
            </a:extLst>
          </p:cNvPr>
          <p:cNvSpPr/>
          <p:nvPr/>
        </p:nvSpPr>
        <p:spPr>
          <a:xfrm>
            <a:off x="4929611" y="1907769"/>
            <a:ext cx="1758101" cy="1758101"/>
          </a:xfrm>
          <a:prstGeom prst="ellipse">
            <a:avLst/>
          </a:prstGeom>
          <a:noFill/>
          <a:ln w="19050">
            <a:gradFill flip="none" rotWithShape="1">
              <a:gsLst>
                <a:gs pos="0">
                  <a:srgbClr val="00C3A8">
                    <a:alpha val="25000"/>
                  </a:srgbClr>
                </a:gs>
                <a:gs pos="100000">
                  <a:srgbClr val="00C3A8"/>
                </a:gs>
              </a:gsLst>
              <a:lin ang="54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800" dirty="0">
              <a:solidFill>
                <a:srgbClr val="313131"/>
              </a:solidFill>
            </a:endParaRPr>
          </a:p>
        </p:txBody>
      </p:sp>
      <p:sp>
        <p:nvSpPr>
          <p:cNvPr id="15" name="Slide Number Placeholder 14">
            <a:extLst>
              <a:ext uri="{FF2B5EF4-FFF2-40B4-BE49-F238E27FC236}">
                <a16:creationId xmlns:a16="http://schemas.microsoft.com/office/drawing/2014/main" id="{9F6A7708-A9D8-F194-B4E1-5906EB21E1CC}"/>
              </a:ext>
            </a:extLst>
          </p:cNvPr>
          <p:cNvSpPr>
            <a:spLocks noGrp="1"/>
          </p:cNvSpPr>
          <p:nvPr>
            <p:ph type="sldNum" sz="quarter" idx="12"/>
          </p:nvPr>
        </p:nvSpPr>
        <p:spPr/>
        <p:txBody>
          <a:bodyPr/>
          <a:lstStyle/>
          <a:p>
            <a:fld id="{962CB5CB-A24C-4094-B4A6-366B993DC4C5}" type="slidenum">
              <a:rPr lang="nl-NL" smtClean="0"/>
              <a:t>11</a:t>
            </a:fld>
            <a:endParaRPr lang="nl-NL" dirty="0"/>
          </a:p>
        </p:txBody>
      </p:sp>
    </p:spTree>
    <p:extLst>
      <p:ext uri="{BB962C8B-B14F-4D97-AF65-F5344CB8AC3E}">
        <p14:creationId xmlns:p14="http://schemas.microsoft.com/office/powerpoint/2010/main" val="1692631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Waarom het stellen van vragen vele malen effectiever is dan het antwoorden  van vragen - Oei voor Groei">
            <a:extLst>
              <a:ext uri="{FF2B5EF4-FFF2-40B4-BE49-F238E27FC236}">
                <a16:creationId xmlns:a16="http://schemas.microsoft.com/office/drawing/2014/main" id="{3C2320C4-510C-CF4F-BE5D-49A4EC4AE5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421704">
            <a:off x="2874723" y="1302089"/>
            <a:ext cx="5693786" cy="4054156"/>
          </a:xfrm>
          <a:prstGeom prst="rect">
            <a:avLst/>
          </a:prstGeom>
          <a:noFill/>
          <a:ln>
            <a:solidFill>
              <a:schemeClr val="accent5"/>
            </a:solidFill>
          </a:ln>
          <a:effectLst>
            <a:outerShdw blurRad="139700" sx="102000" sy="102000" algn="ctr" rotWithShape="0">
              <a:prstClr val="black">
                <a:alpha val="14000"/>
              </a:prstClr>
            </a:outerShdw>
          </a:effectLst>
          <a:extLst>
            <a:ext uri="{909E8E84-426E-40DD-AFC4-6F175D3DCCD1}">
              <a14:hiddenFill xmlns:a14="http://schemas.microsoft.com/office/drawing/2010/main">
                <a:solidFill>
                  <a:srgbClr val="FFFFFF"/>
                </a:solidFill>
              </a14:hiddenFill>
            </a:ext>
          </a:extLst>
        </p:spPr>
      </p:pic>
      <p:sp>
        <p:nvSpPr>
          <p:cNvPr id="9" name="Footer Placeholder 8">
            <a:extLst>
              <a:ext uri="{FF2B5EF4-FFF2-40B4-BE49-F238E27FC236}">
                <a16:creationId xmlns:a16="http://schemas.microsoft.com/office/drawing/2014/main" id="{02C9C6ED-A980-0EBF-99F0-0A6F539DAF99}"/>
              </a:ext>
            </a:extLst>
          </p:cNvPr>
          <p:cNvSpPr>
            <a:spLocks noGrp="1"/>
          </p:cNvSpPr>
          <p:nvPr>
            <p:ph type="ftr" sz="quarter" idx="11"/>
          </p:nvPr>
        </p:nvSpPr>
        <p:spPr/>
        <p:txBody>
          <a:bodyPr/>
          <a:lstStyle/>
          <a:p>
            <a:r>
              <a:rPr lang="nl-NL" dirty="0"/>
              <a:t>Kansen op de zakelijke financieringsmarkt: Zo pak je het gesprek slim aan  -  SEH 2025</a:t>
            </a:r>
          </a:p>
        </p:txBody>
      </p:sp>
      <p:sp>
        <p:nvSpPr>
          <p:cNvPr id="10" name="Slide Number Placeholder 9">
            <a:extLst>
              <a:ext uri="{FF2B5EF4-FFF2-40B4-BE49-F238E27FC236}">
                <a16:creationId xmlns:a16="http://schemas.microsoft.com/office/drawing/2014/main" id="{57C24881-7C2F-DDB2-FA56-5891BF7E6563}"/>
              </a:ext>
            </a:extLst>
          </p:cNvPr>
          <p:cNvSpPr>
            <a:spLocks noGrp="1"/>
          </p:cNvSpPr>
          <p:nvPr>
            <p:ph type="sldNum" sz="quarter" idx="12"/>
          </p:nvPr>
        </p:nvSpPr>
        <p:spPr/>
        <p:txBody>
          <a:bodyPr/>
          <a:lstStyle/>
          <a:p>
            <a:fld id="{962CB5CB-A24C-4094-B4A6-366B993DC4C5}" type="slidenum">
              <a:rPr lang="nl-NL" smtClean="0"/>
              <a:t>12</a:t>
            </a:fld>
            <a:endParaRPr lang="nl-NL" dirty="0"/>
          </a:p>
        </p:txBody>
      </p:sp>
    </p:spTree>
    <p:extLst>
      <p:ext uri="{BB962C8B-B14F-4D97-AF65-F5344CB8AC3E}">
        <p14:creationId xmlns:p14="http://schemas.microsoft.com/office/powerpoint/2010/main" val="29550380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9370A-ACF7-CDCA-28C6-C6F14F577D8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B451E80-78F9-68C8-507B-9CD247774B74}"/>
              </a:ext>
            </a:extLst>
          </p:cNvPr>
          <p:cNvSpPr/>
          <p:nvPr/>
        </p:nvSpPr>
        <p:spPr>
          <a:xfrm>
            <a:off x="0" y="908050"/>
            <a:ext cx="12192000" cy="5257800"/>
          </a:xfrm>
          <a:prstGeom prst="rect">
            <a:avLst/>
          </a:prstGeom>
          <a:gradFill flip="none" rotWithShape="1">
            <a:gsLst>
              <a:gs pos="0">
                <a:schemeClr val="accent3">
                  <a:alpha val="20000"/>
                </a:schemeClr>
              </a:gs>
              <a:gs pos="100000">
                <a:srgbClr val="00C3A8"/>
              </a:gs>
            </a:gsLst>
            <a:lin ang="10800000" scaled="1"/>
            <a:tileRect/>
          </a:gra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800" dirty="0">
              <a:solidFill>
                <a:srgbClr val="313131"/>
              </a:solidFill>
            </a:endParaRPr>
          </a:p>
        </p:txBody>
      </p:sp>
      <p:sp>
        <p:nvSpPr>
          <p:cNvPr id="5" name="Oval 4">
            <a:extLst>
              <a:ext uri="{FF2B5EF4-FFF2-40B4-BE49-F238E27FC236}">
                <a16:creationId xmlns:a16="http://schemas.microsoft.com/office/drawing/2014/main" id="{FD7333D7-2F61-F5B5-9420-F981596E3261}"/>
              </a:ext>
            </a:extLst>
          </p:cNvPr>
          <p:cNvSpPr/>
          <p:nvPr/>
        </p:nvSpPr>
        <p:spPr>
          <a:xfrm>
            <a:off x="838201" y="2467834"/>
            <a:ext cx="1224136" cy="1224136"/>
          </a:xfrm>
          <a:prstGeom prst="ellipse">
            <a:avLst/>
          </a:prstGeom>
          <a:solidFill>
            <a:schemeClr val="bg1"/>
          </a:solidFill>
          <a:ln w="19050" cap="flat" cmpd="sng">
            <a:noFill/>
            <a:prstDash val="solid"/>
            <a:round/>
            <a:headEnd type="none" w="sm" len="sm"/>
            <a:tailEnd type="none" w="sm" len="sm"/>
          </a:ln>
        </p:spPr>
        <p:txBody>
          <a:bodyPr spcFirstLastPara="1" wrap="none" lIns="72000" tIns="36000" rIns="72000" bIns="144000" anchor="ctr" anchorCtr="0">
            <a:noAutofit/>
          </a:bodyPr>
          <a:lstStyle/>
          <a:p>
            <a:pPr algn="ctr">
              <a:buClr>
                <a:srgbClr val="000000"/>
              </a:buClr>
              <a:buSzPts val="4000"/>
            </a:pPr>
            <a:r>
              <a:rPr lang="nl-NL" sz="6600" b="1" kern="0" dirty="0">
                <a:solidFill>
                  <a:schemeClr val="bg2"/>
                </a:solidFill>
                <a:latin typeface="+mj-lt"/>
                <a:ea typeface="Roboto"/>
                <a:cs typeface="Roboto"/>
              </a:rPr>
              <a:t>3</a:t>
            </a:r>
            <a:endParaRPr lang="nl-NL" sz="7200" b="1" kern="0" dirty="0">
              <a:solidFill>
                <a:schemeClr val="bg2"/>
              </a:solidFill>
              <a:latin typeface="+mj-lt"/>
              <a:ea typeface="Roboto"/>
              <a:cs typeface="Roboto"/>
            </a:endParaRPr>
          </a:p>
        </p:txBody>
      </p:sp>
      <p:sp>
        <p:nvSpPr>
          <p:cNvPr id="7" name="Titel 15">
            <a:extLst>
              <a:ext uri="{FF2B5EF4-FFF2-40B4-BE49-F238E27FC236}">
                <a16:creationId xmlns:a16="http://schemas.microsoft.com/office/drawing/2014/main" id="{F42E8C56-A765-E45C-1EE5-72113F83643C}"/>
              </a:ext>
            </a:extLst>
          </p:cNvPr>
          <p:cNvSpPr txBox="1">
            <a:spLocks/>
          </p:cNvSpPr>
          <p:nvPr/>
        </p:nvSpPr>
        <p:spPr>
          <a:xfrm>
            <a:off x="2310200" y="2622854"/>
            <a:ext cx="8146276" cy="1828193"/>
          </a:xfrm>
          <a:prstGeom prst="rect">
            <a:avLst/>
          </a:prstGeom>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l-NL" sz="6600" b="1" dirty="0">
                <a:solidFill>
                  <a:schemeClr val="bg1"/>
                </a:solidFill>
                <a:latin typeface="+mn-lt"/>
              </a:rPr>
              <a:t>Belangrijke vragen aan je klant</a:t>
            </a:r>
          </a:p>
        </p:txBody>
      </p:sp>
      <p:sp>
        <p:nvSpPr>
          <p:cNvPr id="8" name="Footer Placeholder 7">
            <a:extLst>
              <a:ext uri="{FF2B5EF4-FFF2-40B4-BE49-F238E27FC236}">
                <a16:creationId xmlns:a16="http://schemas.microsoft.com/office/drawing/2014/main" id="{F53F653D-3B58-48B1-4533-2AA0095F808B}"/>
              </a:ext>
            </a:extLst>
          </p:cNvPr>
          <p:cNvSpPr>
            <a:spLocks noGrp="1"/>
          </p:cNvSpPr>
          <p:nvPr>
            <p:ph type="ftr" sz="quarter" idx="11"/>
          </p:nvPr>
        </p:nvSpPr>
        <p:spPr/>
        <p:txBody>
          <a:bodyPr/>
          <a:lstStyle/>
          <a:p>
            <a:r>
              <a:rPr lang="nl-NL" dirty="0"/>
              <a:t>Kansen op de zakelijke financieringsmarkt: Zo pak je het gesprek slim aan  -  SEH 2025</a:t>
            </a:r>
          </a:p>
        </p:txBody>
      </p:sp>
      <p:sp>
        <p:nvSpPr>
          <p:cNvPr id="12" name="Slide Number Placeholder 11">
            <a:extLst>
              <a:ext uri="{FF2B5EF4-FFF2-40B4-BE49-F238E27FC236}">
                <a16:creationId xmlns:a16="http://schemas.microsoft.com/office/drawing/2014/main" id="{5A844D25-82DA-8510-CC72-F88C4F69D356}"/>
              </a:ext>
            </a:extLst>
          </p:cNvPr>
          <p:cNvSpPr>
            <a:spLocks noGrp="1"/>
          </p:cNvSpPr>
          <p:nvPr>
            <p:ph type="sldNum" sz="quarter" idx="12"/>
          </p:nvPr>
        </p:nvSpPr>
        <p:spPr/>
        <p:txBody>
          <a:bodyPr/>
          <a:lstStyle/>
          <a:p>
            <a:fld id="{962CB5CB-A24C-4094-B4A6-366B993DC4C5}" type="slidenum">
              <a:rPr lang="nl-NL" smtClean="0"/>
              <a:t>13</a:t>
            </a:fld>
            <a:endParaRPr lang="nl-NL" dirty="0"/>
          </a:p>
        </p:txBody>
      </p:sp>
    </p:spTree>
    <p:extLst>
      <p:ext uri="{BB962C8B-B14F-4D97-AF65-F5344CB8AC3E}">
        <p14:creationId xmlns:p14="http://schemas.microsoft.com/office/powerpoint/2010/main" val="3118187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 fill="hold"/>
                                            <p:tgtEl>
                                              <p:spTgt spid="5"/>
                                            </p:tgtEl>
                                            <p:attrNameLst>
                                              <p:attrName>ppt_w</p:attrName>
                                            </p:attrNameLst>
                                          </p:cBhvr>
                                          <p:tavLst>
                                            <p:tav tm="0">
                                              <p:val>
                                                <p:fltVal val="0"/>
                                              </p:val>
                                            </p:tav>
                                            <p:tav tm="100000">
                                              <p:val>
                                                <p:strVal val="#ppt_w"/>
                                              </p:val>
                                            </p:tav>
                                          </p:tavLst>
                                        </p:anim>
                                        <p:anim calcmode="lin" valueType="num">
                                          <p:cBhvr>
                                            <p:cTn id="8" dur="200" fill="hold"/>
                                            <p:tgtEl>
                                              <p:spTgt spid="5"/>
                                            </p:tgtEl>
                                            <p:attrNameLst>
                                              <p:attrName>ppt_h</p:attrName>
                                            </p:attrNameLst>
                                          </p:cBhvr>
                                          <p:tavLst>
                                            <p:tav tm="0">
                                              <p:val>
                                                <p:fltVal val="0"/>
                                              </p:val>
                                            </p:tav>
                                            <p:tav tm="100000">
                                              <p:val>
                                                <p:strVal val="#ppt_h"/>
                                              </p:val>
                                            </p:tav>
                                          </p:tavLst>
                                        </p:anim>
                                      </p:childTnLst>
                                    </p:cTn>
                                  </p:par>
                                  <p:par>
                                    <p:cTn id="9" presetID="6" presetClass="emph" presetSubtype="0" fill="hold" grpId="1" nodeType="withEffect" p14:presetBounceEnd="99000">
                                      <p:stCondLst>
                                        <p:cond delay="0"/>
                                      </p:stCondLst>
                                      <p:childTnLst>
                                        <p:animScale p14:bounceEnd="99000">
                                          <p:cBhvr>
                                            <p:cTn id="10" dur="1000" fill="hold"/>
                                            <p:tgtEl>
                                              <p:spTgt spid="5"/>
                                            </p:tgtEl>
                                          </p:cBhvr>
                                          <p:by x="110000" y="110000"/>
                                        </p:animScale>
                                      </p:childTnLst>
                                    </p:cTn>
                                  </p:par>
                                  <p:par>
                                    <p:cTn id="11" presetID="6" presetClass="emph" presetSubtype="0" accel="50000" decel="50000" fill="hold" grpId="2" nodeType="withEffect">
                                      <p:stCondLst>
                                        <p:cond delay="0"/>
                                      </p:stCondLst>
                                      <p:childTnLst>
                                        <p:animScale>
                                          <p:cBhvr>
                                            <p:cTn id="12" dur="250" fill="hold"/>
                                            <p:tgtEl>
                                              <p:spTgt spid="5"/>
                                            </p:tgtEl>
                                          </p:cBhvr>
                                          <p:by x="91000" y="91000"/>
                                        </p:animScale>
                                      </p:childTnLst>
                                    </p:cTn>
                                  </p:par>
                                  <p:par>
                                    <p:cTn id="13" presetID="22" presetClass="entr" presetSubtype="8" fill="hold" grpId="0" nodeType="withEffect">
                                      <p:stCondLst>
                                        <p:cond delay="50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 fill="hold"/>
                                            <p:tgtEl>
                                              <p:spTgt spid="5"/>
                                            </p:tgtEl>
                                            <p:attrNameLst>
                                              <p:attrName>ppt_w</p:attrName>
                                            </p:attrNameLst>
                                          </p:cBhvr>
                                          <p:tavLst>
                                            <p:tav tm="0">
                                              <p:val>
                                                <p:fltVal val="0"/>
                                              </p:val>
                                            </p:tav>
                                            <p:tav tm="100000">
                                              <p:val>
                                                <p:strVal val="#ppt_w"/>
                                              </p:val>
                                            </p:tav>
                                          </p:tavLst>
                                        </p:anim>
                                        <p:anim calcmode="lin" valueType="num">
                                          <p:cBhvr>
                                            <p:cTn id="8" dur="200" fill="hold"/>
                                            <p:tgtEl>
                                              <p:spTgt spid="5"/>
                                            </p:tgtEl>
                                            <p:attrNameLst>
                                              <p:attrName>ppt_h</p:attrName>
                                            </p:attrNameLst>
                                          </p:cBhvr>
                                          <p:tavLst>
                                            <p:tav tm="0">
                                              <p:val>
                                                <p:fltVal val="0"/>
                                              </p:val>
                                            </p:tav>
                                            <p:tav tm="100000">
                                              <p:val>
                                                <p:strVal val="#ppt_h"/>
                                              </p:val>
                                            </p:tav>
                                          </p:tavLst>
                                        </p:anim>
                                      </p:childTnLst>
                                    </p:cTn>
                                  </p:par>
                                  <p:par>
                                    <p:cTn id="9" presetID="6" presetClass="emph" presetSubtype="0" fill="hold" grpId="1" nodeType="withEffect">
                                      <p:stCondLst>
                                        <p:cond delay="0"/>
                                      </p:stCondLst>
                                      <p:childTnLst>
                                        <p:animScale>
                                          <p:cBhvr>
                                            <p:cTn id="10" dur="1000" fill="hold"/>
                                            <p:tgtEl>
                                              <p:spTgt spid="5"/>
                                            </p:tgtEl>
                                          </p:cBhvr>
                                          <p:by x="110000" y="110000"/>
                                        </p:animScale>
                                      </p:childTnLst>
                                    </p:cTn>
                                  </p:par>
                                  <p:par>
                                    <p:cTn id="11" presetID="6" presetClass="emph" presetSubtype="0" accel="50000" decel="50000" fill="hold" grpId="2" nodeType="withEffect">
                                      <p:stCondLst>
                                        <p:cond delay="0"/>
                                      </p:stCondLst>
                                      <p:childTnLst>
                                        <p:animScale>
                                          <p:cBhvr>
                                            <p:cTn id="12" dur="250" fill="hold"/>
                                            <p:tgtEl>
                                              <p:spTgt spid="5"/>
                                            </p:tgtEl>
                                          </p:cBhvr>
                                          <p:by x="91000" y="91000"/>
                                        </p:animScale>
                                      </p:childTnLst>
                                    </p:cTn>
                                  </p:par>
                                  <p:par>
                                    <p:cTn id="13" presetID="22" presetClass="entr" presetSubtype="8" fill="hold" grpId="0" nodeType="withEffect">
                                      <p:stCondLst>
                                        <p:cond delay="50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7"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fgeronde rechthoek 7">
            <a:extLst>
              <a:ext uri="{FF2B5EF4-FFF2-40B4-BE49-F238E27FC236}">
                <a16:creationId xmlns:a16="http://schemas.microsoft.com/office/drawing/2014/main" id="{E35DF61C-E060-1BFA-BC11-4DCCC096ACB8}"/>
              </a:ext>
            </a:extLst>
          </p:cNvPr>
          <p:cNvSpPr/>
          <p:nvPr/>
        </p:nvSpPr>
        <p:spPr>
          <a:xfrm>
            <a:off x="1594900" y="1714293"/>
            <a:ext cx="2317024" cy="884420"/>
          </a:xfrm>
          <a:prstGeom prst="round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solidFill>
                  <a:schemeClr val="accent1"/>
                </a:solidFill>
              </a:rPr>
              <a:t>Aandeelhouder A</a:t>
            </a:r>
          </a:p>
        </p:txBody>
      </p:sp>
      <p:sp>
        <p:nvSpPr>
          <p:cNvPr id="9" name="Afgeronde rechthoek 8">
            <a:extLst>
              <a:ext uri="{FF2B5EF4-FFF2-40B4-BE49-F238E27FC236}">
                <a16:creationId xmlns:a16="http://schemas.microsoft.com/office/drawing/2014/main" id="{40E646B4-7201-3A12-4A10-7F2C02127032}"/>
              </a:ext>
            </a:extLst>
          </p:cNvPr>
          <p:cNvSpPr/>
          <p:nvPr/>
        </p:nvSpPr>
        <p:spPr>
          <a:xfrm>
            <a:off x="4427049" y="1714293"/>
            <a:ext cx="2317024" cy="884420"/>
          </a:xfrm>
          <a:prstGeom prst="round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solidFill>
                  <a:schemeClr val="accent1"/>
                </a:solidFill>
              </a:rPr>
              <a:t>Aandeelhouder B</a:t>
            </a:r>
          </a:p>
        </p:txBody>
      </p:sp>
      <p:cxnSp>
        <p:nvCxnSpPr>
          <p:cNvPr id="11" name="Rechte verbindingslijn 10">
            <a:extLst>
              <a:ext uri="{FF2B5EF4-FFF2-40B4-BE49-F238E27FC236}">
                <a16:creationId xmlns:a16="http://schemas.microsoft.com/office/drawing/2014/main" id="{20D2FCE3-4961-ADDD-081D-E41647051ECC}"/>
              </a:ext>
            </a:extLst>
          </p:cNvPr>
          <p:cNvCxnSpPr>
            <a:cxnSpLocks/>
            <a:stCxn id="8" idx="2"/>
          </p:cNvCxnSpPr>
          <p:nvPr/>
        </p:nvCxnSpPr>
        <p:spPr>
          <a:xfrm>
            <a:off x="2753412" y="2598713"/>
            <a:ext cx="0" cy="3426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Rechte verbindingslijn 13">
            <a:extLst>
              <a:ext uri="{FF2B5EF4-FFF2-40B4-BE49-F238E27FC236}">
                <a16:creationId xmlns:a16="http://schemas.microsoft.com/office/drawing/2014/main" id="{165A3A8C-04C6-E4EE-88B1-A712B74310CC}"/>
              </a:ext>
            </a:extLst>
          </p:cNvPr>
          <p:cNvCxnSpPr>
            <a:cxnSpLocks/>
          </p:cNvCxnSpPr>
          <p:nvPr/>
        </p:nvCxnSpPr>
        <p:spPr>
          <a:xfrm>
            <a:off x="5617372" y="2598713"/>
            <a:ext cx="0" cy="3426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Rechte verbindingslijn 15">
            <a:extLst>
              <a:ext uri="{FF2B5EF4-FFF2-40B4-BE49-F238E27FC236}">
                <a16:creationId xmlns:a16="http://schemas.microsoft.com/office/drawing/2014/main" id="{6C6EEB32-68C3-1E75-F9A8-27C3C7E9849A}"/>
              </a:ext>
            </a:extLst>
          </p:cNvPr>
          <p:cNvCxnSpPr>
            <a:cxnSpLocks/>
          </p:cNvCxnSpPr>
          <p:nvPr/>
        </p:nvCxnSpPr>
        <p:spPr>
          <a:xfrm>
            <a:off x="2753412" y="2941359"/>
            <a:ext cx="28639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Rechte verbindingslijn 18">
            <a:extLst>
              <a:ext uri="{FF2B5EF4-FFF2-40B4-BE49-F238E27FC236}">
                <a16:creationId xmlns:a16="http://schemas.microsoft.com/office/drawing/2014/main" id="{8DF28F5E-46A4-8D8C-8E27-34E389F120C4}"/>
              </a:ext>
            </a:extLst>
          </p:cNvPr>
          <p:cNvCxnSpPr>
            <a:cxnSpLocks/>
          </p:cNvCxnSpPr>
          <p:nvPr/>
        </p:nvCxnSpPr>
        <p:spPr>
          <a:xfrm>
            <a:off x="4199466" y="2941359"/>
            <a:ext cx="0" cy="34264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9F33145B-FCA5-C630-95EE-8528DD0A4322}"/>
              </a:ext>
            </a:extLst>
          </p:cNvPr>
          <p:cNvCxnSpPr>
            <a:cxnSpLocks/>
          </p:cNvCxnSpPr>
          <p:nvPr/>
        </p:nvCxnSpPr>
        <p:spPr>
          <a:xfrm>
            <a:off x="1504312" y="4475519"/>
            <a:ext cx="0" cy="34264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BA0A4D72-DF82-3AFB-A2A4-59FEDB106401}"/>
              </a:ext>
            </a:extLst>
          </p:cNvPr>
          <p:cNvCxnSpPr>
            <a:cxnSpLocks/>
            <a:stCxn id="2" idx="2"/>
            <a:endCxn id="4" idx="0"/>
          </p:cNvCxnSpPr>
          <p:nvPr/>
        </p:nvCxnSpPr>
        <p:spPr>
          <a:xfrm>
            <a:off x="4199466" y="4125210"/>
            <a:ext cx="1" cy="642077"/>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30371D78-4160-4BC8-AFE3-C6FC159C9428}"/>
              </a:ext>
            </a:extLst>
          </p:cNvPr>
          <p:cNvCxnSpPr>
            <a:cxnSpLocks/>
          </p:cNvCxnSpPr>
          <p:nvPr/>
        </p:nvCxnSpPr>
        <p:spPr>
          <a:xfrm>
            <a:off x="1504312" y="4475519"/>
            <a:ext cx="53875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Rechte verbindingslijn 23">
            <a:extLst>
              <a:ext uri="{FF2B5EF4-FFF2-40B4-BE49-F238E27FC236}">
                <a16:creationId xmlns:a16="http://schemas.microsoft.com/office/drawing/2014/main" id="{D6EFB43E-E188-65BE-B381-BA6E9205CE94}"/>
              </a:ext>
            </a:extLst>
          </p:cNvPr>
          <p:cNvCxnSpPr>
            <a:cxnSpLocks/>
          </p:cNvCxnSpPr>
          <p:nvPr/>
        </p:nvCxnSpPr>
        <p:spPr>
          <a:xfrm>
            <a:off x="6888202" y="4475519"/>
            <a:ext cx="0" cy="342646"/>
          </a:xfrm>
          <a:prstGeom prst="line">
            <a:avLst/>
          </a:prstGeom>
        </p:spPr>
        <p:style>
          <a:lnRef idx="1">
            <a:schemeClr val="accent1"/>
          </a:lnRef>
          <a:fillRef idx="0">
            <a:schemeClr val="accent1"/>
          </a:fillRef>
          <a:effectRef idx="0">
            <a:schemeClr val="accent1"/>
          </a:effectRef>
          <a:fontRef idx="minor">
            <a:schemeClr val="tx1"/>
          </a:fontRef>
        </p:style>
      </p:cxnSp>
      <p:sp>
        <p:nvSpPr>
          <p:cNvPr id="6" name="Tekstvak 5">
            <a:extLst>
              <a:ext uri="{FF2B5EF4-FFF2-40B4-BE49-F238E27FC236}">
                <a16:creationId xmlns:a16="http://schemas.microsoft.com/office/drawing/2014/main" id="{55E601E1-57AE-8ED9-64B1-4645C6401D1C}"/>
              </a:ext>
            </a:extLst>
          </p:cNvPr>
          <p:cNvSpPr txBox="1"/>
          <p:nvPr/>
        </p:nvSpPr>
        <p:spPr>
          <a:xfrm>
            <a:off x="3108286" y="2755262"/>
            <a:ext cx="545342" cy="369332"/>
          </a:xfrm>
          <a:prstGeom prst="rect">
            <a:avLst/>
          </a:prstGeom>
          <a:solidFill>
            <a:schemeClr val="bg2"/>
          </a:solidFill>
        </p:spPr>
        <p:txBody>
          <a:bodyPr wrap="none" rtlCol="0">
            <a:spAutoFit/>
          </a:bodyPr>
          <a:lstStyle/>
          <a:p>
            <a:r>
              <a:rPr lang="nl-NL" dirty="0">
                <a:solidFill>
                  <a:schemeClr val="bg1"/>
                </a:solidFill>
              </a:rPr>
              <a:t>50%</a:t>
            </a:r>
          </a:p>
        </p:txBody>
      </p:sp>
      <p:sp>
        <p:nvSpPr>
          <p:cNvPr id="7" name="Tekstvak 6">
            <a:extLst>
              <a:ext uri="{FF2B5EF4-FFF2-40B4-BE49-F238E27FC236}">
                <a16:creationId xmlns:a16="http://schemas.microsoft.com/office/drawing/2014/main" id="{CD40D73D-E099-6A8C-BEC0-8E2657551354}"/>
              </a:ext>
            </a:extLst>
          </p:cNvPr>
          <p:cNvSpPr txBox="1"/>
          <p:nvPr/>
        </p:nvSpPr>
        <p:spPr>
          <a:xfrm>
            <a:off x="4742550" y="2758121"/>
            <a:ext cx="545342" cy="369332"/>
          </a:xfrm>
          <a:prstGeom prst="rect">
            <a:avLst/>
          </a:prstGeom>
          <a:solidFill>
            <a:schemeClr val="bg2"/>
          </a:solidFill>
        </p:spPr>
        <p:txBody>
          <a:bodyPr wrap="none" rtlCol="0">
            <a:spAutoFit/>
          </a:bodyPr>
          <a:lstStyle/>
          <a:p>
            <a:r>
              <a:rPr lang="nl-NL" dirty="0">
                <a:solidFill>
                  <a:schemeClr val="bg1"/>
                </a:solidFill>
              </a:rPr>
              <a:t>50%</a:t>
            </a:r>
          </a:p>
        </p:txBody>
      </p:sp>
      <p:sp>
        <p:nvSpPr>
          <p:cNvPr id="10" name="Tekstvak 9">
            <a:extLst>
              <a:ext uri="{FF2B5EF4-FFF2-40B4-BE49-F238E27FC236}">
                <a16:creationId xmlns:a16="http://schemas.microsoft.com/office/drawing/2014/main" id="{DD245C16-EF8A-EC13-37F4-BC874436290A}"/>
              </a:ext>
            </a:extLst>
          </p:cNvPr>
          <p:cNvSpPr txBox="1"/>
          <p:nvPr/>
        </p:nvSpPr>
        <p:spPr>
          <a:xfrm>
            <a:off x="5689942" y="4267652"/>
            <a:ext cx="545342" cy="369332"/>
          </a:xfrm>
          <a:prstGeom prst="rect">
            <a:avLst/>
          </a:prstGeom>
          <a:solidFill>
            <a:schemeClr val="bg2"/>
          </a:solidFill>
        </p:spPr>
        <p:txBody>
          <a:bodyPr wrap="none" rtlCol="0">
            <a:spAutoFit/>
          </a:bodyPr>
          <a:lstStyle/>
          <a:p>
            <a:r>
              <a:rPr lang="nl-NL" dirty="0">
                <a:solidFill>
                  <a:schemeClr val="bg1"/>
                </a:solidFill>
              </a:rPr>
              <a:t>50%</a:t>
            </a:r>
          </a:p>
        </p:txBody>
      </p:sp>
      <p:sp>
        <p:nvSpPr>
          <p:cNvPr id="12" name="Tekstvak 11">
            <a:extLst>
              <a:ext uri="{FF2B5EF4-FFF2-40B4-BE49-F238E27FC236}">
                <a16:creationId xmlns:a16="http://schemas.microsoft.com/office/drawing/2014/main" id="{013A0228-4E3F-03B2-D679-F40C6A03B8F6}"/>
              </a:ext>
            </a:extLst>
          </p:cNvPr>
          <p:cNvSpPr txBox="1"/>
          <p:nvPr/>
        </p:nvSpPr>
        <p:spPr>
          <a:xfrm>
            <a:off x="3872219" y="4271631"/>
            <a:ext cx="665567" cy="369332"/>
          </a:xfrm>
          <a:prstGeom prst="rect">
            <a:avLst/>
          </a:prstGeom>
          <a:solidFill>
            <a:schemeClr val="bg2"/>
          </a:solidFill>
        </p:spPr>
        <p:txBody>
          <a:bodyPr wrap="none" rtlCol="0">
            <a:spAutoFit/>
          </a:bodyPr>
          <a:lstStyle/>
          <a:p>
            <a:r>
              <a:rPr lang="nl-NL" dirty="0">
                <a:solidFill>
                  <a:schemeClr val="bg1"/>
                </a:solidFill>
              </a:rPr>
              <a:t>100%</a:t>
            </a:r>
          </a:p>
        </p:txBody>
      </p:sp>
      <p:sp>
        <p:nvSpPr>
          <p:cNvPr id="13" name="Tekstvak 12">
            <a:extLst>
              <a:ext uri="{FF2B5EF4-FFF2-40B4-BE49-F238E27FC236}">
                <a16:creationId xmlns:a16="http://schemas.microsoft.com/office/drawing/2014/main" id="{CA213CE1-1D8E-9F24-150D-EF856AEAD731}"/>
              </a:ext>
            </a:extLst>
          </p:cNvPr>
          <p:cNvSpPr txBox="1"/>
          <p:nvPr/>
        </p:nvSpPr>
        <p:spPr>
          <a:xfrm>
            <a:off x="2054496" y="4270984"/>
            <a:ext cx="665567" cy="369332"/>
          </a:xfrm>
          <a:prstGeom prst="rect">
            <a:avLst/>
          </a:prstGeom>
          <a:solidFill>
            <a:schemeClr val="bg2"/>
          </a:solidFill>
        </p:spPr>
        <p:txBody>
          <a:bodyPr wrap="none" rtlCol="0">
            <a:spAutoFit/>
          </a:bodyPr>
          <a:lstStyle/>
          <a:p>
            <a:r>
              <a:rPr lang="nl-NL" dirty="0">
                <a:solidFill>
                  <a:schemeClr val="bg1"/>
                </a:solidFill>
              </a:rPr>
              <a:t>100%</a:t>
            </a:r>
          </a:p>
        </p:txBody>
      </p:sp>
      <p:sp>
        <p:nvSpPr>
          <p:cNvPr id="18" name="Title 17">
            <a:extLst>
              <a:ext uri="{FF2B5EF4-FFF2-40B4-BE49-F238E27FC236}">
                <a16:creationId xmlns:a16="http://schemas.microsoft.com/office/drawing/2014/main" id="{DD171BA3-4E2D-0398-721E-9F3233149135}"/>
              </a:ext>
            </a:extLst>
          </p:cNvPr>
          <p:cNvSpPr>
            <a:spLocks noGrp="1"/>
          </p:cNvSpPr>
          <p:nvPr>
            <p:ph type="title"/>
          </p:nvPr>
        </p:nvSpPr>
        <p:spPr/>
        <p:txBody>
          <a:bodyPr/>
          <a:lstStyle/>
          <a:p>
            <a:r>
              <a:rPr lang="nl-NL" dirty="0"/>
              <a:t>Breng situatie klant in beeld</a:t>
            </a:r>
          </a:p>
        </p:txBody>
      </p:sp>
      <p:sp>
        <p:nvSpPr>
          <p:cNvPr id="2" name="Afgeronde rechthoek 1">
            <a:extLst>
              <a:ext uri="{FF2B5EF4-FFF2-40B4-BE49-F238E27FC236}">
                <a16:creationId xmlns:a16="http://schemas.microsoft.com/office/drawing/2014/main" id="{66217F90-A289-A472-C65A-83737B569C7B}"/>
              </a:ext>
            </a:extLst>
          </p:cNvPr>
          <p:cNvSpPr/>
          <p:nvPr/>
        </p:nvSpPr>
        <p:spPr>
          <a:xfrm>
            <a:off x="3126169" y="3240790"/>
            <a:ext cx="2146593" cy="884420"/>
          </a:xfrm>
          <a:prstGeom prst="round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solidFill>
                  <a:schemeClr val="accent1"/>
                </a:solidFill>
              </a:rPr>
              <a:t>Holding Groep</a:t>
            </a:r>
          </a:p>
        </p:txBody>
      </p:sp>
      <p:sp>
        <p:nvSpPr>
          <p:cNvPr id="3" name="Afgeronde rechthoek 2">
            <a:extLst>
              <a:ext uri="{FF2B5EF4-FFF2-40B4-BE49-F238E27FC236}">
                <a16:creationId xmlns:a16="http://schemas.microsoft.com/office/drawing/2014/main" id="{513AF710-484D-296A-A8C0-525069320BBC}"/>
              </a:ext>
            </a:extLst>
          </p:cNvPr>
          <p:cNvSpPr/>
          <p:nvPr/>
        </p:nvSpPr>
        <p:spPr>
          <a:xfrm>
            <a:off x="432933" y="4767287"/>
            <a:ext cx="2146593" cy="884420"/>
          </a:xfrm>
          <a:prstGeom prst="round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solidFill>
                  <a:schemeClr val="accent1"/>
                </a:solidFill>
              </a:rPr>
              <a:t>Dochter A</a:t>
            </a:r>
          </a:p>
          <a:p>
            <a:pPr algn="ctr"/>
            <a:r>
              <a:rPr lang="nl-NL" sz="2000" dirty="0">
                <a:solidFill>
                  <a:schemeClr val="accent1"/>
                </a:solidFill>
              </a:rPr>
              <a:t>NL</a:t>
            </a:r>
          </a:p>
        </p:txBody>
      </p:sp>
      <p:sp>
        <p:nvSpPr>
          <p:cNvPr id="4" name="Afgeronde rechthoek 3">
            <a:extLst>
              <a:ext uri="{FF2B5EF4-FFF2-40B4-BE49-F238E27FC236}">
                <a16:creationId xmlns:a16="http://schemas.microsoft.com/office/drawing/2014/main" id="{7305BE60-659F-EB87-CBB2-BA280608E332}"/>
              </a:ext>
            </a:extLst>
          </p:cNvPr>
          <p:cNvSpPr/>
          <p:nvPr/>
        </p:nvSpPr>
        <p:spPr>
          <a:xfrm>
            <a:off x="3126170" y="4767287"/>
            <a:ext cx="2146593" cy="884420"/>
          </a:xfrm>
          <a:prstGeom prst="round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solidFill>
                  <a:schemeClr val="accent1"/>
                </a:solidFill>
              </a:rPr>
              <a:t>Dochter B</a:t>
            </a:r>
          </a:p>
          <a:p>
            <a:pPr algn="ctr"/>
            <a:r>
              <a:rPr lang="nl-NL" sz="2000" dirty="0">
                <a:solidFill>
                  <a:schemeClr val="accent1"/>
                </a:solidFill>
              </a:rPr>
              <a:t>DE</a:t>
            </a:r>
          </a:p>
        </p:txBody>
      </p:sp>
      <p:sp>
        <p:nvSpPr>
          <p:cNvPr id="5" name="Afgeronde rechthoek 4">
            <a:extLst>
              <a:ext uri="{FF2B5EF4-FFF2-40B4-BE49-F238E27FC236}">
                <a16:creationId xmlns:a16="http://schemas.microsoft.com/office/drawing/2014/main" id="{73944E5D-3203-7437-FA47-94A7604C4AD8}"/>
              </a:ext>
            </a:extLst>
          </p:cNvPr>
          <p:cNvSpPr/>
          <p:nvPr/>
        </p:nvSpPr>
        <p:spPr>
          <a:xfrm>
            <a:off x="5819408" y="4767287"/>
            <a:ext cx="2146593" cy="884420"/>
          </a:xfrm>
          <a:prstGeom prst="round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solidFill>
                  <a:schemeClr val="accent1"/>
                </a:solidFill>
              </a:rPr>
              <a:t>Dochter C</a:t>
            </a:r>
          </a:p>
          <a:p>
            <a:pPr algn="ctr"/>
            <a:r>
              <a:rPr lang="nl-NL" sz="2000" dirty="0">
                <a:solidFill>
                  <a:schemeClr val="accent1"/>
                </a:solidFill>
              </a:rPr>
              <a:t>UK</a:t>
            </a:r>
          </a:p>
        </p:txBody>
      </p:sp>
      <p:grpSp>
        <p:nvGrpSpPr>
          <p:cNvPr id="43" name="Group 42">
            <a:extLst>
              <a:ext uri="{FF2B5EF4-FFF2-40B4-BE49-F238E27FC236}">
                <a16:creationId xmlns:a16="http://schemas.microsoft.com/office/drawing/2014/main" id="{69A4453A-155E-A101-6319-4478E42761E7}"/>
              </a:ext>
            </a:extLst>
          </p:cNvPr>
          <p:cNvGrpSpPr/>
          <p:nvPr/>
        </p:nvGrpSpPr>
        <p:grpSpPr>
          <a:xfrm>
            <a:off x="8110506" y="1167587"/>
            <a:ext cx="3632529" cy="751371"/>
            <a:chOff x="8110506" y="1167587"/>
            <a:chExt cx="3632529" cy="751371"/>
          </a:xfrm>
        </p:grpSpPr>
        <p:sp>
          <p:nvSpPr>
            <p:cNvPr id="30" name="Tekstvak 29">
              <a:extLst>
                <a:ext uri="{FF2B5EF4-FFF2-40B4-BE49-F238E27FC236}">
                  <a16:creationId xmlns:a16="http://schemas.microsoft.com/office/drawing/2014/main" id="{A06AC256-96DC-2A80-EF6C-8ACF28CA5EED}"/>
                </a:ext>
              </a:extLst>
            </p:cNvPr>
            <p:cNvSpPr txBox="1"/>
            <p:nvPr/>
          </p:nvSpPr>
          <p:spPr>
            <a:xfrm>
              <a:off x="8827035" y="1328685"/>
              <a:ext cx="2916000" cy="409343"/>
            </a:xfrm>
            <a:prstGeom prst="rect">
              <a:avLst/>
            </a:prstGeom>
          </p:spPr>
          <p:txBody>
            <a:bodyPr vert="horz" wrap="square" lIns="0" tIns="0" rIns="0" bIns="0" rtlCol="0">
              <a:spAutoFit/>
            </a:bodyPr>
            <a:lstStyle>
              <a:defPPr>
                <a:defRPr lang="nl-NL"/>
              </a:defPPr>
              <a:lvl1pPr indent="0">
                <a:lnSpc>
                  <a:spcPct val="95000"/>
                </a:lnSpc>
                <a:spcBef>
                  <a:spcPts val="400"/>
                </a:spcBef>
                <a:buFont typeface="Arial" panose="020B0604020202020204" pitchFamily="34" charset="0"/>
                <a:buNone/>
                <a:defRPr sz="2400" b="0"/>
              </a:lvl1pPr>
              <a:lvl2pPr marL="228600" indent="-228600">
                <a:lnSpc>
                  <a:spcPct val="95000"/>
                </a:lnSpc>
                <a:spcBef>
                  <a:spcPts val="400"/>
                </a:spcBef>
                <a:buSzPct val="85000"/>
                <a:buFont typeface="Arial" panose="020B0604020202020204" pitchFamily="34" charset="0"/>
                <a:buChar char="•"/>
                <a:defRPr sz="2400"/>
              </a:lvl2pPr>
              <a:lvl3pPr marL="0" indent="0">
                <a:lnSpc>
                  <a:spcPct val="95000"/>
                </a:lnSpc>
                <a:spcBef>
                  <a:spcPts val="400"/>
                </a:spcBef>
                <a:buFont typeface="Arial" panose="020B0604020202020204" pitchFamily="34" charset="0"/>
                <a:buNone/>
                <a:defRPr sz="2400" b="1">
                  <a:solidFill>
                    <a:srgbClr val="00C3A8"/>
                  </a:solidFill>
                </a:defRPr>
              </a:lvl3pPr>
              <a:lvl4pPr marL="0" indent="0">
                <a:lnSpc>
                  <a:spcPct val="95000"/>
                </a:lnSpc>
                <a:spcBef>
                  <a:spcPts val="400"/>
                </a:spcBef>
                <a:buFont typeface="Arial" panose="020B0604020202020204" pitchFamily="34" charset="0"/>
                <a:buNone/>
                <a:defRPr sz="2400" b="1"/>
              </a:lvl4pPr>
              <a:lvl5pPr marL="457200" indent="-457200">
                <a:lnSpc>
                  <a:spcPct val="95000"/>
                </a:lnSpc>
                <a:spcBef>
                  <a:spcPts val="400"/>
                </a:spcBef>
                <a:buFont typeface="+mj-lt"/>
                <a:buAutoNum type="arabicPeriod"/>
                <a:defRPr sz="24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nl-NL" sz="2800" dirty="0" err="1"/>
                <a:t>UBO’s</a:t>
              </a:r>
              <a:endParaRPr lang="nl-NL" sz="2800" dirty="0"/>
            </a:p>
          </p:txBody>
        </p:sp>
        <p:pic>
          <p:nvPicPr>
            <p:cNvPr id="38" name="Graphic 37" descr="Checkbox Checked outline">
              <a:extLst>
                <a:ext uri="{FF2B5EF4-FFF2-40B4-BE49-F238E27FC236}">
                  <a16:creationId xmlns:a16="http://schemas.microsoft.com/office/drawing/2014/main" id="{578D8E78-5F83-85EB-C814-F49021FF72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10506" y="1167587"/>
              <a:ext cx="751371" cy="751371"/>
            </a:xfrm>
            <a:prstGeom prst="rect">
              <a:avLst/>
            </a:prstGeom>
          </p:spPr>
        </p:pic>
      </p:grpSp>
      <p:grpSp>
        <p:nvGrpSpPr>
          <p:cNvPr id="44" name="Group 43">
            <a:extLst>
              <a:ext uri="{FF2B5EF4-FFF2-40B4-BE49-F238E27FC236}">
                <a16:creationId xmlns:a16="http://schemas.microsoft.com/office/drawing/2014/main" id="{23E19941-422A-CEDA-390B-4B2FEE9D0312}"/>
              </a:ext>
            </a:extLst>
          </p:cNvPr>
          <p:cNvGrpSpPr/>
          <p:nvPr/>
        </p:nvGrpSpPr>
        <p:grpSpPr>
          <a:xfrm>
            <a:off x="8110506" y="2049517"/>
            <a:ext cx="3632529" cy="751371"/>
            <a:chOff x="8110506" y="2049517"/>
            <a:chExt cx="3632529" cy="751371"/>
          </a:xfrm>
        </p:grpSpPr>
        <p:sp>
          <p:nvSpPr>
            <p:cNvPr id="31" name="Tekstvak 30">
              <a:extLst>
                <a:ext uri="{FF2B5EF4-FFF2-40B4-BE49-F238E27FC236}">
                  <a16:creationId xmlns:a16="http://schemas.microsoft.com/office/drawing/2014/main" id="{A762B28F-2B36-204C-E3EC-5AF1D67C3D8A}"/>
                </a:ext>
              </a:extLst>
            </p:cNvPr>
            <p:cNvSpPr txBox="1"/>
            <p:nvPr/>
          </p:nvSpPr>
          <p:spPr>
            <a:xfrm>
              <a:off x="8827035" y="2198986"/>
              <a:ext cx="2916000" cy="409343"/>
            </a:xfrm>
            <a:prstGeom prst="rect">
              <a:avLst/>
            </a:prstGeom>
          </p:spPr>
          <p:txBody>
            <a:bodyPr vert="horz" wrap="square" lIns="0" tIns="0" rIns="0" bIns="0" rtlCol="0">
              <a:spAutoFit/>
            </a:bodyPr>
            <a:lstStyle>
              <a:defPPr>
                <a:defRPr lang="nl-NL"/>
              </a:defPPr>
              <a:lvl1pPr indent="0">
                <a:lnSpc>
                  <a:spcPct val="95000"/>
                </a:lnSpc>
                <a:spcBef>
                  <a:spcPts val="400"/>
                </a:spcBef>
                <a:buFont typeface="Arial" panose="020B0604020202020204" pitchFamily="34" charset="0"/>
                <a:buNone/>
                <a:defRPr sz="2400" b="0"/>
              </a:lvl1pPr>
              <a:lvl2pPr marL="228600" indent="-228600">
                <a:lnSpc>
                  <a:spcPct val="95000"/>
                </a:lnSpc>
                <a:spcBef>
                  <a:spcPts val="400"/>
                </a:spcBef>
                <a:buSzPct val="85000"/>
                <a:buFont typeface="Arial" panose="020B0604020202020204" pitchFamily="34" charset="0"/>
                <a:buChar char="•"/>
                <a:defRPr sz="2400"/>
              </a:lvl2pPr>
              <a:lvl3pPr marL="0" indent="0">
                <a:lnSpc>
                  <a:spcPct val="95000"/>
                </a:lnSpc>
                <a:spcBef>
                  <a:spcPts val="400"/>
                </a:spcBef>
                <a:buFont typeface="Arial" panose="020B0604020202020204" pitchFamily="34" charset="0"/>
                <a:buNone/>
                <a:defRPr sz="2400" b="1">
                  <a:solidFill>
                    <a:srgbClr val="00C3A8"/>
                  </a:solidFill>
                </a:defRPr>
              </a:lvl3pPr>
              <a:lvl4pPr marL="0" indent="0">
                <a:lnSpc>
                  <a:spcPct val="95000"/>
                </a:lnSpc>
                <a:spcBef>
                  <a:spcPts val="400"/>
                </a:spcBef>
                <a:buFont typeface="Arial" panose="020B0604020202020204" pitchFamily="34" charset="0"/>
                <a:buNone/>
                <a:defRPr sz="2400" b="1"/>
              </a:lvl4pPr>
              <a:lvl5pPr marL="457200" indent="-457200">
                <a:lnSpc>
                  <a:spcPct val="95000"/>
                </a:lnSpc>
                <a:spcBef>
                  <a:spcPts val="400"/>
                </a:spcBef>
                <a:buFont typeface="+mj-lt"/>
                <a:buAutoNum type="arabicPeriod"/>
                <a:defRPr sz="24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nl-NL" sz="2800" dirty="0"/>
                <a:t>Structuurrisico</a:t>
              </a:r>
            </a:p>
          </p:txBody>
        </p:sp>
        <p:pic>
          <p:nvPicPr>
            <p:cNvPr id="39" name="Graphic 38" descr="Checkbox Checked outline">
              <a:extLst>
                <a:ext uri="{FF2B5EF4-FFF2-40B4-BE49-F238E27FC236}">
                  <a16:creationId xmlns:a16="http://schemas.microsoft.com/office/drawing/2014/main" id="{21BEA96B-7423-AE7F-01B9-179504135D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10506" y="2049517"/>
              <a:ext cx="751371" cy="751371"/>
            </a:xfrm>
            <a:prstGeom prst="rect">
              <a:avLst/>
            </a:prstGeom>
          </p:spPr>
        </p:pic>
      </p:grpSp>
      <p:grpSp>
        <p:nvGrpSpPr>
          <p:cNvPr id="45" name="Group 44">
            <a:extLst>
              <a:ext uri="{FF2B5EF4-FFF2-40B4-BE49-F238E27FC236}">
                <a16:creationId xmlns:a16="http://schemas.microsoft.com/office/drawing/2014/main" id="{EE573384-8679-6305-062D-DE7EEAC794A6}"/>
              </a:ext>
            </a:extLst>
          </p:cNvPr>
          <p:cNvGrpSpPr/>
          <p:nvPr/>
        </p:nvGrpSpPr>
        <p:grpSpPr>
          <a:xfrm>
            <a:off x="8110506" y="2931191"/>
            <a:ext cx="3632529" cy="751371"/>
            <a:chOff x="8110506" y="2931191"/>
            <a:chExt cx="3632529" cy="751371"/>
          </a:xfrm>
        </p:grpSpPr>
        <p:sp>
          <p:nvSpPr>
            <p:cNvPr id="32" name="Tekstvak 31">
              <a:extLst>
                <a:ext uri="{FF2B5EF4-FFF2-40B4-BE49-F238E27FC236}">
                  <a16:creationId xmlns:a16="http://schemas.microsoft.com/office/drawing/2014/main" id="{28D484A0-95AD-82C6-FADA-5D85A190FAC2}"/>
                </a:ext>
              </a:extLst>
            </p:cNvPr>
            <p:cNvSpPr txBox="1"/>
            <p:nvPr/>
          </p:nvSpPr>
          <p:spPr>
            <a:xfrm>
              <a:off x="8827035" y="3069287"/>
              <a:ext cx="2916000" cy="409343"/>
            </a:xfrm>
            <a:prstGeom prst="rect">
              <a:avLst/>
            </a:prstGeom>
          </p:spPr>
          <p:txBody>
            <a:bodyPr vert="horz" wrap="square" lIns="0" tIns="0" rIns="0" bIns="0" rtlCol="0">
              <a:spAutoFit/>
            </a:bodyPr>
            <a:lstStyle>
              <a:defPPr>
                <a:defRPr lang="nl-NL"/>
              </a:defPPr>
              <a:lvl1pPr indent="0">
                <a:lnSpc>
                  <a:spcPct val="95000"/>
                </a:lnSpc>
                <a:spcBef>
                  <a:spcPts val="400"/>
                </a:spcBef>
                <a:buFont typeface="Arial" panose="020B0604020202020204" pitchFamily="34" charset="0"/>
                <a:buNone/>
                <a:defRPr sz="2400" b="0"/>
              </a:lvl1pPr>
              <a:lvl2pPr marL="228600" indent="-228600">
                <a:lnSpc>
                  <a:spcPct val="95000"/>
                </a:lnSpc>
                <a:spcBef>
                  <a:spcPts val="400"/>
                </a:spcBef>
                <a:buSzPct val="85000"/>
                <a:buFont typeface="Arial" panose="020B0604020202020204" pitchFamily="34" charset="0"/>
                <a:buChar char="•"/>
                <a:defRPr sz="2400"/>
              </a:lvl2pPr>
              <a:lvl3pPr marL="0" indent="0">
                <a:lnSpc>
                  <a:spcPct val="95000"/>
                </a:lnSpc>
                <a:spcBef>
                  <a:spcPts val="400"/>
                </a:spcBef>
                <a:buFont typeface="Arial" panose="020B0604020202020204" pitchFamily="34" charset="0"/>
                <a:buNone/>
                <a:defRPr sz="2400" b="1">
                  <a:solidFill>
                    <a:srgbClr val="00C3A8"/>
                  </a:solidFill>
                </a:defRPr>
              </a:lvl3pPr>
              <a:lvl4pPr marL="0" indent="0">
                <a:lnSpc>
                  <a:spcPct val="95000"/>
                </a:lnSpc>
                <a:spcBef>
                  <a:spcPts val="400"/>
                </a:spcBef>
                <a:buFont typeface="Arial" panose="020B0604020202020204" pitchFamily="34" charset="0"/>
                <a:buNone/>
                <a:defRPr sz="2400" b="1"/>
              </a:lvl4pPr>
              <a:lvl5pPr marL="457200" indent="-457200">
                <a:lnSpc>
                  <a:spcPct val="95000"/>
                </a:lnSpc>
                <a:spcBef>
                  <a:spcPts val="400"/>
                </a:spcBef>
                <a:buFont typeface="+mj-lt"/>
                <a:buAutoNum type="arabicPeriod"/>
                <a:defRPr sz="24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nl-NL" sz="2800" dirty="0"/>
                <a:t>Activiteiten bv’s</a:t>
              </a:r>
            </a:p>
          </p:txBody>
        </p:sp>
        <p:pic>
          <p:nvPicPr>
            <p:cNvPr id="40" name="Graphic 39" descr="Checkbox Checked outline">
              <a:extLst>
                <a:ext uri="{FF2B5EF4-FFF2-40B4-BE49-F238E27FC236}">
                  <a16:creationId xmlns:a16="http://schemas.microsoft.com/office/drawing/2014/main" id="{ACFF50EC-029F-EB4A-73A0-396983DEDE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10506" y="2931191"/>
              <a:ext cx="751371" cy="751371"/>
            </a:xfrm>
            <a:prstGeom prst="rect">
              <a:avLst/>
            </a:prstGeom>
          </p:spPr>
        </p:pic>
      </p:grpSp>
      <p:grpSp>
        <p:nvGrpSpPr>
          <p:cNvPr id="46" name="Group 45">
            <a:extLst>
              <a:ext uri="{FF2B5EF4-FFF2-40B4-BE49-F238E27FC236}">
                <a16:creationId xmlns:a16="http://schemas.microsoft.com/office/drawing/2014/main" id="{B8A8CB84-60A1-727A-E321-EF42D8ED80F7}"/>
              </a:ext>
            </a:extLst>
          </p:cNvPr>
          <p:cNvGrpSpPr/>
          <p:nvPr/>
        </p:nvGrpSpPr>
        <p:grpSpPr>
          <a:xfrm>
            <a:off x="8110506" y="3794231"/>
            <a:ext cx="3632529" cy="751371"/>
            <a:chOff x="8110506" y="3794231"/>
            <a:chExt cx="3632529" cy="751371"/>
          </a:xfrm>
        </p:grpSpPr>
        <p:sp>
          <p:nvSpPr>
            <p:cNvPr id="33" name="Tekstvak 32">
              <a:extLst>
                <a:ext uri="{FF2B5EF4-FFF2-40B4-BE49-F238E27FC236}">
                  <a16:creationId xmlns:a16="http://schemas.microsoft.com/office/drawing/2014/main" id="{962830F1-B66F-086D-B4F3-0CDCEAD1F746}"/>
                </a:ext>
              </a:extLst>
            </p:cNvPr>
            <p:cNvSpPr txBox="1"/>
            <p:nvPr/>
          </p:nvSpPr>
          <p:spPr>
            <a:xfrm>
              <a:off x="8827035" y="3939588"/>
              <a:ext cx="2916000" cy="409343"/>
            </a:xfrm>
            <a:prstGeom prst="rect">
              <a:avLst/>
            </a:prstGeom>
          </p:spPr>
          <p:txBody>
            <a:bodyPr vert="horz" wrap="square" lIns="0" tIns="0" rIns="0" bIns="0" rtlCol="0">
              <a:spAutoFit/>
            </a:bodyPr>
            <a:lstStyle>
              <a:defPPr>
                <a:defRPr lang="nl-NL"/>
              </a:defPPr>
              <a:lvl1pPr indent="0">
                <a:lnSpc>
                  <a:spcPct val="95000"/>
                </a:lnSpc>
                <a:spcBef>
                  <a:spcPts val="400"/>
                </a:spcBef>
                <a:buFont typeface="Arial" panose="020B0604020202020204" pitchFamily="34" charset="0"/>
                <a:buNone/>
                <a:defRPr sz="2400" b="0"/>
              </a:lvl1pPr>
              <a:lvl2pPr marL="228600" indent="-228600">
                <a:lnSpc>
                  <a:spcPct val="95000"/>
                </a:lnSpc>
                <a:spcBef>
                  <a:spcPts val="400"/>
                </a:spcBef>
                <a:buSzPct val="85000"/>
                <a:buFont typeface="Arial" panose="020B0604020202020204" pitchFamily="34" charset="0"/>
                <a:buChar char="•"/>
                <a:defRPr sz="2400"/>
              </a:lvl2pPr>
              <a:lvl3pPr marL="0" indent="0">
                <a:lnSpc>
                  <a:spcPct val="95000"/>
                </a:lnSpc>
                <a:spcBef>
                  <a:spcPts val="400"/>
                </a:spcBef>
                <a:buFont typeface="Arial" panose="020B0604020202020204" pitchFamily="34" charset="0"/>
                <a:buNone/>
                <a:defRPr sz="2400" b="1">
                  <a:solidFill>
                    <a:srgbClr val="00C3A8"/>
                  </a:solidFill>
                </a:defRPr>
              </a:lvl3pPr>
              <a:lvl4pPr marL="0" indent="0">
                <a:lnSpc>
                  <a:spcPct val="95000"/>
                </a:lnSpc>
                <a:spcBef>
                  <a:spcPts val="400"/>
                </a:spcBef>
                <a:buFont typeface="Arial" panose="020B0604020202020204" pitchFamily="34" charset="0"/>
                <a:buNone/>
                <a:defRPr sz="2400" b="1"/>
              </a:lvl4pPr>
              <a:lvl5pPr marL="457200" indent="-457200">
                <a:lnSpc>
                  <a:spcPct val="95000"/>
                </a:lnSpc>
                <a:spcBef>
                  <a:spcPts val="400"/>
                </a:spcBef>
                <a:buFont typeface="+mj-lt"/>
                <a:buAutoNum type="arabicPeriod"/>
                <a:defRPr sz="24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nl-NL" sz="2800" dirty="0"/>
                <a:t>Aansprakelijkheid</a:t>
              </a:r>
            </a:p>
          </p:txBody>
        </p:sp>
        <p:pic>
          <p:nvPicPr>
            <p:cNvPr id="41" name="Graphic 40" descr="Checkbox Checked outline">
              <a:extLst>
                <a:ext uri="{FF2B5EF4-FFF2-40B4-BE49-F238E27FC236}">
                  <a16:creationId xmlns:a16="http://schemas.microsoft.com/office/drawing/2014/main" id="{601824C8-D348-E19A-4B67-8B891D6EA7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10506" y="3794231"/>
              <a:ext cx="751371" cy="751371"/>
            </a:xfrm>
            <a:prstGeom prst="rect">
              <a:avLst/>
            </a:prstGeom>
          </p:spPr>
        </p:pic>
      </p:grpSp>
      <p:sp>
        <p:nvSpPr>
          <p:cNvPr id="47" name="Footer Placeholder 46">
            <a:extLst>
              <a:ext uri="{FF2B5EF4-FFF2-40B4-BE49-F238E27FC236}">
                <a16:creationId xmlns:a16="http://schemas.microsoft.com/office/drawing/2014/main" id="{49168A18-B846-68EF-0FA1-BB63581FB3DC}"/>
              </a:ext>
            </a:extLst>
          </p:cNvPr>
          <p:cNvSpPr>
            <a:spLocks noGrp="1"/>
          </p:cNvSpPr>
          <p:nvPr>
            <p:ph type="ftr" sz="quarter" idx="11"/>
          </p:nvPr>
        </p:nvSpPr>
        <p:spPr/>
        <p:txBody>
          <a:bodyPr/>
          <a:lstStyle/>
          <a:p>
            <a:r>
              <a:rPr lang="nl-NL" dirty="0"/>
              <a:t>Kansen op de zakelijke financieringsmarkt: Zo pak je het gesprek slim aan  -  SEH 2025</a:t>
            </a:r>
          </a:p>
        </p:txBody>
      </p:sp>
      <p:sp>
        <p:nvSpPr>
          <p:cNvPr id="48" name="Slide Number Placeholder 47">
            <a:extLst>
              <a:ext uri="{FF2B5EF4-FFF2-40B4-BE49-F238E27FC236}">
                <a16:creationId xmlns:a16="http://schemas.microsoft.com/office/drawing/2014/main" id="{B7E6D7E9-2714-2B8A-8BD0-354ECD24E209}"/>
              </a:ext>
            </a:extLst>
          </p:cNvPr>
          <p:cNvSpPr>
            <a:spLocks noGrp="1"/>
          </p:cNvSpPr>
          <p:nvPr>
            <p:ph type="sldNum" sz="quarter" idx="12"/>
          </p:nvPr>
        </p:nvSpPr>
        <p:spPr/>
        <p:txBody>
          <a:bodyPr/>
          <a:lstStyle/>
          <a:p>
            <a:fld id="{962CB5CB-A24C-4094-B4A6-366B993DC4C5}" type="slidenum">
              <a:rPr lang="nl-NL" smtClean="0"/>
              <a:t>14</a:t>
            </a:fld>
            <a:endParaRPr lang="nl-NL" dirty="0"/>
          </a:p>
        </p:txBody>
      </p:sp>
    </p:spTree>
    <p:extLst>
      <p:ext uri="{BB962C8B-B14F-4D97-AF65-F5344CB8AC3E}">
        <p14:creationId xmlns:p14="http://schemas.microsoft.com/office/powerpoint/2010/main" val="4128469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nodeType="withEffect">
                                  <p:stCondLst>
                                    <p:cond delay="25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par>
                                <p:cTn id="11" presetID="10" presetClass="entr" presetSubtype="0" fill="hold" nodeType="withEffect">
                                  <p:stCondLst>
                                    <p:cond delay="50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par>
                                <p:cTn id="14" presetID="10" presetClass="entr" presetSubtype="0" fill="hold" nodeType="withEffect">
                                  <p:stCondLst>
                                    <p:cond delay="75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e waardeer ik mijn voorraad?">
            <a:extLst>
              <a:ext uri="{FF2B5EF4-FFF2-40B4-BE49-F238E27FC236}">
                <a16:creationId xmlns:a16="http://schemas.microsoft.com/office/drawing/2014/main" id="{5D21799A-B1BC-BA32-CE6A-8DDA2522AF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4163" y="1341438"/>
            <a:ext cx="7257837" cy="4824412"/>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a:extLst>
              <a:ext uri="{FF2B5EF4-FFF2-40B4-BE49-F238E27FC236}">
                <a16:creationId xmlns:a16="http://schemas.microsoft.com/office/drawing/2014/main" id="{3DA18ED7-347D-E9AC-4D4F-F974E1002797}"/>
              </a:ext>
            </a:extLst>
          </p:cNvPr>
          <p:cNvSpPr>
            <a:spLocks noGrp="1"/>
          </p:cNvSpPr>
          <p:nvPr>
            <p:ph type="title"/>
          </p:nvPr>
        </p:nvSpPr>
        <p:spPr/>
        <p:txBody>
          <a:bodyPr/>
          <a:lstStyle/>
          <a:p>
            <a:r>
              <a:rPr lang="nl-NL" dirty="0"/>
              <a:t>Wat doet het bedrijf</a:t>
            </a:r>
          </a:p>
        </p:txBody>
      </p:sp>
      <p:sp>
        <p:nvSpPr>
          <p:cNvPr id="8" name="Footer Placeholder 7">
            <a:extLst>
              <a:ext uri="{FF2B5EF4-FFF2-40B4-BE49-F238E27FC236}">
                <a16:creationId xmlns:a16="http://schemas.microsoft.com/office/drawing/2014/main" id="{006C6ECF-25DE-CD96-8E0E-943380872A37}"/>
              </a:ext>
            </a:extLst>
          </p:cNvPr>
          <p:cNvSpPr>
            <a:spLocks noGrp="1"/>
          </p:cNvSpPr>
          <p:nvPr>
            <p:ph type="ftr" sz="quarter" idx="11"/>
          </p:nvPr>
        </p:nvSpPr>
        <p:spPr/>
        <p:txBody>
          <a:bodyPr/>
          <a:lstStyle/>
          <a:p>
            <a:r>
              <a:rPr lang="nl-NL" dirty="0"/>
              <a:t>Kansen op de zakelijke financieringsmarkt: Zo pak je het gesprek slim aan  -  SEH 2025</a:t>
            </a:r>
          </a:p>
        </p:txBody>
      </p:sp>
      <p:grpSp>
        <p:nvGrpSpPr>
          <p:cNvPr id="18" name="Group 17">
            <a:extLst>
              <a:ext uri="{FF2B5EF4-FFF2-40B4-BE49-F238E27FC236}">
                <a16:creationId xmlns:a16="http://schemas.microsoft.com/office/drawing/2014/main" id="{BDE614A3-7F37-6C0C-37A1-915B9058EC69}"/>
              </a:ext>
            </a:extLst>
          </p:cNvPr>
          <p:cNvGrpSpPr/>
          <p:nvPr/>
        </p:nvGrpSpPr>
        <p:grpSpPr>
          <a:xfrm>
            <a:off x="636464" y="3019576"/>
            <a:ext cx="2926214" cy="751371"/>
            <a:chOff x="636464" y="3019576"/>
            <a:chExt cx="2926214" cy="751371"/>
          </a:xfrm>
        </p:grpSpPr>
        <p:sp>
          <p:nvSpPr>
            <p:cNvPr id="4" name="Tekstvak 3">
              <a:extLst>
                <a:ext uri="{FF2B5EF4-FFF2-40B4-BE49-F238E27FC236}">
                  <a16:creationId xmlns:a16="http://schemas.microsoft.com/office/drawing/2014/main" id="{8234986E-993C-525F-29DA-A80B4D2F48E6}"/>
                </a:ext>
              </a:extLst>
            </p:cNvPr>
            <p:cNvSpPr txBox="1"/>
            <p:nvPr/>
          </p:nvSpPr>
          <p:spPr>
            <a:xfrm>
              <a:off x="1438635" y="3154419"/>
              <a:ext cx="2124043" cy="430887"/>
            </a:xfrm>
            <a:prstGeom prst="rect">
              <a:avLst/>
            </a:prstGeom>
            <a:noFill/>
          </p:spPr>
          <p:txBody>
            <a:bodyPr wrap="none" lIns="0" tIns="0" rIns="0" bIns="0" rtlCol="0">
              <a:spAutoFit/>
            </a:bodyPr>
            <a:lstStyle/>
            <a:p>
              <a:r>
                <a:rPr lang="nl-NL" sz="2800" dirty="0">
                  <a:solidFill>
                    <a:schemeClr val="accent1"/>
                  </a:solidFill>
                  <a:latin typeface="+mj-lt"/>
                </a:rPr>
                <a:t>Verdienmodel</a:t>
              </a:r>
            </a:p>
          </p:txBody>
        </p:sp>
        <p:pic>
          <p:nvPicPr>
            <p:cNvPr id="13" name="Graphic 12" descr="Checkbox Checked outline">
              <a:extLst>
                <a:ext uri="{FF2B5EF4-FFF2-40B4-BE49-F238E27FC236}">
                  <a16:creationId xmlns:a16="http://schemas.microsoft.com/office/drawing/2014/main" id="{94FC40AA-DF27-CA72-CA01-2D7A47221EC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6464" y="3019576"/>
              <a:ext cx="751371" cy="751371"/>
            </a:xfrm>
            <a:prstGeom prst="rect">
              <a:avLst/>
            </a:prstGeom>
          </p:spPr>
        </p:pic>
      </p:grpSp>
      <p:grpSp>
        <p:nvGrpSpPr>
          <p:cNvPr id="19" name="Group 18">
            <a:extLst>
              <a:ext uri="{FF2B5EF4-FFF2-40B4-BE49-F238E27FC236}">
                <a16:creationId xmlns:a16="http://schemas.microsoft.com/office/drawing/2014/main" id="{882C3534-3884-76B3-2EA1-419E449ECD17}"/>
              </a:ext>
            </a:extLst>
          </p:cNvPr>
          <p:cNvGrpSpPr/>
          <p:nvPr/>
        </p:nvGrpSpPr>
        <p:grpSpPr>
          <a:xfrm>
            <a:off x="636464" y="4006287"/>
            <a:ext cx="1722872" cy="751371"/>
            <a:chOff x="636464" y="4006287"/>
            <a:chExt cx="1722872" cy="751371"/>
          </a:xfrm>
        </p:grpSpPr>
        <p:sp>
          <p:nvSpPr>
            <p:cNvPr id="5" name="Tekstvak 4">
              <a:extLst>
                <a:ext uri="{FF2B5EF4-FFF2-40B4-BE49-F238E27FC236}">
                  <a16:creationId xmlns:a16="http://schemas.microsoft.com/office/drawing/2014/main" id="{7BC79BEC-561B-2022-F410-1EEC5EC49700}"/>
                </a:ext>
              </a:extLst>
            </p:cNvPr>
            <p:cNvSpPr txBox="1"/>
            <p:nvPr/>
          </p:nvSpPr>
          <p:spPr>
            <a:xfrm>
              <a:off x="1438635" y="4131358"/>
              <a:ext cx="920701" cy="430887"/>
            </a:xfrm>
            <a:prstGeom prst="rect">
              <a:avLst/>
            </a:prstGeom>
            <a:noFill/>
          </p:spPr>
          <p:txBody>
            <a:bodyPr wrap="none" lIns="0" tIns="0" rIns="0" bIns="0" rtlCol="0">
              <a:spAutoFit/>
            </a:bodyPr>
            <a:lstStyle/>
            <a:p>
              <a:r>
                <a:rPr lang="nl-NL" sz="2800" dirty="0">
                  <a:solidFill>
                    <a:schemeClr val="accent1"/>
                  </a:solidFill>
                  <a:latin typeface="+mj-lt"/>
                </a:rPr>
                <a:t>Markt</a:t>
              </a:r>
            </a:p>
          </p:txBody>
        </p:sp>
        <p:pic>
          <p:nvPicPr>
            <p:cNvPr id="14" name="Graphic 13" descr="Checkbox Checked outline">
              <a:extLst>
                <a:ext uri="{FF2B5EF4-FFF2-40B4-BE49-F238E27FC236}">
                  <a16:creationId xmlns:a16="http://schemas.microsoft.com/office/drawing/2014/main" id="{416BD064-194A-C06A-C17C-8561E5EEBEA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6464" y="4006287"/>
              <a:ext cx="751371" cy="751371"/>
            </a:xfrm>
            <a:prstGeom prst="rect">
              <a:avLst/>
            </a:prstGeom>
          </p:spPr>
        </p:pic>
      </p:grpSp>
      <p:grpSp>
        <p:nvGrpSpPr>
          <p:cNvPr id="20" name="Group 19">
            <a:extLst>
              <a:ext uri="{FF2B5EF4-FFF2-40B4-BE49-F238E27FC236}">
                <a16:creationId xmlns:a16="http://schemas.microsoft.com/office/drawing/2014/main" id="{5AE16095-C5DE-01CB-7AC3-15D1EE57F222}"/>
              </a:ext>
            </a:extLst>
          </p:cNvPr>
          <p:cNvGrpSpPr/>
          <p:nvPr/>
        </p:nvGrpSpPr>
        <p:grpSpPr>
          <a:xfrm>
            <a:off x="636464" y="4992998"/>
            <a:ext cx="2456727" cy="751371"/>
            <a:chOff x="636464" y="4992998"/>
            <a:chExt cx="2456727" cy="751371"/>
          </a:xfrm>
        </p:grpSpPr>
        <p:sp>
          <p:nvSpPr>
            <p:cNvPr id="6" name="Tekstvak 5">
              <a:extLst>
                <a:ext uri="{FF2B5EF4-FFF2-40B4-BE49-F238E27FC236}">
                  <a16:creationId xmlns:a16="http://schemas.microsoft.com/office/drawing/2014/main" id="{77420320-5E20-FE45-970C-9F862F5E7408}"/>
                </a:ext>
              </a:extLst>
            </p:cNvPr>
            <p:cNvSpPr txBox="1"/>
            <p:nvPr/>
          </p:nvSpPr>
          <p:spPr>
            <a:xfrm>
              <a:off x="1438635" y="5108297"/>
              <a:ext cx="1654556" cy="430887"/>
            </a:xfrm>
            <a:prstGeom prst="rect">
              <a:avLst/>
            </a:prstGeom>
            <a:noFill/>
          </p:spPr>
          <p:txBody>
            <a:bodyPr wrap="none" lIns="0" tIns="0" rIns="0" bIns="0" rtlCol="0">
              <a:spAutoFit/>
            </a:bodyPr>
            <a:lstStyle/>
            <a:p>
              <a:r>
                <a:rPr lang="nl-NL" sz="2800" dirty="0">
                  <a:solidFill>
                    <a:schemeClr val="accent1"/>
                  </a:solidFill>
                  <a:latin typeface="+mj-lt"/>
                </a:rPr>
                <a:t>Buitenland</a:t>
              </a:r>
            </a:p>
          </p:txBody>
        </p:sp>
        <p:pic>
          <p:nvPicPr>
            <p:cNvPr id="15" name="Graphic 14" descr="Checkbox Checked outline">
              <a:extLst>
                <a:ext uri="{FF2B5EF4-FFF2-40B4-BE49-F238E27FC236}">
                  <a16:creationId xmlns:a16="http://schemas.microsoft.com/office/drawing/2014/main" id="{806B6936-0274-6DCD-F53D-89A9223A79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6464" y="4992998"/>
              <a:ext cx="751371" cy="751371"/>
            </a:xfrm>
            <a:prstGeom prst="rect">
              <a:avLst/>
            </a:prstGeom>
          </p:spPr>
        </p:pic>
      </p:grpSp>
      <p:grpSp>
        <p:nvGrpSpPr>
          <p:cNvPr id="17" name="Group 16">
            <a:extLst>
              <a:ext uri="{FF2B5EF4-FFF2-40B4-BE49-F238E27FC236}">
                <a16:creationId xmlns:a16="http://schemas.microsoft.com/office/drawing/2014/main" id="{482F6B12-7D13-127A-FE40-B02BD428D9CD}"/>
              </a:ext>
            </a:extLst>
          </p:cNvPr>
          <p:cNvGrpSpPr/>
          <p:nvPr/>
        </p:nvGrpSpPr>
        <p:grpSpPr>
          <a:xfrm>
            <a:off x="636464" y="1636218"/>
            <a:ext cx="3803352" cy="972149"/>
            <a:chOff x="636464" y="1636218"/>
            <a:chExt cx="3803352" cy="972149"/>
          </a:xfrm>
        </p:grpSpPr>
        <p:pic>
          <p:nvPicPr>
            <p:cNvPr id="12" name="Graphic 11" descr="Checkbox Checked outline">
              <a:extLst>
                <a:ext uri="{FF2B5EF4-FFF2-40B4-BE49-F238E27FC236}">
                  <a16:creationId xmlns:a16="http://schemas.microsoft.com/office/drawing/2014/main" id="{32153459-DB61-B0AE-7D51-9418C670AA6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6464" y="1636218"/>
              <a:ext cx="751371" cy="751371"/>
            </a:xfrm>
            <a:prstGeom prst="rect">
              <a:avLst/>
            </a:prstGeom>
          </p:spPr>
        </p:pic>
        <p:sp>
          <p:nvSpPr>
            <p:cNvPr id="16" name="Tekstvak 1">
              <a:extLst>
                <a:ext uri="{FF2B5EF4-FFF2-40B4-BE49-F238E27FC236}">
                  <a16:creationId xmlns:a16="http://schemas.microsoft.com/office/drawing/2014/main" id="{4ADD8680-1435-B1A6-12AF-ECDDE2FD72D9}"/>
                </a:ext>
              </a:extLst>
            </p:cNvPr>
            <p:cNvSpPr txBox="1"/>
            <p:nvPr/>
          </p:nvSpPr>
          <p:spPr>
            <a:xfrm>
              <a:off x="1438635" y="1746593"/>
              <a:ext cx="3001181" cy="861774"/>
            </a:xfrm>
            <a:prstGeom prst="rect">
              <a:avLst/>
            </a:prstGeom>
            <a:noFill/>
          </p:spPr>
          <p:txBody>
            <a:bodyPr wrap="square" lIns="0" tIns="0" rIns="0" bIns="0" rtlCol="0">
              <a:spAutoFit/>
            </a:bodyPr>
            <a:lstStyle/>
            <a:p>
              <a:r>
                <a:rPr lang="nl-NL" sz="2800" dirty="0">
                  <a:solidFill>
                    <a:schemeClr val="accent1"/>
                  </a:solidFill>
                  <a:latin typeface="+mj-lt"/>
                </a:rPr>
                <a:t>Bedrijfsactiviteiten (SBI code) </a:t>
              </a:r>
            </a:p>
          </p:txBody>
        </p:sp>
      </p:grpSp>
      <p:sp>
        <p:nvSpPr>
          <p:cNvPr id="21" name="Slide Number Placeholder 20">
            <a:extLst>
              <a:ext uri="{FF2B5EF4-FFF2-40B4-BE49-F238E27FC236}">
                <a16:creationId xmlns:a16="http://schemas.microsoft.com/office/drawing/2014/main" id="{DA296F9E-B2D5-8C74-51D8-C007F090A41E}"/>
              </a:ext>
            </a:extLst>
          </p:cNvPr>
          <p:cNvSpPr>
            <a:spLocks noGrp="1"/>
          </p:cNvSpPr>
          <p:nvPr>
            <p:ph type="sldNum" sz="quarter" idx="12"/>
          </p:nvPr>
        </p:nvSpPr>
        <p:spPr/>
        <p:txBody>
          <a:bodyPr/>
          <a:lstStyle/>
          <a:p>
            <a:fld id="{962CB5CB-A24C-4094-B4A6-366B993DC4C5}" type="slidenum">
              <a:rPr lang="nl-NL" smtClean="0"/>
              <a:t>15</a:t>
            </a:fld>
            <a:endParaRPr lang="nl-NL" dirty="0"/>
          </a:p>
        </p:txBody>
      </p:sp>
    </p:spTree>
    <p:extLst>
      <p:ext uri="{BB962C8B-B14F-4D97-AF65-F5344CB8AC3E}">
        <p14:creationId xmlns:p14="http://schemas.microsoft.com/office/powerpoint/2010/main" val="2151164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A7F88-FBF5-F728-97FB-622759AB9CA9}"/>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88AF5A5C-B3FA-2178-C41F-E39ABC224822}"/>
              </a:ext>
            </a:extLst>
          </p:cNvPr>
          <p:cNvSpPr/>
          <p:nvPr/>
        </p:nvSpPr>
        <p:spPr>
          <a:xfrm>
            <a:off x="0" y="908050"/>
            <a:ext cx="12192000" cy="5257800"/>
          </a:xfrm>
          <a:prstGeom prst="rect">
            <a:avLst/>
          </a:prstGeom>
          <a:gradFill flip="none" rotWithShape="1">
            <a:gsLst>
              <a:gs pos="0">
                <a:schemeClr val="accent3">
                  <a:alpha val="20000"/>
                </a:schemeClr>
              </a:gs>
              <a:gs pos="100000">
                <a:srgbClr val="00C3A8"/>
              </a:gs>
            </a:gsLst>
            <a:lin ang="10800000" scaled="1"/>
            <a:tileRect/>
          </a:gra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800" dirty="0">
              <a:solidFill>
                <a:srgbClr val="313131"/>
              </a:solidFill>
            </a:endParaRPr>
          </a:p>
        </p:txBody>
      </p:sp>
      <p:sp>
        <p:nvSpPr>
          <p:cNvPr id="4" name="Oval 3">
            <a:extLst>
              <a:ext uri="{FF2B5EF4-FFF2-40B4-BE49-F238E27FC236}">
                <a16:creationId xmlns:a16="http://schemas.microsoft.com/office/drawing/2014/main" id="{107150F9-23B1-C802-73E3-455EF8256EA3}"/>
              </a:ext>
            </a:extLst>
          </p:cNvPr>
          <p:cNvSpPr/>
          <p:nvPr/>
        </p:nvSpPr>
        <p:spPr>
          <a:xfrm>
            <a:off x="838201" y="2467834"/>
            <a:ext cx="1224136" cy="1224136"/>
          </a:xfrm>
          <a:prstGeom prst="ellipse">
            <a:avLst/>
          </a:prstGeom>
          <a:solidFill>
            <a:schemeClr val="bg1"/>
          </a:solidFill>
          <a:ln w="19050" cap="flat" cmpd="sng">
            <a:noFill/>
            <a:prstDash val="solid"/>
            <a:round/>
            <a:headEnd type="none" w="sm" len="sm"/>
            <a:tailEnd type="none" w="sm" len="sm"/>
          </a:ln>
        </p:spPr>
        <p:txBody>
          <a:bodyPr spcFirstLastPara="1" wrap="none" lIns="72000" tIns="36000" rIns="72000" bIns="144000" anchor="ctr" anchorCtr="0">
            <a:noAutofit/>
          </a:bodyPr>
          <a:lstStyle/>
          <a:p>
            <a:pPr algn="ctr">
              <a:buClr>
                <a:srgbClr val="000000"/>
              </a:buClr>
              <a:buSzPts val="4000"/>
            </a:pPr>
            <a:r>
              <a:rPr lang="nl-NL" sz="6600" b="1" kern="0" dirty="0">
                <a:solidFill>
                  <a:schemeClr val="bg2"/>
                </a:solidFill>
                <a:latin typeface="+mj-lt"/>
                <a:ea typeface="Roboto"/>
                <a:cs typeface="Roboto"/>
              </a:rPr>
              <a:t>4</a:t>
            </a:r>
            <a:endParaRPr lang="nl-NL" sz="7200" b="1" kern="0" dirty="0">
              <a:solidFill>
                <a:schemeClr val="bg2"/>
              </a:solidFill>
              <a:latin typeface="+mj-lt"/>
              <a:ea typeface="Roboto"/>
              <a:cs typeface="Roboto"/>
            </a:endParaRPr>
          </a:p>
        </p:txBody>
      </p:sp>
      <p:sp>
        <p:nvSpPr>
          <p:cNvPr id="5" name="Titel 15">
            <a:extLst>
              <a:ext uri="{FF2B5EF4-FFF2-40B4-BE49-F238E27FC236}">
                <a16:creationId xmlns:a16="http://schemas.microsoft.com/office/drawing/2014/main" id="{EBCF773C-2A51-C6CC-0F51-6A27724F76FA}"/>
              </a:ext>
            </a:extLst>
          </p:cNvPr>
          <p:cNvSpPr txBox="1">
            <a:spLocks/>
          </p:cNvSpPr>
          <p:nvPr/>
        </p:nvSpPr>
        <p:spPr>
          <a:xfrm>
            <a:off x="2310200" y="2622854"/>
            <a:ext cx="8146276" cy="1828193"/>
          </a:xfrm>
          <a:prstGeom prst="rect">
            <a:avLst/>
          </a:prstGeom>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l-NL" sz="6600" b="1" dirty="0">
                <a:solidFill>
                  <a:schemeClr val="bg1"/>
                </a:solidFill>
                <a:latin typeface="+mn-lt"/>
              </a:rPr>
              <a:t>Financieringsdoelen toegelicht</a:t>
            </a:r>
          </a:p>
        </p:txBody>
      </p:sp>
      <p:sp>
        <p:nvSpPr>
          <p:cNvPr id="8" name="Footer Placeholder 7">
            <a:extLst>
              <a:ext uri="{FF2B5EF4-FFF2-40B4-BE49-F238E27FC236}">
                <a16:creationId xmlns:a16="http://schemas.microsoft.com/office/drawing/2014/main" id="{E379E84B-DF82-3176-485B-C42F5DD0A592}"/>
              </a:ext>
            </a:extLst>
          </p:cNvPr>
          <p:cNvSpPr>
            <a:spLocks noGrp="1"/>
          </p:cNvSpPr>
          <p:nvPr>
            <p:ph type="ftr" sz="quarter" idx="11"/>
          </p:nvPr>
        </p:nvSpPr>
        <p:spPr/>
        <p:txBody>
          <a:bodyPr/>
          <a:lstStyle/>
          <a:p>
            <a:r>
              <a:rPr lang="nl-NL" dirty="0"/>
              <a:t>Kansen op de zakelijke financieringsmarkt: Zo pak je het gesprek slim aan  -  SEH 2025</a:t>
            </a:r>
          </a:p>
        </p:txBody>
      </p:sp>
      <p:sp>
        <p:nvSpPr>
          <p:cNvPr id="12" name="Slide Number Placeholder 11">
            <a:extLst>
              <a:ext uri="{FF2B5EF4-FFF2-40B4-BE49-F238E27FC236}">
                <a16:creationId xmlns:a16="http://schemas.microsoft.com/office/drawing/2014/main" id="{E52AD29F-B7A7-55F0-B1DF-6A2B49CBDDD7}"/>
              </a:ext>
            </a:extLst>
          </p:cNvPr>
          <p:cNvSpPr>
            <a:spLocks noGrp="1"/>
          </p:cNvSpPr>
          <p:nvPr>
            <p:ph type="sldNum" sz="quarter" idx="12"/>
          </p:nvPr>
        </p:nvSpPr>
        <p:spPr/>
        <p:txBody>
          <a:bodyPr/>
          <a:lstStyle/>
          <a:p>
            <a:fld id="{962CB5CB-A24C-4094-B4A6-366B993DC4C5}" type="slidenum">
              <a:rPr lang="nl-NL" smtClean="0"/>
              <a:t>16</a:t>
            </a:fld>
            <a:endParaRPr lang="nl-NL" dirty="0"/>
          </a:p>
        </p:txBody>
      </p:sp>
    </p:spTree>
    <p:extLst>
      <p:ext uri="{BB962C8B-B14F-4D97-AF65-F5344CB8AC3E}">
        <p14:creationId xmlns:p14="http://schemas.microsoft.com/office/powerpoint/2010/main" val="3571040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 fill="hold"/>
                                            <p:tgtEl>
                                              <p:spTgt spid="4"/>
                                            </p:tgtEl>
                                            <p:attrNameLst>
                                              <p:attrName>ppt_w</p:attrName>
                                            </p:attrNameLst>
                                          </p:cBhvr>
                                          <p:tavLst>
                                            <p:tav tm="0">
                                              <p:val>
                                                <p:fltVal val="0"/>
                                              </p:val>
                                            </p:tav>
                                            <p:tav tm="100000">
                                              <p:val>
                                                <p:strVal val="#ppt_w"/>
                                              </p:val>
                                            </p:tav>
                                          </p:tavLst>
                                        </p:anim>
                                        <p:anim calcmode="lin" valueType="num">
                                          <p:cBhvr>
                                            <p:cTn id="8" dur="200" fill="hold"/>
                                            <p:tgtEl>
                                              <p:spTgt spid="4"/>
                                            </p:tgtEl>
                                            <p:attrNameLst>
                                              <p:attrName>ppt_h</p:attrName>
                                            </p:attrNameLst>
                                          </p:cBhvr>
                                          <p:tavLst>
                                            <p:tav tm="0">
                                              <p:val>
                                                <p:fltVal val="0"/>
                                              </p:val>
                                            </p:tav>
                                            <p:tav tm="100000">
                                              <p:val>
                                                <p:strVal val="#ppt_h"/>
                                              </p:val>
                                            </p:tav>
                                          </p:tavLst>
                                        </p:anim>
                                      </p:childTnLst>
                                    </p:cTn>
                                  </p:par>
                                  <p:par>
                                    <p:cTn id="9" presetID="6" presetClass="emph" presetSubtype="0" fill="hold" grpId="1" nodeType="withEffect" p14:presetBounceEnd="99000">
                                      <p:stCondLst>
                                        <p:cond delay="0"/>
                                      </p:stCondLst>
                                      <p:childTnLst>
                                        <p:animScale p14:bounceEnd="99000">
                                          <p:cBhvr>
                                            <p:cTn id="10" dur="1000" fill="hold"/>
                                            <p:tgtEl>
                                              <p:spTgt spid="4"/>
                                            </p:tgtEl>
                                          </p:cBhvr>
                                          <p:by x="110000" y="110000"/>
                                        </p:animScale>
                                      </p:childTnLst>
                                    </p:cTn>
                                  </p:par>
                                  <p:par>
                                    <p:cTn id="11" presetID="6" presetClass="emph" presetSubtype="0" accel="50000" decel="50000" fill="hold" grpId="2" nodeType="withEffect">
                                      <p:stCondLst>
                                        <p:cond delay="0"/>
                                      </p:stCondLst>
                                      <p:childTnLst>
                                        <p:animScale>
                                          <p:cBhvr>
                                            <p:cTn id="12" dur="250" fill="hold"/>
                                            <p:tgtEl>
                                              <p:spTgt spid="4"/>
                                            </p:tgtEl>
                                          </p:cBhvr>
                                          <p:by x="91000" y="91000"/>
                                        </p:animScale>
                                      </p:childTnLst>
                                    </p:cTn>
                                  </p:par>
                                  <p:par>
                                    <p:cTn id="13" presetID="22" presetClass="entr" presetSubtype="8" fill="hold" grpId="0" nodeType="withEffect">
                                      <p:stCondLst>
                                        <p:cond delay="50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 fill="hold"/>
                                            <p:tgtEl>
                                              <p:spTgt spid="4"/>
                                            </p:tgtEl>
                                            <p:attrNameLst>
                                              <p:attrName>ppt_w</p:attrName>
                                            </p:attrNameLst>
                                          </p:cBhvr>
                                          <p:tavLst>
                                            <p:tav tm="0">
                                              <p:val>
                                                <p:fltVal val="0"/>
                                              </p:val>
                                            </p:tav>
                                            <p:tav tm="100000">
                                              <p:val>
                                                <p:strVal val="#ppt_w"/>
                                              </p:val>
                                            </p:tav>
                                          </p:tavLst>
                                        </p:anim>
                                        <p:anim calcmode="lin" valueType="num">
                                          <p:cBhvr>
                                            <p:cTn id="8" dur="200" fill="hold"/>
                                            <p:tgtEl>
                                              <p:spTgt spid="4"/>
                                            </p:tgtEl>
                                            <p:attrNameLst>
                                              <p:attrName>ppt_h</p:attrName>
                                            </p:attrNameLst>
                                          </p:cBhvr>
                                          <p:tavLst>
                                            <p:tav tm="0">
                                              <p:val>
                                                <p:fltVal val="0"/>
                                              </p:val>
                                            </p:tav>
                                            <p:tav tm="100000">
                                              <p:val>
                                                <p:strVal val="#ppt_h"/>
                                              </p:val>
                                            </p:tav>
                                          </p:tavLst>
                                        </p:anim>
                                      </p:childTnLst>
                                    </p:cTn>
                                  </p:par>
                                  <p:par>
                                    <p:cTn id="9" presetID="6" presetClass="emph" presetSubtype="0" fill="hold" grpId="1" nodeType="withEffect">
                                      <p:stCondLst>
                                        <p:cond delay="0"/>
                                      </p:stCondLst>
                                      <p:childTnLst>
                                        <p:animScale>
                                          <p:cBhvr>
                                            <p:cTn id="10" dur="1000" fill="hold"/>
                                            <p:tgtEl>
                                              <p:spTgt spid="4"/>
                                            </p:tgtEl>
                                          </p:cBhvr>
                                          <p:by x="110000" y="110000"/>
                                        </p:animScale>
                                      </p:childTnLst>
                                    </p:cTn>
                                  </p:par>
                                  <p:par>
                                    <p:cTn id="11" presetID="6" presetClass="emph" presetSubtype="0" accel="50000" decel="50000" fill="hold" grpId="2" nodeType="withEffect">
                                      <p:stCondLst>
                                        <p:cond delay="0"/>
                                      </p:stCondLst>
                                      <p:childTnLst>
                                        <p:animScale>
                                          <p:cBhvr>
                                            <p:cTn id="12" dur="250" fill="hold"/>
                                            <p:tgtEl>
                                              <p:spTgt spid="4"/>
                                            </p:tgtEl>
                                          </p:cBhvr>
                                          <p:by x="91000" y="91000"/>
                                        </p:animScale>
                                      </p:childTnLst>
                                    </p:cTn>
                                  </p:par>
                                  <p:par>
                                    <p:cTn id="13" presetID="22" presetClass="entr" presetSubtype="8" fill="hold" grpId="0" nodeType="withEffect">
                                      <p:stCondLst>
                                        <p:cond delay="50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5"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Freeform: Shape 38">
            <a:extLst>
              <a:ext uri="{FF2B5EF4-FFF2-40B4-BE49-F238E27FC236}">
                <a16:creationId xmlns:a16="http://schemas.microsoft.com/office/drawing/2014/main" id="{AB548275-0150-09D7-01DB-209EF9EE1E95}"/>
              </a:ext>
            </a:extLst>
          </p:cNvPr>
          <p:cNvSpPr/>
          <p:nvPr/>
        </p:nvSpPr>
        <p:spPr>
          <a:xfrm>
            <a:off x="1004481" y="368300"/>
            <a:ext cx="9739796" cy="6489700"/>
          </a:xfrm>
          <a:custGeom>
            <a:avLst/>
            <a:gdLst>
              <a:gd name="connsiteX0" fmla="*/ 4869898 w 9739796"/>
              <a:gd name="connsiteY0" fmla="*/ 0 h 6669360"/>
              <a:gd name="connsiteX1" fmla="*/ 9739796 w 9739796"/>
              <a:gd name="connsiteY1" fmla="*/ 3492388 h 6669360"/>
              <a:gd name="connsiteX2" fmla="*/ 7191181 w 9739796"/>
              <a:gd name="connsiteY2" fmla="*/ 6563264 h 6669360"/>
              <a:gd name="connsiteX3" fmla="*/ 6884067 w 9739796"/>
              <a:gd name="connsiteY3" fmla="*/ 6669360 h 6669360"/>
              <a:gd name="connsiteX4" fmla="*/ 2855729 w 9739796"/>
              <a:gd name="connsiteY4" fmla="*/ 6669360 h 6669360"/>
              <a:gd name="connsiteX5" fmla="*/ 2548616 w 9739796"/>
              <a:gd name="connsiteY5" fmla="*/ 6563264 h 6669360"/>
              <a:gd name="connsiteX6" fmla="*/ 0 w 9739796"/>
              <a:gd name="connsiteY6" fmla="*/ 3492388 h 6669360"/>
              <a:gd name="connsiteX7" fmla="*/ 4869898 w 9739796"/>
              <a:gd name="connsiteY7" fmla="*/ 0 h 666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39796" h="6669360">
                <a:moveTo>
                  <a:pt x="4869898" y="0"/>
                </a:moveTo>
                <a:cubicBezTo>
                  <a:pt x="7559468" y="0"/>
                  <a:pt x="9739796" y="1563595"/>
                  <a:pt x="9739796" y="3492388"/>
                </a:cubicBezTo>
                <a:cubicBezTo>
                  <a:pt x="9739796" y="4818434"/>
                  <a:pt x="8709250" y="5971866"/>
                  <a:pt x="7191181" y="6563264"/>
                </a:cubicBezTo>
                <a:lnTo>
                  <a:pt x="6884067" y="6669360"/>
                </a:lnTo>
                <a:lnTo>
                  <a:pt x="2855729" y="6669360"/>
                </a:lnTo>
                <a:lnTo>
                  <a:pt x="2548616" y="6563264"/>
                </a:lnTo>
                <a:cubicBezTo>
                  <a:pt x="1030546" y="5971866"/>
                  <a:pt x="0" y="4818434"/>
                  <a:pt x="0" y="3492388"/>
                </a:cubicBezTo>
                <a:cubicBezTo>
                  <a:pt x="0" y="1563595"/>
                  <a:pt x="2180328" y="0"/>
                  <a:pt x="4869898" y="0"/>
                </a:cubicBezTo>
                <a:close/>
              </a:path>
            </a:pathLst>
          </a:cu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2800" dirty="0">
              <a:solidFill>
                <a:srgbClr val="313131"/>
              </a:solidFill>
            </a:endParaRPr>
          </a:p>
        </p:txBody>
      </p:sp>
      <p:grpSp>
        <p:nvGrpSpPr>
          <p:cNvPr id="18" name="Group 17">
            <a:extLst>
              <a:ext uri="{FF2B5EF4-FFF2-40B4-BE49-F238E27FC236}">
                <a16:creationId xmlns:a16="http://schemas.microsoft.com/office/drawing/2014/main" id="{95BAADA0-5FB8-4C3A-A7A5-0D5DD07D1491}"/>
              </a:ext>
            </a:extLst>
          </p:cNvPr>
          <p:cNvGrpSpPr/>
          <p:nvPr/>
        </p:nvGrpSpPr>
        <p:grpSpPr>
          <a:xfrm>
            <a:off x="2267082" y="776614"/>
            <a:ext cx="7177868" cy="5567036"/>
            <a:chOff x="2567608" y="734373"/>
            <a:chExt cx="7177868" cy="5567036"/>
          </a:xfrm>
        </p:grpSpPr>
        <p:sp>
          <p:nvSpPr>
            <p:cNvPr id="7" name="Rectangle 6">
              <a:extLst>
                <a:ext uri="{FF2B5EF4-FFF2-40B4-BE49-F238E27FC236}">
                  <a16:creationId xmlns:a16="http://schemas.microsoft.com/office/drawing/2014/main" id="{0021B734-9185-EE43-F5DA-CE9FE6D345A1}"/>
                </a:ext>
              </a:extLst>
            </p:cNvPr>
            <p:cNvSpPr/>
            <p:nvPr/>
          </p:nvSpPr>
          <p:spPr>
            <a:xfrm>
              <a:off x="7140116" y="734373"/>
              <a:ext cx="864096" cy="3183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Rectangle 8">
              <a:extLst>
                <a:ext uri="{FF2B5EF4-FFF2-40B4-BE49-F238E27FC236}">
                  <a16:creationId xmlns:a16="http://schemas.microsoft.com/office/drawing/2014/main" id="{6D45FB6F-3A66-64EF-6E23-4C09B5862750}"/>
                </a:ext>
              </a:extLst>
            </p:cNvPr>
            <p:cNvSpPr/>
            <p:nvPr/>
          </p:nvSpPr>
          <p:spPr>
            <a:xfrm>
              <a:off x="8472264" y="2348880"/>
              <a:ext cx="864096" cy="3183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Rectangle 9">
              <a:extLst>
                <a:ext uri="{FF2B5EF4-FFF2-40B4-BE49-F238E27FC236}">
                  <a16:creationId xmlns:a16="http://schemas.microsoft.com/office/drawing/2014/main" id="{3FDC94B8-BABA-27D2-3E81-D7B9CA672C52}"/>
                </a:ext>
              </a:extLst>
            </p:cNvPr>
            <p:cNvSpPr/>
            <p:nvPr/>
          </p:nvSpPr>
          <p:spPr>
            <a:xfrm>
              <a:off x="8523312" y="3573016"/>
              <a:ext cx="1152128" cy="3183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 name="Rectangle 10">
              <a:extLst>
                <a:ext uri="{FF2B5EF4-FFF2-40B4-BE49-F238E27FC236}">
                  <a16:creationId xmlns:a16="http://schemas.microsoft.com/office/drawing/2014/main" id="{CB016F7E-9B4F-422D-84DD-A413C2561B10}"/>
                </a:ext>
              </a:extLst>
            </p:cNvPr>
            <p:cNvSpPr/>
            <p:nvPr/>
          </p:nvSpPr>
          <p:spPr>
            <a:xfrm>
              <a:off x="8364252" y="5251211"/>
              <a:ext cx="1152128" cy="3183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 name="Rectangle 11">
              <a:extLst>
                <a:ext uri="{FF2B5EF4-FFF2-40B4-BE49-F238E27FC236}">
                  <a16:creationId xmlns:a16="http://schemas.microsoft.com/office/drawing/2014/main" id="{8296E676-C8B3-AEA6-B6DB-B350B69F3E24}"/>
                </a:ext>
              </a:extLst>
            </p:cNvPr>
            <p:cNvSpPr/>
            <p:nvPr/>
          </p:nvSpPr>
          <p:spPr>
            <a:xfrm>
              <a:off x="8593348" y="3719612"/>
              <a:ext cx="1152128" cy="3183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3" name="Rectangle 12">
              <a:extLst>
                <a:ext uri="{FF2B5EF4-FFF2-40B4-BE49-F238E27FC236}">
                  <a16:creationId xmlns:a16="http://schemas.microsoft.com/office/drawing/2014/main" id="{17554AF6-8EC1-F920-99CC-8C7138E677C3}"/>
                </a:ext>
              </a:extLst>
            </p:cNvPr>
            <p:cNvSpPr/>
            <p:nvPr/>
          </p:nvSpPr>
          <p:spPr>
            <a:xfrm>
              <a:off x="5339916" y="5983046"/>
              <a:ext cx="2016224" cy="3183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4" name="Rectangle 13">
              <a:extLst>
                <a:ext uri="{FF2B5EF4-FFF2-40B4-BE49-F238E27FC236}">
                  <a16:creationId xmlns:a16="http://schemas.microsoft.com/office/drawing/2014/main" id="{71EAB0D6-8F2B-6C85-2908-60CFF915AE26}"/>
                </a:ext>
              </a:extLst>
            </p:cNvPr>
            <p:cNvSpPr/>
            <p:nvPr/>
          </p:nvSpPr>
          <p:spPr>
            <a:xfrm>
              <a:off x="2668279" y="5571801"/>
              <a:ext cx="1334245" cy="3183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Rectangle 14">
              <a:extLst>
                <a:ext uri="{FF2B5EF4-FFF2-40B4-BE49-F238E27FC236}">
                  <a16:creationId xmlns:a16="http://schemas.microsoft.com/office/drawing/2014/main" id="{B10251B1-2397-8E82-5AC2-58CC03DD1560}"/>
                </a:ext>
              </a:extLst>
            </p:cNvPr>
            <p:cNvSpPr/>
            <p:nvPr/>
          </p:nvSpPr>
          <p:spPr>
            <a:xfrm>
              <a:off x="2783632" y="4221088"/>
              <a:ext cx="1130920" cy="3183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6" name="Rectangle 15">
              <a:extLst>
                <a:ext uri="{FF2B5EF4-FFF2-40B4-BE49-F238E27FC236}">
                  <a16:creationId xmlns:a16="http://schemas.microsoft.com/office/drawing/2014/main" id="{320662DF-0C90-6389-9B4A-6B430052DA1B}"/>
                </a:ext>
              </a:extLst>
            </p:cNvPr>
            <p:cNvSpPr/>
            <p:nvPr/>
          </p:nvSpPr>
          <p:spPr>
            <a:xfrm>
              <a:off x="2567608" y="2729512"/>
              <a:ext cx="1334244" cy="3183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Rectangle 16">
              <a:extLst>
                <a:ext uri="{FF2B5EF4-FFF2-40B4-BE49-F238E27FC236}">
                  <a16:creationId xmlns:a16="http://schemas.microsoft.com/office/drawing/2014/main" id="{87CEB57B-5F07-2809-0319-0A24ED27BD5D}"/>
                </a:ext>
              </a:extLst>
            </p:cNvPr>
            <p:cNvSpPr/>
            <p:nvPr/>
          </p:nvSpPr>
          <p:spPr>
            <a:xfrm>
              <a:off x="5509332" y="1119712"/>
              <a:ext cx="864096" cy="3183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35" name="Content Placeholder 19">
            <a:extLst>
              <a:ext uri="{FF2B5EF4-FFF2-40B4-BE49-F238E27FC236}">
                <a16:creationId xmlns:a16="http://schemas.microsoft.com/office/drawing/2014/main" id="{21E55433-6CC0-D616-F0B0-911EB6754D69}"/>
              </a:ext>
            </a:extLst>
          </p:cNvPr>
          <p:cNvSpPr txBox="1">
            <a:spLocks/>
          </p:cNvSpPr>
          <p:nvPr/>
        </p:nvSpPr>
        <p:spPr>
          <a:xfrm>
            <a:off x="546467" y="1012728"/>
            <a:ext cx="3286936" cy="935641"/>
          </a:xfrm>
          <a:prstGeom prst="rect">
            <a:avLst/>
          </a:prstGeom>
        </p:spPr>
        <p:txBody>
          <a:bodyPr vert="horz" wrap="square" lIns="0" tIns="0" rIns="0" bIns="0" rtlCol="0">
            <a:spAutoFit/>
          </a:bodyPr>
          <a:lstStyle>
            <a:lvl1pPr marL="0" indent="0" algn="l" defTabSz="914400" rtl="0" eaLnBrk="1" latinLnBrk="0" hangingPunct="1">
              <a:lnSpc>
                <a:spcPct val="95000"/>
              </a:lnSpc>
              <a:spcBef>
                <a:spcPts val="400"/>
              </a:spcBef>
              <a:buFont typeface="Arial" panose="020B0604020202020204" pitchFamily="34" charset="0"/>
              <a:buNone/>
              <a:defRPr sz="2400" b="0" kern="1200">
                <a:solidFill>
                  <a:schemeClr val="tx1"/>
                </a:solidFill>
                <a:latin typeface="+mn-lt"/>
                <a:ea typeface="+mn-ea"/>
                <a:cs typeface="+mn-cs"/>
              </a:defRPr>
            </a:lvl1pPr>
            <a:lvl2pPr marL="228600" indent="-228600" algn="l" defTabSz="914400" rtl="0" eaLnBrk="1" latinLnBrk="0" hangingPunct="1">
              <a:lnSpc>
                <a:spcPct val="95000"/>
              </a:lnSpc>
              <a:spcBef>
                <a:spcPts val="400"/>
              </a:spcBef>
              <a:buSzPct val="85000"/>
              <a:buFont typeface="Arial" panose="020B0604020202020204" pitchFamily="34" charset="0"/>
              <a:buChar char="•"/>
              <a:defRPr sz="2400" kern="1200">
                <a:solidFill>
                  <a:schemeClr val="tx1"/>
                </a:solidFill>
                <a:latin typeface="+mn-lt"/>
                <a:ea typeface="+mn-ea"/>
                <a:cs typeface="+mn-cs"/>
              </a:defRPr>
            </a:lvl2pPr>
            <a:lvl3pPr marL="0" indent="0" algn="l" defTabSz="914400" rtl="0" eaLnBrk="1" latinLnBrk="0" hangingPunct="1">
              <a:lnSpc>
                <a:spcPct val="95000"/>
              </a:lnSpc>
              <a:spcBef>
                <a:spcPts val="400"/>
              </a:spcBef>
              <a:buFont typeface="Arial" panose="020B0604020202020204" pitchFamily="34" charset="0"/>
              <a:buNone/>
              <a:defRPr sz="2400" b="1" kern="1200">
                <a:solidFill>
                  <a:srgbClr val="00C3A8"/>
                </a:solidFill>
                <a:latin typeface="+mn-lt"/>
                <a:ea typeface="+mn-ea"/>
                <a:cs typeface="+mn-cs"/>
              </a:defRPr>
            </a:lvl3pPr>
            <a:lvl4pPr marL="0" indent="0" algn="l" defTabSz="914400" rtl="0" eaLnBrk="1" latinLnBrk="0" hangingPunct="1">
              <a:lnSpc>
                <a:spcPct val="95000"/>
              </a:lnSpc>
              <a:spcBef>
                <a:spcPts val="400"/>
              </a:spcBef>
              <a:buFont typeface="Arial" panose="020B0604020202020204" pitchFamily="34" charset="0"/>
              <a:buNone/>
              <a:defRPr sz="2400" b="1" kern="1200">
                <a:solidFill>
                  <a:schemeClr val="tx1"/>
                </a:solidFill>
                <a:latin typeface="+mn-lt"/>
                <a:ea typeface="+mn-ea"/>
                <a:cs typeface="+mn-cs"/>
              </a:defRPr>
            </a:lvl4pPr>
            <a:lvl5pPr marL="457200" indent="-457200" algn="l" defTabSz="914400" rtl="0" eaLnBrk="1" latinLnBrk="0" hangingPunct="1">
              <a:lnSpc>
                <a:spcPct val="95000"/>
              </a:lnSpc>
              <a:spcBef>
                <a:spcPts val="400"/>
              </a:spcBef>
              <a:buFont typeface="+mj-lt"/>
              <a:buAutoNum type="arabicPeriod"/>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3200" b="1" dirty="0"/>
              <a:t>Financiering voor iedere situatie</a:t>
            </a:r>
          </a:p>
        </p:txBody>
      </p:sp>
      <p:sp>
        <p:nvSpPr>
          <p:cNvPr id="36" name="Footer Placeholder 35">
            <a:extLst>
              <a:ext uri="{FF2B5EF4-FFF2-40B4-BE49-F238E27FC236}">
                <a16:creationId xmlns:a16="http://schemas.microsoft.com/office/drawing/2014/main" id="{AE59C7F8-8C83-F0E1-FC01-4D71EFD10B0E}"/>
              </a:ext>
            </a:extLst>
          </p:cNvPr>
          <p:cNvSpPr>
            <a:spLocks noGrp="1"/>
          </p:cNvSpPr>
          <p:nvPr>
            <p:ph type="ftr" sz="quarter" idx="11"/>
          </p:nvPr>
        </p:nvSpPr>
        <p:spPr/>
        <p:txBody>
          <a:bodyPr/>
          <a:lstStyle/>
          <a:p>
            <a:r>
              <a:rPr lang="nl-NL" dirty="0"/>
              <a:t>Kansen op de zakelijke financieringsmarkt: Zo pak je het gesprek slim aan  -  SEH 2025</a:t>
            </a:r>
          </a:p>
        </p:txBody>
      </p:sp>
      <p:sp>
        <p:nvSpPr>
          <p:cNvPr id="37" name="Slide Number Placeholder 36">
            <a:extLst>
              <a:ext uri="{FF2B5EF4-FFF2-40B4-BE49-F238E27FC236}">
                <a16:creationId xmlns:a16="http://schemas.microsoft.com/office/drawing/2014/main" id="{8AD06EEF-005B-F69B-FCB9-6D287EBBEF33}"/>
              </a:ext>
            </a:extLst>
          </p:cNvPr>
          <p:cNvSpPr>
            <a:spLocks noGrp="1"/>
          </p:cNvSpPr>
          <p:nvPr>
            <p:ph type="sldNum" sz="quarter" idx="12"/>
          </p:nvPr>
        </p:nvSpPr>
        <p:spPr/>
        <p:txBody>
          <a:bodyPr/>
          <a:lstStyle/>
          <a:p>
            <a:fld id="{962CB5CB-A24C-4094-B4A6-366B993DC4C5}" type="slidenum">
              <a:rPr lang="nl-NL" smtClean="0"/>
              <a:t>17</a:t>
            </a:fld>
            <a:endParaRPr lang="nl-NL" dirty="0"/>
          </a:p>
        </p:txBody>
      </p:sp>
      <p:grpSp>
        <p:nvGrpSpPr>
          <p:cNvPr id="46" name="Groep 45">
            <a:extLst>
              <a:ext uri="{FF2B5EF4-FFF2-40B4-BE49-F238E27FC236}">
                <a16:creationId xmlns:a16="http://schemas.microsoft.com/office/drawing/2014/main" id="{A47ADD97-DA03-C20D-0C14-AF11FFD6A293}"/>
              </a:ext>
            </a:extLst>
          </p:cNvPr>
          <p:cNvGrpSpPr/>
          <p:nvPr/>
        </p:nvGrpSpPr>
        <p:grpSpPr>
          <a:xfrm>
            <a:off x="7411852" y="1071408"/>
            <a:ext cx="2944813" cy="871488"/>
            <a:chOff x="7411852" y="1071408"/>
            <a:chExt cx="2944813" cy="871488"/>
          </a:xfrm>
        </p:grpSpPr>
        <p:sp>
          <p:nvSpPr>
            <p:cNvPr id="29" name="Content Placeholder 19">
              <a:extLst>
                <a:ext uri="{FF2B5EF4-FFF2-40B4-BE49-F238E27FC236}">
                  <a16:creationId xmlns:a16="http://schemas.microsoft.com/office/drawing/2014/main" id="{913D5C3A-B056-F731-31BD-4AD356665B87}"/>
                </a:ext>
              </a:extLst>
            </p:cNvPr>
            <p:cNvSpPr txBox="1">
              <a:spLocks/>
            </p:cNvSpPr>
            <p:nvPr/>
          </p:nvSpPr>
          <p:spPr>
            <a:xfrm>
              <a:off x="8393162" y="1321134"/>
              <a:ext cx="1963503" cy="350865"/>
            </a:xfrm>
            <a:prstGeom prst="rect">
              <a:avLst/>
            </a:prstGeom>
          </p:spPr>
          <p:txBody>
            <a:bodyPr vert="horz" wrap="square" lIns="0" tIns="0" rIns="0" bIns="0" rtlCol="0">
              <a:spAutoFit/>
            </a:bodyPr>
            <a:lstStyle>
              <a:lvl1pPr marL="0" indent="0" algn="l" defTabSz="914400" rtl="0" eaLnBrk="1" latinLnBrk="0" hangingPunct="1">
                <a:lnSpc>
                  <a:spcPct val="95000"/>
                </a:lnSpc>
                <a:spcBef>
                  <a:spcPts val="400"/>
                </a:spcBef>
                <a:buFont typeface="Arial" panose="020B0604020202020204" pitchFamily="34" charset="0"/>
                <a:buNone/>
                <a:defRPr sz="2400" b="0" kern="1200">
                  <a:solidFill>
                    <a:schemeClr val="tx1"/>
                  </a:solidFill>
                  <a:latin typeface="+mn-lt"/>
                  <a:ea typeface="+mn-ea"/>
                  <a:cs typeface="+mn-cs"/>
                </a:defRPr>
              </a:lvl1pPr>
              <a:lvl2pPr marL="228600" indent="-228600" algn="l" defTabSz="914400" rtl="0" eaLnBrk="1" latinLnBrk="0" hangingPunct="1">
                <a:lnSpc>
                  <a:spcPct val="95000"/>
                </a:lnSpc>
                <a:spcBef>
                  <a:spcPts val="400"/>
                </a:spcBef>
                <a:buSzPct val="85000"/>
                <a:buFont typeface="Arial" panose="020B0604020202020204" pitchFamily="34" charset="0"/>
                <a:buChar char="•"/>
                <a:defRPr sz="2400" kern="1200">
                  <a:solidFill>
                    <a:schemeClr val="tx1"/>
                  </a:solidFill>
                  <a:latin typeface="+mn-lt"/>
                  <a:ea typeface="+mn-ea"/>
                  <a:cs typeface="+mn-cs"/>
                </a:defRPr>
              </a:lvl2pPr>
              <a:lvl3pPr marL="0" indent="0" algn="l" defTabSz="914400" rtl="0" eaLnBrk="1" latinLnBrk="0" hangingPunct="1">
                <a:lnSpc>
                  <a:spcPct val="95000"/>
                </a:lnSpc>
                <a:spcBef>
                  <a:spcPts val="400"/>
                </a:spcBef>
                <a:buFont typeface="Arial" panose="020B0604020202020204" pitchFamily="34" charset="0"/>
                <a:buNone/>
                <a:defRPr sz="2400" b="1" kern="1200">
                  <a:solidFill>
                    <a:srgbClr val="00C3A8"/>
                  </a:solidFill>
                  <a:latin typeface="+mn-lt"/>
                  <a:ea typeface="+mn-ea"/>
                  <a:cs typeface="+mn-cs"/>
                </a:defRPr>
              </a:lvl3pPr>
              <a:lvl4pPr marL="0" indent="0" algn="l" defTabSz="914400" rtl="0" eaLnBrk="1" latinLnBrk="0" hangingPunct="1">
                <a:lnSpc>
                  <a:spcPct val="95000"/>
                </a:lnSpc>
                <a:spcBef>
                  <a:spcPts val="400"/>
                </a:spcBef>
                <a:buFont typeface="Arial" panose="020B0604020202020204" pitchFamily="34" charset="0"/>
                <a:buNone/>
                <a:defRPr sz="2400" b="1" kern="1200">
                  <a:solidFill>
                    <a:schemeClr val="tx1"/>
                  </a:solidFill>
                  <a:latin typeface="+mn-lt"/>
                  <a:ea typeface="+mn-ea"/>
                  <a:cs typeface="+mn-cs"/>
                </a:defRPr>
              </a:lvl4pPr>
              <a:lvl5pPr marL="457200" indent="-457200" algn="l" defTabSz="914400" rtl="0" eaLnBrk="1" latinLnBrk="0" hangingPunct="1">
                <a:lnSpc>
                  <a:spcPct val="95000"/>
                </a:lnSpc>
                <a:spcBef>
                  <a:spcPts val="400"/>
                </a:spcBef>
                <a:buFont typeface="+mj-lt"/>
                <a:buAutoNum type="arabicPeriod"/>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Voorraad</a:t>
              </a:r>
            </a:p>
          </p:txBody>
        </p:sp>
        <p:pic>
          <p:nvPicPr>
            <p:cNvPr id="24" name="Afbeelding 23" descr="Afbeelding met speelgoed, vectorafbeeldingen&#10;&#10;Automatisch gegenereerde beschrijving">
              <a:extLst>
                <a:ext uri="{FF2B5EF4-FFF2-40B4-BE49-F238E27FC236}">
                  <a16:creationId xmlns:a16="http://schemas.microsoft.com/office/drawing/2014/main" id="{E011FE6D-ECC5-7723-5C4E-2A75563E1CA1}"/>
                </a:ext>
              </a:extLst>
            </p:cNvPr>
            <p:cNvPicPr>
              <a:picLocks noChangeAspect="1"/>
            </p:cNvPicPr>
            <p:nvPr/>
          </p:nvPicPr>
          <p:blipFill>
            <a:blip r:embed="rId3">
              <a:clrChange>
                <a:clrFrom>
                  <a:srgbClr val="FFFFFF"/>
                </a:clrFrom>
                <a:clrTo>
                  <a:srgbClr val="FFFFFF">
                    <a:alpha val="0"/>
                  </a:srgbClr>
                </a:clrTo>
              </a:clrChange>
            </a:blip>
            <a:srcRect l="29883" t="4626" r="60109" b="80424"/>
            <a:stretch/>
          </p:blipFill>
          <p:spPr>
            <a:xfrm>
              <a:off x="7411852" y="1071408"/>
              <a:ext cx="777843" cy="871488"/>
            </a:xfrm>
            <a:custGeom>
              <a:avLst/>
              <a:gdLst>
                <a:gd name="connsiteX0" fmla="*/ 0 w 777843"/>
                <a:gd name="connsiteY0" fmla="*/ 0 h 871488"/>
                <a:gd name="connsiteX1" fmla="*/ 777843 w 777843"/>
                <a:gd name="connsiteY1" fmla="*/ 0 h 871488"/>
                <a:gd name="connsiteX2" fmla="*/ 777843 w 777843"/>
                <a:gd name="connsiteY2" fmla="*/ 799544 h 871488"/>
                <a:gd name="connsiteX3" fmla="*/ 532887 w 777843"/>
                <a:gd name="connsiteY3" fmla="*/ 799544 h 871488"/>
                <a:gd name="connsiteX4" fmla="*/ 532887 w 777843"/>
                <a:gd name="connsiteY4" fmla="*/ 871488 h 871488"/>
                <a:gd name="connsiteX5" fmla="*/ 0 w 777843"/>
                <a:gd name="connsiteY5" fmla="*/ 871488 h 871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843" h="871488">
                  <a:moveTo>
                    <a:pt x="0" y="0"/>
                  </a:moveTo>
                  <a:lnTo>
                    <a:pt x="777843" y="0"/>
                  </a:lnTo>
                  <a:lnTo>
                    <a:pt x="777843" y="799544"/>
                  </a:lnTo>
                  <a:lnTo>
                    <a:pt x="532887" y="799544"/>
                  </a:lnTo>
                  <a:lnTo>
                    <a:pt x="532887" y="871488"/>
                  </a:lnTo>
                  <a:lnTo>
                    <a:pt x="0" y="871488"/>
                  </a:lnTo>
                  <a:close/>
                </a:path>
              </a:pathLst>
            </a:custGeom>
          </p:spPr>
        </p:pic>
      </p:grpSp>
      <p:grpSp>
        <p:nvGrpSpPr>
          <p:cNvPr id="48" name="Groep 47">
            <a:extLst>
              <a:ext uri="{FF2B5EF4-FFF2-40B4-BE49-F238E27FC236}">
                <a16:creationId xmlns:a16="http://schemas.microsoft.com/office/drawing/2014/main" id="{B7EE5AD5-1D69-2371-EF0A-00EF6A8E1645}"/>
              </a:ext>
            </a:extLst>
          </p:cNvPr>
          <p:cNvGrpSpPr/>
          <p:nvPr/>
        </p:nvGrpSpPr>
        <p:grpSpPr>
          <a:xfrm>
            <a:off x="7866507" y="3081864"/>
            <a:ext cx="3393625" cy="871488"/>
            <a:chOff x="7866507" y="3081864"/>
            <a:chExt cx="3393625" cy="871488"/>
          </a:xfrm>
        </p:grpSpPr>
        <p:sp>
          <p:nvSpPr>
            <p:cNvPr id="30" name="Content Placeholder 19">
              <a:extLst>
                <a:ext uri="{FF2B5EF4-FFF2-40B4-BE49-F238E27FC236}">
                  <a16:creationId xmlns:a16="http://schemas.microsoft.com/office/drawing/2014/main" id="{6B430FC4-B877-69CA-10D5-922A38CD5287}"/>
                </a:ext>
              </a:extLst>
            </p:cNvPr>
            <p:cNvSpPr txBox="1">
              <a:spLocks/>
            </p:cNvSpPr>
            <p:nvPr/>
          </p:nvSpPr>
          <p:spPr>
            <a:xfrm>
              <a:off x="8809927" y="3331870"/>
              <a:ext cx="2450205" cy="350865"/>
            </a:xfrm>
            <a:prstGeom prst="rect">
              <a:avLst/>
            </a:prstGeom>
          </p:spPr>
          <p:txBody>
            <a:bodyPr vert="horz" wrap="square" lIns="0" tIns="0" rIns="0" bIns="0" rtlCol="0">
              <a:spAutoFit/>
            </a:bodyPr>
            <a:lstStyle>
              <a:lvl1pPr marL="0" indent="0" algn="l" defTabSz="914400" rtl="0" eaLnBrk="1" latinLnBrk="0" hangingPunct="1">
                <a:lnSpc>
                  <a:spcPct val="95000"/>
                </a:lnSpc>
                <a:spcBef>
                  <a:spcPts val="400"/>
                </a:spcBef>
                <a:buFont typeface="Arial" panose="020B0604020202020204" pitchFamily="34" charset="0"/>
                <a:buNone/>
                <a:defRPr sz="2400" b="0" kern="1200">
                  <a:solidFill>
                    <a:schemeClr val="tx1"/>
                  </a:solidFill>
                  <a:latin typeface="+mn-lt"/>
                  <a:ea typeface="+mn-ea"/>
                  <a:cs typeface="+mn-cs"/>
                </a:defRPr>
              </a:lvl1pPr>
              <a:lvl2pPr marL="228600" indent="-228600" algn="l" defTabSz="914400" rtl="0" eaLnBrk="1" latinLnBrk="0" hangingPunct="1">
                <a:lnSpc>
                  <a:spcPct val="95000"/>
                </a:lnSpc>
                <a:spcBef>
                  <a:spcPts val="400"/>
                </a:spcBef>
                <a:buSzPct val="85000"/>
                <a:buFont typeface="Arial" panose="020B0604020202020204" pitchFamily="34" charset="0"/>
                <a:buChar char="•"/>
                <a:defRPr sz="2400" kern="1200">
                  <a:solidFill>
                    <a:schemeClr val="tx1"/>
                  </a:solidFill>
                  <a:latin typeface="+mn-lt"/>
                  <a:ea typeface="+mn-ea"/>
                  <a:cs typeface="+mn-cs"/>
                </a:defRPr>
              </a:lvl2pPr>
              <a:lvl3pPr marL="0" indent="0" algn="l" defTabSz="914400" rtl="0" eaLnBrk="1" latinLnBrk="0" hangingPunct="1">
                <a:lnSpc>
                  <a:spcPct val="95000"/>
                </a:lnSpc>
                <a:spcBef>
                  <a:spcPts val="400"/>
                </a:spcBef>
                <a:buFont typeface="Arial" panose="020B0604020202020204" pitchFamily="34" charset="0"/>
                <a:buNone/>
                <a:defRPr sz="2400" b="1" kern="1200">
                  <a:solidFill>
                    <a:srgbClr val="00C3A8"/>
                  </a:solidFill>
                  <a:latin typeface="+mn-lt"/>
                  <a:ea typeface="+mn-ea"/>
                  <a:cs typeface="+mn-cs"/>
                </a:defRPr>
              </a:lvl3pPr>
              <a:lvl4pPr marL="0" indent="0" algn="l" defTabSz="914400" rtl="0" eaLnBrk="1" latinLnBrk="0" hangingPunct="1">
                <a:lnSpc>
                  <a:spcPct val="95000"/>
                </a:lnSpc>
                <a:spcBef>
                  <a:spcPts val="400"/>
                </a:spcBef>
                <a:buFont typeface="Arial" panose="020B0604020202020204" pitchFamily="34" charset="0"/>
                <a:buNone/>
                <a:defRPr sz="2400" b="1" kern="1200">
                  <a:solidFill>
                    <a:schemeClr val="tx1"/>
                  </a:solidFill>
                  <a:latin typeface="+mn-lt"/>
                  <a:ea typeface="+mn-ea"/>
                  <a:cs typeface="+mn-cs"/>
                </a:defRPr>
              </a:lvl4pPr>
              <a:lvl5pPr marL="457200" indent="-457200" algn="l" defTabSz="914400" rtl="0" eaLnBrk="1" latinLnBrk="0" hangingPunct="1">
                <a:lnSpc>
                  <a:spcPct val="95000"/>
                </a:lnSpc>
                <a:spcBef>
                  <a:spcPts val="400"/>
                </a:spcBef>
                <a:buFont typeface="+mj-lt"/>
                <a:buAutoNum type="arabicPeriod"/>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Bedrijfsovername</a:t>
              </a:r>
            </a:p>
          </p:txBody>
        </p:sp>
        <p:pic>
          <p:nvPicPr>
            <p:cNvPr id="3" name="Afbeelding 2" descr="Afbeelding met speelgoed, vectorafbeeldingen&#10;&#10;Automatisch gegenereerde beschrijving">
              <a:extLst>
                <a:ext uri="{FF2B5EF4-FFF2-40B4-BE49-F238E27FC236}">
                  <a16:creationId xmlns:a16="http://schemas.microsoft.com/office/drawing/2014/main" id="{427C0BD8-5EA8-60B3-45A7-A0888BC29848}"/>
                </a:ext>
              </a:extLst>
            </p:cNvPr>
            <p:cNvPicPr>
              <a:picLocks noChangeAspect="1"/>
            </p:cNvPicPr>
            <p:nvPr/>
          </p:nvPicPr>
          <p:blipFill>
            <a:blip r:embed="rId3">
              <a:clrChange>
                <a:clrFrom>
                  <a:srgbClr val="FFFFFF"/>
                </a:clrFrom>
                <a:clrTo>
                  <a:srgbClr val="FFFFFF">
                    <a:alpha val="0"/>
                  </a:srgbClr>
                </a:clrTo>
              </a:clrChange>
            </a:blip>
            <a:srcRect l="18068" t="34863" r="71924" b="50187"/>
            <a:stretch/>
          </p:blipFill>
          <p:spPr>
            <a:xfrm>
              <a:off x="7866507" y="3081864"/>
              <a:ext cx="777843" cy="871488"/>
            </a:xfrm>
            <a:prstGeom prst="rect">
              <a:avLst/>
            </a:prstGeom>
          </p:spPr>
        </p:pic>
      </p:grpSp>
      <p:grpSp>
        <p:nvGrpSpPr>
          <p:cNvPr id="49" name="Groep 48">
            <a:extLst>
              <a:ext uri="{FF2B5EF4-FFF2-40B4-BE49-F238E27FC236}">
                <a16:creationId xmlns:a16="http://schemas.microsoft.com/office/drawing/2014/main" id="{97B5457A-C07C-010A-CEC1-01DBD4402FED}"/>
              </a:ext>
            </a:extLst>
          </p:cNvPr>
          <p:cNvGrpSpPr/>
          <p:nvPr/>
        </p:nvGrpSpPr>
        <p:grpSpPr>
          <a:xfrm>
            <a:off x="7769534" y="4110999"/>
            <a:ext cx="3432757" cy="871488"/>
            <a:chOff x="7769534" y="4110999"/>
            <a:chExt cx="3432757" cy="871488"/>
          </a:xfrm>
        </p:grpSpPr>
        <p:sp>
          <p:nvSpPr>
            <p:cNvPr id="31" name="Content Placeholder 19">
              <a:extLst>
                <a:ext uri="{FF2B5EF4-FFF2-40B4-BE49-F238E27FC236}">
                  <a16:creationId xmlns:a16="http://schemas.microsoft.com/office/drawing/2014/main" id="{F9114160-F8D8-2186-615E-C33A5D2AE140}"/>
                </a:ext>
              </a:extLst>
            </p:cNvPr>
            <p:cNvSpPr txBox="1">
              <a:spLocks/>
            </p:cNvSpPr>
            <p:nvPr/>
          </p:nvSpPr>
          <p:spPr>
            <a:xfrm>
              <a:off x="8752086" y="4337237"/>
              <a:ext cx="2450205" cy="350865"/>
            </a:xfrm>
            <a:prstGeom prst="rect">
              <a:avLst/>
            </a:prstGeom>
          </p:spPr>
          <p:txBody>
            <a:bodyPr vert="horz" wrap="square" lIns="0" tIns="0" rIns="0" bIns="0" rtlCol="0">
              <a:spAutoFit/>
            </a:bodyPr>
            <a:lstStyle>
              <a:lvl1pPr marL="0" indent="0" algn="l" defTabSz="914400" rtl="0" eaLnBrk="1" latinLnBrk="0" hangingPunct="1">
                <a:lnSpc>
                  <a:spcPct val="95000"/>
                </a:lnSpc>
                <a:spcBef>
                  <a:spcPts val="400"/>
                </a:spcBef>
                <a:buFont typeface="Arial" panose="020B0604020202020204" pitchFamily="34" charset="0"/>
                <a:buNone/>
                <a:defRPr sz="2400" b="0" kern="1200">
                  <a:solidFill>
                    <a:schemeClr val="tx1"/>
                  </a:solidFill>
                  <a:latin typeface="+mn-lt"/>
                  <a:ea typeface="+mn-ea"/>
                  <a:cs typeface="+mn-cs"/>
                </a:defRPr>
              </a:lvl1pPr>
              <a:lvl2pPr marL="228600" indent="-228600" algn="l" defTabSz="914400" rtl="0" eaLnBrk="1" latinLnBrk="0" hangingPunct="1">
                <a:lnSpc>
                  <a:spcPct val="95000"/>
                </a:lnSpc>
                <a:spcBef>
                  <a:spcPts val="400"/>
                </a:spcBef>
                <a:buSzPct val="85000"/>
                <a:buFont typeface="Arial" panose="020B0604020202020204" pitchFamily="34" charset="0"/>
                <a:buChar char="•"/>
                <a:defRPr sz="2400" kern="1200">
                  <a:solidFill>
                    <a:schemeClr val="tx1"/>
                  </a:solidFill>
                  <a:latin typeface="+mn-lt"/>
                  <a:ea typeface="+mn-ea"/>
                  <a:cs typeface="+mn-cs"/>
                </a:defRPr>
              </a:lvl2pPr>
              <a:lvl3pPr marL="0" indent="0" algn="l" defTabSz="914400" rtl="0" eaLnBrk="1" latinLnBrk="0" hangingPunct="1">
                <a:lnSpc>
                  <a:spcPct val="95000"/>
                </a:lnSpc>
                <a:spcBef>
                  <a:spcPts val="400"/>
                </a:spcBef>
                <a:buFont typeface="Arial" panose="020B0604020202020204" pitchFamily="34" charset="0"/>
                <a:buNone/>
                <a:defRPr sz="2400" b="1" kern="1200">
                  <a:solidFill>
                    <a:srgbClr val="00C3A8"/>
                  </a:solidFill>
                  <a:latin typeface="+mn-lt"/>
                  <a:ea typeface="+mn-ea"/>
                  <a:cs typeface="+mn-cs"/>
                </a:defRPr>
              </a:lvl3pPr>
              <a:lvl4pPr marL="0" indent="0" algn="l" defTabSz="914400" rtl="0" eaLnBrk="1" latinLnBrk="0" hangingPunct="1">
                <a:lnSpc>
                  <a:spcPct val="95000"/>
                </a:lnSpc>
                <a:spcBef>
                  <a:spcPts val="400"/>
                </a:spcBef>
                <a:buFont typeface="Arial" panose="020B0604020202020204" pitchFamily="34" charset="0"/>
                <a:buNone/>
                <a:defRPr sz="2400" b="1" kern="1200">
                  <a:solidFill>
                    <a:schemeClr val="tx1"/>
                  </a:solidFill>
                  <a:latin typeface="+mn-lt"/>
                  <a:ea typeface="+mn-ea"/>
                  <a:cs typeface="+mn-cs"/>
                </a:defRPr>
              </a:lvl4pPr>
              <a:lvl5pPr marL="457200" indent="-457200" algn="l" defTabSz="914400" rtl="0" eaLnBrk="1" latinLnBrk="0" hangingPunct="1">
                <a:lnSpc>
                  <a:spcPct val="95000"/>
                </a:lnSpc>
                <a:spcBef>
                  <a:spcPts val="400"/>
                </a:spcBef>
                <a:buFont typeface="+mj-lt"/>
                <a:buAutoNum type="arabicPeriod"/>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Bedrijfsmiddelen</a:t>
              </a:r>
            </a:p>
          </p:txBody>
        </p:sp>
        <p:pic>
          <p:nvPicPr>
            <p:cNvPr id="5" name="Afbeelding 4" descr="Afbeelding met speelgoed, vectorafbeeldingen&#10;&#10;Automatisch gegenereerde beschrijving">
              <a:extLst>
                <a:ext uri="{FF2B5EF4-FFF2-40B4-BE49-F238E27FC236}">
                  <a16:creationId xmlns:a16="http://schemas.microsoft.com/office/drawing/2014/main" id="{A0D5C143-83AB-3E17-086C-28C5EF22F132}"/>
                </a:ext>
              </a:extLst>
            </p:cNvPr>
            <p:cNvPicPr>
              <a:picLocks noChangeAspect="1"/>
            </p:cNvPicPr>
            <p:nvPr/>
          </p:nvPicPr>
          <p:blipFill>
            <a:blip r:embed="rId3">
              <a:clrChange>
                <a:clrFrom>
                  <a:srgbClr val="FFFFFF"/>
                </a:clrFrom>
                <a:clrTo>
                  <a:srgbClr val="FFFFFF">
                    <a:alpha val="0"/>
                  </a:srgbClr>
                </a:clrTo>
              </a:clrChange>
            </a:blip>
            <a:srcRect l="18780" t="59406" r="71212" b="25644"/>
            <a:stretch/>
          </p:blipFill>
          <p:spPr>
            <a:xfrm>
              <a:off x="7769534" y="4110999"/>
              <a:ext cx="777843" cy="871488"/>
            </a:xfrm>
            <a:prstGeom prst="rect">
              <a:avLst/>
            </a:prstGeom>
          </p:spPr>
        </p:pic>
      </p:grpSp>
      <p:grpSp>
        <p:nvGrpSpPr>
          <p:cNvPr id="50" name="Groep 49">
            <a:extLst>
              <a:ext uri="{FF2B5EF4-FFF2-40B4-BE49-F238E27FC236}">
                <a16:creationId xmlns:a16="http://schemas.microsoft.com/office/drawing/2014/main" id="{2D814A6A-7D2B-92FB-2B5E-F825AB9CD517}"/>
              </a:ext>
            </a:extLst>
          </p:cNvPr>
          <p:cNvGrpSpPr/>
          <p:nvPr/>
        </p:nvGrpSpPr>
        <p:grpSpPr>
          <a:xfrm>
            <a:off x="7250092" y="5032317"/>
            <a:ext cx="3402758" cy="871488"/>
            <a:chOff x="7250092" y="5032317"/>
            <a:chExt cx="3402758" cy="871488"/>
          </a:xfrm>
        </p:grpSpPr>
        <p:sp>
          <p:nvSpPr>
            <p:cNvPr id="32" name="Content Placeholder 19">
              <a:extLst>
                <a:ext uri="{FF2B5EF4-FFF2-40B4-BE49-F238E27FC236}">
                  <a16:creationId xmlns:a16="http://schemas.microsoft.com/office/drawing/2014/main" id="{E8F3596B-0DD7-90F8-6767-ED94C270C718}"/>
                </a:ext>
              </a:extLst>
            </p:cNvPr>
            <p:cNvSpPr txBox="1">
              <a:spLocks/>
            </p:cNvSpPr>
            <p:nvPr/>
          </p:nvSpPr>
          <p:spPr>
            <a:xfrm>
              <a:off x="8202645" y="5342604"/>
              <a:ext cx="2450205" cy="350865"/>
            </a:xfrm>
            <a:prstGeom prst="rect">
              <a:avLst/>
            </a:prstGeom>
          </p:spPr>
          <p:txBody>
            <a:bodyPr vert="horz" wrap="square" lIns="0" tIns="0" rIns="0" bIns="0" rtlCol="0">
              <a:spAutoFit/>
            </a:bodyPr>
            <a:lstStyle>
              <a:lvl1pPr marL="0" indent="0" algn="l" defTabSz="914400" rtl="0" eaLnBrk="1" latinLnBrk="0" hangingPunct="1">
                <a:lnSpc>
                  <a:spcPct val="95000"/>
                </a:lnSpc>
                <a:spcBef>
                  <a:spcPts val="400"/>
                </a:spcBef>
                <a:buFont typeface="Arial" panose="020B0604020202020204" pitchFamily="34" charset="0"/>
                <a:buNone/>
                <a:defRPr sz="2400" b="0" kern="1200">
                  <a:solidFill>
                    <a:schemeClr val="tx1"/>
                  </a:solidFill>
                  <a:latin typeface="+mn-lt"/>
                  <a:ea typeface="+mn-ea"/>
                  <a:cs typeface="+mn-cs"/>
                </a:defRPr>
              </a:lvl1pPr>
              <a:lvl2pPr marL="228600" indent="-228600" algn="l" defTabSz="914400" rtl="0" eaLnBrk="1" latinLnBrk="0" hangingPunct="1">
                <a:lnSpc>
                  <a:spcPct val="95000"/>
                </a:lnSpc>
                <a:spcBef>
                  <a:spcPts val="400"/>
                </a:spcBef>
                <a:buSzPct val="85000"/>
                <a:buFont typeface="Arial" panose="020B0604020202020204" pitchFamily="34" charset="0"/>
                <a:buChar char="•"/>
                <a:defRPr sz="2400" kern="1200">
                  <a:solidFill>
                    <a:schemeClr val="tx1"/>
                  </a:solidFill>
                  <a:latin typeface="+mn-lt"/>
                  <a:ea typeface="+mn-ea"/>
                  <a:cs typeface="+mn-cs"/>
                </a:defRPr>
              </a:lvl2pPr>
              <a:lvl3pPr marL="0" indent="0" algn="l" defTabSz="914400" rtl="0" eaLnBrk="1" latinLnBrk="0" hangingPunct="1">
                <a:lnSpc>
                  <a:spcPct val="95000"/>
                </a:lnSpc>
                <a:spcBef>
                  <a:spcPts val="400"/>
                </a:spcBef>
                <a:buFont typeface="Arial" panose="020B0604020202020204" pitchFamily="34" charset="0"/>
                <a:buNone/>
                <a:defRPr sz="2400" b="1" kern="1200">
                  <a:solidFill>
                    <a:srgbClr val="00C3A8"/>
                  </a:solidFill>
                  <a:latin typeface="+mn-lt"/>
                  <a:ea typeface="+mn-ea"/>
                  <a:cs typeface="+mn-cs"/>
                </a:defRPr>
              </a:lvl3pPr>
              <a:lvl4pPr marL="0" indent="0" algn="l" defTabSz="914400" rtl="0" eaLnBrk="1" latinLnBrk="0" hangingPunct="1">
                <a:lnSpc>
                  <a:spcPct val="95000"/>
                </a:lnSpc>
                <a:spcBef>
                  <a:spcPts val="400"/>
                </a:spcBef>
                <a:buFont typeface="Arial" panose="020B0604020202020204" pitchFamily="34" charset="0"/>
                <a:buNone/>
                <a:defRPr sz="2400" b="1" kern="1200">
                  <a:solidFill>
                    <a:schemeClr val="tx1"/>
                  </a:solidFill>
                  <a:latin typeface="+mn-lt"/>
                  <a:ea typeface="+mn-ea"/>
                  <a:cs typeface="+mn-cs"/>
                </a:defRPr>
              </a:lvl4pPr>
              <a:lvl5pPr marL="457200" indent="-457200" algn="l" defTabSz="914400" rtl="0" eaLnBrk="1" latinLnBrk="0" hangingPunct="1">
                <a:lnSpc>
                  <a:spcPct val="95000"/>
                </a:lnSpc>
                <a:spcBef>
                  <a:spcPts val="400"/>
                </a:spcBef>
                <a:buFont typeface="+mj-lt"/>
                <a:buAutoNum type="arabicPeriod"/>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Debiteuren</a:t>
              </a:r>
            </a:p>
          </p:txBody>
        </p:sp>
        <p:pic>
          <p:nvPicPr>
            <p:cNvPr id="6" name="Afbeelding 5" descr="Afbeelding met speelgoed, vectorafbeeldingen&#10;&#10;Automatisch gegenereerde beschrijving">
              <a:extLst>
                <a:ext uri="{FF2B5EF4-FFF2-40B4-BE49-F238E27FC236}">
                  <a16:creationId xmlns:a16="http://schemas.microsoft.com/office/drawing/2014/main" id="{66BE6A90-CC17-3461-8FCD-0273353C7615}"/>
                </a:ext>
              </a:extLst>
            </p:cNvPr>
            <p:cNvPicPr>
              <a:picLocks noChangeAspect="1"/>
            </p:cNvPicPr>
            <p:nvPr/>
          </p:nvPicPr>
          <p:blipFill>
            <a:blip r:embed="rId3">
              <a:clrChange>
                <a:clrFrom>
                  <a:srgbClr val="FFFFFF"/>
                </a:clrFrom>
                <a:clrTo>
                  <a:srgbClr val="FFFFFF">
                    <a:alpha val="0"/>
                  </a:srgbClr>
                </a:clrTo>
              </a:clrChange>
            </a:blip>
            <a:srcRect l="20308" t="82413" r="70252" b="2637"/>
            <a:stretch/>
          </p:blipFill>
          <p:spPr>
            <a:xfrm>
              <a:off x="7250092" y="5032317"/>
              <a:ext cx="733666" cy="871488"/>
            </a:xfrm>
            <a:prstGeom prst="rect">
              <a:avLst/>
            </a:prstGeom>
          </p:spPr>
        </p:pic>
      </p:grpSp>
      <p:grpSp>
        <p:nvGrpSpPr>
          <p:cNvPr id="45" name="Groep 44">
            <a:extLst>
              <a:ext uri="{FF2B5EF4-FFF2-40B4-BE49-F238E27FC236}">
                <a16:creationId xmlns:a16="http://schemas.microsoft.com/office/drawing/2014/main" id="{0F50CF09-61FB-2FE9-542F-F68AC950EEE6}"/>
              </a:ext>
            </a:extLst>
          </p:cNvPr>
          <p:cNvGrpSpPr/>
          <p:nvPr/>
        </p:nvGrpSpPr>
        <p:grpSpPr>
          <a:xfrm>
            <a:off x="1411786" y="4927252"/>
            <a:ext cx="2946618" cy="871488"/>
            <a:chOff x="1411786" y="5032317"/>
            <a:chExt cx="2946618" cy="871488"/>
          </a:xfrm>
        </p:grpSpPr>
        <p:sp>
          <p:nvSpPr>
            <p:cNvPr id="28" name="Content Placeholder 19">
              <a:extLst>
                <a:ext uri="{FF2B5EF4-FFF2-40B4-BE49-F238E27FC236}">
                  <a16:creationId xmlns:a16="http://schemas.microsoft.com/office/drawing/2014/main" id="{42C9B28F-1192-0D48-7F89-8E8E9B003B7F}"/>
                </a:ext>
              </a:extLst>
            </p:cNvPr>
            <p:cNvSpPr txBox="1">
              <a:spLocks/>
            </p:cNvSpPr>
            <p:nvPr/>
          </p:nvSpPr>
          <p:spPr>
            <a:xfrm>
              <a:off x="1411786" y="5085572"/>
              <a:ext cx="2256968" cy="701731"/>
            </a:xfrm>
            <a:prstGeom prst="rect">
              <a:avLst/>
            </a:prstGeom>
          </p:spPr>
          <p:txBody>
            <a:bodyPr vert="horz" wrap="square" lIns="0" tIns="0" rIns="0" bIns="0" rtlCol="0">
              <a:spAutoFit/>
            </a:bodyPr>
            <a:lstStyle>
              <a:lvl1pPr marL="0" indent="0" algn="l" defTabSz="914400" rtl="0" eaLnBrk="1" latinLnBrk="0" hangingPunct="1">
                <a:lnSpc>
                  <a:spcPct val="95000"/>
                </a:lnSpc>
                <a:spcBef>
                  <a:spcPts val="400"/>
                </a:spcBef>
                <a:buFont typeface="Arial" panose="020B0604020202020204" pitchFamily="34" charset="0"/>
                <a:buNone/>
                <a:defRPr sz="2400" b="0" kern="1200">
                  <a:solidFill>
                    <a:schemeClr val="tx1"/>
                  </a:solidFill>
                  <a:latin typeface="+mn-lt"/>
                  <a:ea typeface="+mn-ea"/>
                  <a:cs typeface="+mn-cs"/>
                </a:defRPr>
              </a:lvl1pPr>
              <a:lvl2pPr marL="228600" indent="-228600" algn="l" defTabSz="914400" rtl="0" eaLnBrk="1" latinLnBrk="0" hangingPunct="1">
                <a:lnSpc>
                  <a:spcPct val="95000"/>
                </a:lnSpc>
                <a:spcBef>
                  <a:spcPts val="400"/>
                </a:spcBef>
                <a:buSzPct val="85000"/>
                <a:buFont typeface="Arial" panose="020B0604020202020204" pitchFamily="34" charset="0"/>
                <a:buChar char="•"/>
                <a:defRPr sz="2400" kern="1200">
                  <a:solidFill>
                    <a:schemeClr val="tx1"/>
                  </a:solidFill>
                  <a:latin typeface="+mn-lt"/>
                  <a:ea typeface="+mn-ea"/>
                  <a:cs typeface="+mn-cs"/>
                </a:defRPr>
              </a:lvl2pPr>
              <a:lvl3pPr marL="0" indent="0" algn="l" defTabSz="914400" rtl="0" eaLnBrk="1" latinLnBrk="0" hangingPunct="1">
                <a:lnSpc>
                  <a:spcPct val="95000"/>
                </a:lnSpc>
                <a:spcBef>
                  <a:spcPts val="400"/>
                </a:spcBef>
                <a:buFont typeface="Arial" panose="020B0604020202020204" pitchFamily="34" charset="0"/>
                <a:buNone/>
                <a:defRPr sz="2400" b="1" kern="1200">
                  <a:solidFill>
                    <a:srgbClr val="00C3A8"/>
                  </a:solidFill>
                  <a:latin typeface="+mn-lt"/>
                  <a:ea typeface="+mn-ea"/>
                  <a:cs typeface="+mn-cs"/>
                </a:defRPr>
              </a:lvl3pPr>
              <a:lvl4pPr marL="0" indent="0" algn="l" defTabSz="914400" rtl="0" eaLnBrk="1" latinLnBrk="0" hangingPunct="1">
                <a:lnSpc>
                  <a:spcPct val="95000"/>
                </a:lnSpc>
                <a:spcBef>
                  <a:spcPts val="400"/>
                </a:spcBef>
                <a:buFont typeface="Arial" panose="020B0604020202020204" pitchFamily="34" charset="0"/>
                <a:buNone/>
                <a:defRPr sz="2400" b="1" kern="1200">
                  <a:solidFill>
                    <a:schemeClr val="tx1"/>
                  </a:solidFill>
                  <a:latin typeface="+mn-lt"/>
                  <a:ea typeface="+mn-ea"/>
                  <a:cs typeface="+mn-cs"/>
                </a:defRPr>
              </a:lvl4pPr>
              <a:lvl5pPr marL="457200" indent="-457200" algn="l" defTabSz="914400" rtl="0" eaLnBrk="1" latinLnBrk="0" hangingPunct="1">
                <a:lnSpc>
                  <a:spcPct val="95000"/>
                </a:lnSpc>
                <a:spcBef>
                  <a:spcPts val="400"/>
                </a:spcBef>
                <a:buFont typeface="+mj-lt"/>
                <a:buAutoNum type="arabicPeriod"/>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b="1" dirty="0"/>
                <a:t>Vastgoed eigen gebruik</a:t>
              </a:r>
            </a:p>
          </p:txBody>
        </p:sp>
        <p:pic>
          <p:nvPicPr>
            <p:cNvPr id="8" name="Afbeelding 7" descr="Afbeelding met speelgoed, vectorafbeeldingen&#10;&#10;Automatisch gegenereerde beschrijving">
              <a:extLst>
                <a:ext uri="{FF2B5EF4-FFF2-40B4-BE49-F238E27FC236}">
                  <a16:creationId xmlns:a16="http://schemas.microsoft.com/office/drawing/2014/main" id="{640773A1-D7E8-1B6C-211E-6E25EFFDE4D1}"/>
                </a:ext>
              </a:extLst>
            </p:cNvPr>
            <p:cNvPicPr>
              <a:picLocks noChangeAspect="1"/>
            </p:cNvPicPr>
            <p:nvPr/>
          </p:nvPicPr>
          <p:blipFill>
            <a:blip r:embed="rId3">
              <a:clrChange>
                <a:clrFrom>
                  <a:srgbClr val="FFFFFF"/>
                </a:clrFrom>
                <a:clrTo>
                  <a:srgbClr val="FFFFFF">
                    <a:alpha val="0"/>
                  </a:srgbClr>
                </a:clrTo>
              </a:clrChange>
            </a:blip>
            <a:srcRect l="66637" t="77541" r="23355" b="7509"/>
            <a:stretch/>
          </p:blipFill>
          <p:spPr>
            <a:xfrm>
              <a:off x="3580561" y="5032317"/>
              <a:ext cx="777843" cy="871488"/>
            </a:xfrm>
            <a:prstGeom prst="rect">
              <a:avLst/>
            </a:prstGeom>
          </p:spPr>
        </p:pic>
      </p:grpSp>
      <p:grpSp>
        <p:nvGrpSpPr>
          <p:cNvPr id="44" name="Groep 43">
            <a:extLst>
              <a:ext uri="{FF2B5EF4-FFF2-40B4-BE49-F238E27FC236}">
                <a16:creationId xmlns:a16="http://schemas.microsoft.com/office/drawing/2014/main" id="{0052555E-60F5-FB90-DD2F-95709D2066CF}"/>
              </a:ext>
            </a:extLst>
          </p:cNvPr>
          <p:cNvGrpSpPr/>
          <p:nvPr/>
        </p:nvGrpSpPr>
        <p:grpSpPr>
          <a:xfrm>
            <a:off x="1084209" y="3604252"/>
            <a:ext cx="2836432" cy="871488"/>
            <a:chOff x="1260622" y="3787693"/>
            <a:chExt cx="2836432" cy="871488"/>
          </a:xfrm>
        </p:grpSpPr>
        <p:sp>
          <p:nvSpPr>
            <p:cNvPr id="27" name="Content Placeholder 19">
              <a:extLst>
                <a:ext uri="{FF2B5EF4-FFF2-40B4-BE49-F238E27FC236}">
                  <a16:creationId xmlns:a16="http://schemas.microsoft.com/office/drawing/2014/main" id="{FD56153E-7E73-6233-8C15-0DD5AE159B76}"/>
                </a:ext>
              </a:extLst>
            </p:cNvPr>
            <p:cNvSpPr txBox="1">
              <a:spLocks/>
            </p:cNvSpPr>
            <p:nvPr/>
          </p:nvSpPr>
          <p:spPr>
            <a:xfrm>
              <a:off x="1260622" y="3888960"/>
              <a:ext cx="2256968" cy="701731"/>
            </a:xfrm>
            <a:prstGeom prst="rect">
              <a:avLst/>
            </a:prstGeom>
          </p:spPr>
          <p:txBody>
            <a:bodyPr vert="horz" wrap="square" lIns="0" tIns="0" rIns="0" bIns="0" rtlCol="0">
              <a:spAutoFit/>
            </a:bodyPr>
            <a:lstStyle>
              <a:lvl1pPr marL="0" indent="0" algn="l" defTabSz="914400" rtl="0" eaLnBrk="1" latinLnBrk="0" hangingPunct="1">
                <a:lnSpc>
                  <a:spcPct val="95000"/>
                </a:lnSpc>
                <a:spcBef>
                  <a:spcPts val="400"/>
                </a:spcBef>
                <a:buFont typeface="Arial" panose="020B0604020202020204" pitchFamily="34" charset="0"/>
                <a:buNone/>
                <a:defRPr sz="2400" b="0" kern="1200">
                  <a:solidFill>
                    <a:schemeClr val="tx1"/>
                  </a:solidFill>
                  <a:latin typeface="+mn-lt"/>
                  <a:ea typeface="+mn-ea"/>
                  <a:cs typeface="+mn-cs"/>
                </a:defRPr>
              </a:lvl1pPr>
              <a:lvl2pPr marL="228600" indent="-228600" algn="l" defTabSz="914400" rtl="0" eaLnBrk="1" latinLnBrk="0" hangingPunct="1">
                <a:lnSpc>
                  <a:spcPct val="95000"/>
                </a:lnSpc>
                <a:spcBef>
                  <a:spcPts val="400"/>
                </a:spcBef>
                <a:buSzPct val="85000"/>
                <a:buFont typeface="Arial" panose="020B0604020202020204" pitchFamily="34" charset="0"/>
                <a:buChar char="•"/>
                <a:defRPr sz="2400" kern="1200">
                  <a:solidFill>
                    <a:schemeClr val="tx1"/>
                  </a:solidFill>
                  <a:latin typeface="+mn-lt"/>
                  <a:ea typeface="+mn-ea"/>
                  <a:cs typeface="+mn-cs"/>
                </a:defRPr>
              </a:lvl2pPr>
              <a:lvl3pPr marL="0" indent="0" algn="l" defTabSz="914400" rtl="0" eaLnBrk="1" latinLnBrk="0" hangingPunct="1">
                <a:lnSpc>
                  <a:spcPct val="95000"/>
                </a:lnSpc>
                <a:spcBef>
                  <a:spcPts val="400"/>
                </a:spcBef>
                <a:buFont typeface="Arial" panose="020B0604020202020204" pitchFamily="34" charset="0"/>
                <a:buNone/>
                <a:defRPr sz="2400" b="1" kern="1200">
                  <a:solidFill>
                    <a:srgbClr val="00C3A8"/>
                  </a:solidFill>
                  <a:latin typeface="+mn-lt"/>
                  <a:ea typeface="+mn-ea"/>
                  <a:cs typeface="+mn-cs"/>
                </a:defRPr>
              </a:lvl3pPr>
              <a:lvl4pPr marL="0" indent="0" algn="l" defTabSz="914400" rtl="0" eaLnBrk="1" latinLnBrk="0" hangingPunct="1">
                <a:lnSpc>
                  <a:spcPct val="95000"/>
                </a:lnSpc>
                <a:spcBef>
                  <a:spcPts val="400"/>
                </a:spcBef>
                <a:buFont typeface="Arial" panose="020B0604020202020204" pitchFamily="34" charset="0"/>
                <a:buNone/>
                <a:defRPr sz="2400" b="1" kern="1200">
                  <a:solidFill>
                    <a:schemeClr val="tx1"/>
                  </a:solidFill>
                  <a:latin typeface="+mn-lt"/>
                  <a:ea typeface="+mn-ea"/>
                  <a:cs typeface="+mn-cs"/>
                </a:defRPr>
              </a:lvl4pPr>
              <a:lvl5pPr marL="457200" indent="-457200" algn="l" defTabSz="914400" rtl="0" eaLnBrk="1" latinLnBrk="0" hangingPunct="1">
                <a:lnSpc>
                  <a:spcPct val="95000"/>
                </a:lnSpc>
                <a:spcBef>
                  <a:spcPts val="400"/>
                </a:spcBef>
                <a:buFont typeface="+mj-lt"/>
                <a:buAutoNum type="arabicPeriod"/>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b="1" dirty="0"/>
                <a:t>Commercieel vastgoed</a:t>
              </a:r>
            </a:p>
          </p:txBody>
        </p:sp>
        <p:pic>
          <p:nvPicPr>
            <p:cNvPr id="19" name="Afbeelding 18" descr="Afbeelding met speelgoed, vectorafbeeldingen&#10;&#10;Automatisch gegenereerde beschrijving">
              <a:extLst>
                <a:ext uri="{FF2B5EF4-FFF2-40B4-BE49-F238E27FC236}">
                  <a16:creationId xmlns:a16="http://schemas.microsoft.com/office/drawing/2014/main" id="{99BCF497-58A3-6116-993C-7A803D017975}"/>
                </a:ext>
              </a:extLst>
            </p:cNvPr>
            <p:cNvPicPr>
              <a:picLocks noChangeAspect="1"/>
            </p:cNvPicPr>
            <p:nvPr/>
          </p:nvPicPr>
          <p:blipFill>
            <a:blip r:embed="rId3">
              <a:clrChange>
                <a:clrFrom>
                  <a:srgbClr val="FFFFFF"/>
                </a:clrFrom>
                <a:clrTo>
                  <a:srgbClr val="FFFFFF">
                    <a:alpha val="0"/>
                  </a:srgbClr>
                </a:clrTo>
              </a:clrChange>
            </a:blip>
            <a:srcRect l="68654" t="50338" r="21338" b="34712"/>
            <a:stretch/>
          </p:blipFill>
          <p:spPr>
            <a:xfrm>
              <a:off x="3319211" y="3787693"/>
              <a:ext cx="777843" cy="871488"/>
            </a:xfrm>
            <a:prstGeom prst="rect">
              <a:avLst/>
            </a:prstGeom>
          </p:spPr>
        </p:pic>
      </p:grpSp>
      <p:grpSp>
        <p:nvGrpSpPr>
          <p:cNvPr id="43" name="Groep 42">
            <a:extLst>
              <a:ext uri="{FF2B5EF4-FFF2-40B4-BE49-F238E27FC236}">
                <a16:creationId xmlns:a16="http://schemas.microsoft.com/office/drawing/2014/main" id="{CCD2F21C-1A56-011F-1CA5-0BAC56C8F292}"/>
              </a:ext>
            </a:extLst>
          </p:cNvPr>
          <p:cNvGrpSpPr/>
          <p:nvPr/>
        </p:nvGrpSpPr>
        <p:grpSpPr>
          <a:xfrm>
            <a:off x="1430028" y="2281252"/>
            <a:ext cx="2689002" cy="871488"/>
            <a:chOff x="1580466" y="2495190"/>
            <a:chExt cx="2689002" cy="871488"/>
          </a:xfrm>
        </p:grpSpPr>
        <p:sp>
          <p:nvSpPr>
            <p:cNvPr id="26" name="Content Placeholder 19">
              <a:extLst>
                <a:ext uri="{FF2B5EF4-FFF2-40B4-BE49-F238E27FC236}">
                  <a16:creationId xmlns:a16="http://schemas.microsoft.com/office/drawing/2014/main" id="{AE85F770-1B8B-8BD5-38F6-3D044A5DBAD4}"/>
                </a:ext>
              </a:extLst>
            </p:cNvPr>
            <p:cNvSpPr txBox="1">
              <a:spLocks/>
            </p:cNvSpPr>
            <p:nvPr/>
          </p:nvSpPr>
          <p:spPr>
            <a:xfrm>
              <a:off x="1580466" y="2713851"/>
              <a:ext cx="2256968" cy="350865"/>
            </a:xfrm>
            <a:prstGeom prst="rect">
              <a:avLst/>
            </a:prstGeom>
          </p:spPr>
          <p:txBody>
            <a:bodyPr vert="horz" wrap="square" lIns="0" tIns="0" rIns="0" bIns="0" rtlCol="0">
              <a:spAutoFit/>
            </a:bodyPr>
            <a:lstStyle>
              <a:lvl1pPr marL="0" indent="0" algn="l" defTabSz="914400" rtl="0" eaLnBrk="1" latinLnBrk="0" hangingPunct="1">
                <a:lnSpc>
                  <a:spcPct val="95000"/>
                </a:lnSpc>
                <a:spcBef>
                  <a:spcPts val="400"/>
                </a:spcBef>
                <a:buFont typeface="Arial" panose="020B0604020202020204" pitchFamily="34" charset="0"/>
                <a:buNone/>
                <a:defRPr sz="2400" b="0" kern="1200">
                  <a:solidFill>
                    <a:schemeClr val="tx1"/>
                  </a:solidFill>
                  <a:latin typeface="+mn-lt"/>
                  <a:ea typeface="+mn-ea"/>
                  <a:cs typeface="+mn-cs"/>
                </a:defRPr>
              </a:lvl1pPr>
              <a:lvl2pPr marL="228600" indent="-228600" algn="l" defTabSz="914400" rtl="0" eaLnBrk="1" latinLnBrk="0" hangingPunct="1">
                <a:lnSpc>
                  <a:spcPct val="95000"/>
                </a:lnSpc>
                <a:spcBef>
                  <a:spcPts val="400"/>
                </a:spcBef>
                <a:buSzPct val="85000"/>
                <a:buFont typeface="Arial" panose="020B0604020202020204" pitchFamily="34" charset="0"/>
                <a:buChar char="•"/>
                <a:defRPr sz="2400" kern="1200">
                  <a:solidFill>
                    <a:schemeClr val="tx1"/>
                  </a:solidFill>
                  <a:latin typeface="+mn-lt"/>
                  <a:ea typeface="+mn-ea"/>
                  <a:cs typeface="+mn-cs"/>
                </a:defRPr>
              </a:lvl2pPr>
              <a:lvl3pPr marL="0" indent="0" algn="l" defTabSz="914400" rtl="0" eaLnBrk="1" latinLnBrk="0" hangingPunct="1">
                <a:lnSpc>
                  <a:spcPct val="95000"/>
                </a:lnSpc>
                <a:spcBef>
                  <a:spcPts val="400"/>
                </a:spcBef>
                <a:buFont typeface="Arial" panose="020B0604020202020204" pitchFamily="34" charset="0"/>
                <a:buNone/>
                <a:defRPr sz="2400" b="1" kern="1200">
                  <a:solidFill>
                    <a:srgbClr val="00C3A8"/>
                  </a:solidFill>
                  <a:latin typeface="+mn-lt"/>
                  <a:ea typeface="+mn-ea"/>
                  <a:cs typeface="+mn-cs"/>
                </a:defRPr>
              </a:lvl3pPr>
              <a:lvl4pPr marL="0" indent="0" algn="l" defTabSz="914400" rtl="0" eaLnBrk="1" latinLnBrk="0" hangingPunct="1">
                <a:lnSpc>
                  <a:spcPct val="95000"/>
                </a:lnSpc>
                <a:spcBef>
                  <a:spcPts val="400"/>
                </a:spcBef>
                <a:buFont typeface="Arial" panose="020B0604020202020204" pitchFamily="34" charset="0"/>
                <a:buNone/>
                <a:defRPr sz="2400" b="1" kern="1200">
                  <a:solidFill>
                    <a:schemeClr val="tx1"/>
                  </a:solidFill>
                  <a:latin typeface="+mn-lt"/>
                  <a:ea typeface="+mn-ea"/>
                  <a:cs typeface="+mn-cs"/>
                </a:defRPr>
              </a:lvl4pPr>
              <a:lvl5pPr marL="457200" indent="-457200" algn="l" defTabSz="914400" rtl="0" eaLnBrk="1" latinLnBrk="0" hangingPunct="1">
                <a:lnSpc>
                  <a:spcPct val="95000"/>
                </a:lnSpc>
                <a:spcBef>
                  <a:spcPts val="400"/>
                </a:spcBef>
                <a:buFont typeface="+mj-lt"/>
                <a:buAutoNum type="arabicPeriod"/>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b="1" dirty="0"/>
                <a:t>Verbouwing</a:t>
              </a:r>
            </a:p>
          </p:txBody>
        </p:sp>
        <p:pic>
          <p:nvPicPr>
            <p:cNvPr id="20" name="Afbeelding 19" descr="Afbeelding met speelgoed, vectorafbeeldingen&#10;&#10;Automatisch gegenereerde beschrijving">
              <a:extLst>
                <a:ext uri="{FF2B5EF4-FFF2-40B4-BE49-F238E27FC236}">
                  <a16:creationId xmlns:a16="http://schemas.microsoft.com/office/drawing/2014/main" id="{94CD6FFF-295F-0D52-93A5-BBB06395F33E}"/>
                </a:ext>
              </a:extLst>
            </p:cNvPr>
            <p:cNvPicPr>
              <a:picLocks noChangeAspect="1"/>
            </p:cNvPicPr>
            <p:nvPr/>
          </p:nvPicPr>
          <p:blipFill>
            <a:blip r:embed="rId3">
              <a:clrChange>
                <a:clrFrom>
                  <a:srgbClr val="FFFFFF"/>
                </a:clrFrom>
                <a:clrTo>
                  <a:srgbClr val="FFFFFF">
                    <a:alpha val="0"/>
                  </a:srgbClr>
                </a:clrTo>
              </a:clrChange>
            </a:blip>
            <a:srcRect l="68308" t="27603" r="21684" b="57447"/>
            <a:stretch/>
          </p:blipFill>
          <p:spPr>
            <a:xfrm>
              <a:off x="3491625" y="2495190"/>
              <a:ext cx="777843" cy="871488"/>
            </a:xfrm>
            <a:prstGeom prst="rect">
              <a:avLst/>
            </a:prstGeom>
          </p:spPr>
        </p:pic>
      </p:grpSp>
      <p:grpSp>
        <p:nvGrpSpPr>
          <p:cNvPr id="47" name="Groep 46">
            <a:extLst>
              <a:ext uri="{FF2B5EF4-FFF2-40B4-BE49-F238E27FC236}">
                <a16:creationId xmlns:a16="http://schemas.microsoft.com/office/drawing/2014/main" id="{76FB4D5D-A162-3E86-4DC3-C9242154A05D}"/>
              </a:ext>
            </a:extLst>
          </p:cNvPr>
          <p:cNvGrpSpPr/>
          <p:nvPr/>
        </p:nvGrpSpPr>
        <p:grpSpPr>
          <a:xfrm>
            <a:off x="7690492" y="2021733"/>
            <a:ext cx="3770365" cy="871488"/>
            <a:chOff x="7690492" y="2021733"/>
            <a:chExt cx="3770365" cy="871488"/>
          </a:xfrm>
        </p:grpSpPr>
        <p:sp>
          <p:nvSpPr>
            <p:cNvPr id="21" name="Content Placeholder 19">
              <a:extLst>
                <a:ext uri="{FF2B5EF4-FFF2-40B4-BE49-F238E27FC236}">
                  <a16:creationId xmlns:a16="http://schemas.microsoft.com/office/drawing/2014/main" id="{2AE712F1-DE07-62CF-8E0B-24570DDB7C25}"/>
                </a:ext>
              </a:extLst>
            </p:cNvPr>
            <p:cNvSpPr txBox="1">
              <a:spLocks/>
            </p:cNvSpPr>
            <p:nvPr/>
          </p:nvSpPr>
          <p:spPr>
            <a:xfrm>
              <a:off x="8720214" y="2326502"/>
              <a:ext cx="2740643" cy="350865"/>
            </a:xfrm>
            <a:prstGeom prst="rect">
              <a:avLst/>
            </a:prstGeom>
          </p:spPr>
          <p:txBody>
            <a:bodyPr vert="horz" wrap="square" lIns="0" tIns="0" rIns="0" bIns="0" rtlCol="0">
              <a:spAutoFit/>
            </a:bodyPr>
            <a:lstStyle>
              <a:lvl1pPr marL="0" indent="0" algn="l" defTabSz="914400" rtl="0" eaLnBrk="1" latinLnBrk="0" hangingPunct="1">
                <a:lnSpc>
                  <a:spcPct val="95000"/>
                </a:lnSpc>
                <a:spcBef>
                  <a:spcPts val="400"/>
                </a:spcBef>
                <a:buFont typeface="Arial" panose="020B0604020202020204" pitchFamily="34" charset="0"/>
                <a:buNone/>
                <a:defRPr sz="2400" b="0" kern="1200">
                  <a:solidFill>
                    <a:schemeClr val="tx1"/>
                  </a:solidFill>
                  <a:latin typeface="+mn-lt"/>
                  <a:ea typeface="+mn-ea"/>
                  <a:cs typeface="+mn-cs"/>
                </a:defRPr>
              </a:lvl1pPr>
              <a:lvl2pPr marL="228600" indent="-228600" algn="l" defTabSz="914400" rtl="0" eaLnBrk="1" latinLnBrk="0" hangingPunct="1">
                <a:lnSpc>
                  <a:spcPct val="95000"/>
                </a:lnSpc>
                <a:spcBef>
                  <a:spcPts val="400"/>
                </a:spcBef>
                <a:buSzPct val="85000"/>
                <a:buFont typeface="Arial" panose="020B0604020202020204" pitchFamily="34" charset="0"/>
                <a:buChar char="•"/>
                <a:defRPr sz="2400" kern="1200">
                  <a:solidFill>
                    <a:schemeClr val="tx1"/>
                  </a:solidFill>
                  <a:latin typeface="+mn-lt"/>
                  <a:ea typeface="+mn-ea"/>
                  <a:cs typeface="+mn-cs"/>
                </a:defRPr>
              </a:lvl2pPr>
              <a:lvl3pPr marL="0" indent="0" algn="l" defTabSz="914400" rtl="0" eaLnBrk="1" latinLnBrk="0" hangingPunct="1">
                <a:lnSpc>
                  <a:spcPct val="95000"/>
                </a:lnSpc>
                <a:spcBef>
                  <a:spcPts val="400"/>
                </a:spcBef>
                <a:buFont typeface="Arial" panose="020B0604020202020204" pitchFamily="34" charset="0"/>
                <a:buNone/>
                <a:defRPr sz="2400" b="1" kern="1200">
                  <a:solidFill>
                    <a:srgbClr val="00C3A8"/>
                  </a:solidFill>
                  <a:latin typeface="+mn-lt"/>
                  <a:ea typeface="+mn-ea"/>
                  <a:cs typeface="+mn-cs"/>
                </a:defRPr>
              </a:lvl3pPr>
              <a:lvl4pPr marL="0" indent="0" algn="l" defTabSz="914400" rtl="0" eaLnBrk="1" latinLnBrk="0" hangingPunct="1">
                <a:lnSpc>
                  <a:spcPct val="95000"/>
                </a:lnSpc>
                <a:spcBef>
                  <a:spcPts val="400"/>
                </a:spcBef>
                <a:buFont typeface="Arial" panose="020B0604020202020204" pitchFamily="34" charset="0"/>
                <a:buNone/>
                <a:defRPr sz="2400" b="1" kern="1200">
                  <a:solidFill>
                    <a:schemeClr val="tx1"/>
                  </a:solidFill>
                  <a:latin typeface="+mn-lt"/>
                  <a:ea typeface="+mn-ea"/>
                  <a:cs typeface="+mn-cs"/>
                </a:defRPr>
              </a:lvl4pPr>
              <a:lvl5pPr marL="457200" indent="-457200" algn="l" defTabSz="914400" rtl="0" eaLnBrk="1" latinLnBrk="0" hangingPunct="1">
                <a:lnSpc>
                  <a:spcPct val="95000"/>
                </a:lnSpc>
                <a:spcBef>
                  <a:spcPts val="400"/>
                </a:spcBef>
                <a:buFont typeface="+mj-lt"/>
                <a:buAutoNum type="arabicPeriod"/>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Groei &amp; innovatie</a:t>
              </a:r>
            </a:p>
          </p:txBody>
        </p:sp>
        <p:pic>
          <p:nvPicPr>
            <p:cNvPr id="22" name="Afbeelding 21" descr="Afbeelding met speelgoed, vectorafbeeldingen&#10;&#10;Automatisch gegenereerde beschrijving">
              <a:extLst>
                <a:ext uri="{FF2B5EF4-FFF2-40B4-BE49-F238E27FC236}">
                  <a16:creationId xmlns:a16="http://schemas.microsoft.com/office/drawing/2014/main" id="{BA71C983-9ACA-D2EF-A441-FFC20C53E5F4}"/>
                </a:ext>
              </a:extLst>
            </p:cNvPr>
            <p:cNvPicPr>
              <a:picLocks noChangeAspect="1"/>
            </p:cNvPicPr>
            <p:nvPr/>
          </p:nvPicPr>
          <p:blipFill>
            <a:blip r:embed="rId3">
              <a:clrChange>
                <a:clrFrom>
                  <a:srgbClr val="FFFFFF"/>
                </a:clrFrom>
                <a:clrTo>
                  <a:srgbClr val="FFFFFF">
                    <a:alpha val="0"/>
                  </a:srgbClr>
                </a:clrTo>
              </a:clrChange>
            </a:blip>
            <a:srcRect l="50757" t="-24" r="39235" b="85074"/>
            <a:stretch/>
          </p:blipFill>
          <p:spPr>
            <a:xfrm>
              <a:off x="7690492" y="2021733"/>
              <a:ext cx="777843" cy="871488"/>
            </a:xfrm>
            <a:prstGeom prst="rect">
              <a:avLst/>
            </a:prstGeom>
          </p:spPr>
        </p:pic>
      </p:grpSp>
      <p:pic>
        <p:nvPicPr>
          <p:cNvPr id="42" name="Afbeelding 41" descr="Afbeelding met speelgoed, vectorafbeeldingen&#10;&#10;Automatisch gegenereerde beschrijving">
            <a:extLst>
              <a:ext uri="{FF2B5EF4-FFF2-40B4-BE49-F238E27FC236}">
                <a16:creationId xmlns:a16="http://schemas.microsoft.com/office/drawing/2014/main" id="{34C912E1-A096-B50B-9A25-418B8796A58C}"/>
              </a:ext>
            </a:extLst>
          </p:cNvPr>
          <p:cNvPicPr>
            <a:picLocks noChangeAspect="1"/>
          </p:cNvPicPr>
          <p:nvPr/>
        </p:nvPicPr>
        <p:blipFill>
          <a:blip r:embed="rId3">
            <a:clrChange>
              <a:clrFrom>
                <a:srgbClr val="FFFFFF"/>
              </a:clrFrom>
              <a:clrTo>
                <a:srgbClr val="FFFFFF">
                  <a:alpha val="0"/>
                </a:srgbClr>
              </a:clrTo>
            </a:clrChange>
          </a:blip>
          <a:srcRect l="30531" t="14303" r="30770" b="4182"/>
          <a:stretch>
            <a:fillRect/>
          </a:stretch>
        </p:blipFill>
        <p:spPr>
          <a:xfrm>
            <a:off x="4404657" y="842040"/>
            <a:ext cx="3007847" cy="4751787"/>
          </a:xfrm>
          <a:custGeom>
            <a:avLst/>
            <a:gdLst>
              <a:gd name="connsiteX0" fmla="*/ 2064360 w 3007847"/>
              <a:gd name="connsiteY0" fmla="*/ 583 h 4751787"/>
              <a:gd name="connsiteX1" fmla="*/ 2212260 w 3007847"/>
              <a:gd name="connsiteY1" fmla="*/ 32839 h 4751787"/>
              <a:gd name="connsiteX2" fmla="*/ 2641468 w 3007847"/>
              <a:gd name="connsiteY2" fmla="*/ 508700 h 4751787"/>
              <a:gd name="connsiteX3" fmla="*/ 2818750 w 3007847"/>
              <a:gd name="connsiteY3" fmla="*/ 1143181 h 4751787"/>
              <a:gd name="connsiteX4" fmla="*/ 2809419 w 3007847"/>
              <a:gd name="connsiteY4" fmla="*/ 2010928 h 4751787"/>
              <a:gd name="connsiteX5" fmla="*/ 2930717 w 3007847"/>
              <a:gd name="connsiteY5" fmla="*/ 2514781 h 4751787"/>
              <a:gd name="connsiteX6" fmla="*/ 2982546 w 3007847"/>
              <a:gd name="connsiteY6" fmla="*/ 2657146 h 4751787"/>
              <a:gd name="connsiteX7" fmla="*/ 3007847 w 3007847"/>
              <a:gd name="connsiteY7" fmla="*/ 2717255 h 4751787"/>
              <a:gd name="connsiteX8" fmla="*/ 3007847 w 3007847"/>
              <a:gd name="connsiteY8" fmla="*/ 3566907 h 4751787"/>
              <a:gd name="connsiteX9" fmla="*/ 2977370 w 3007847"/>
              <a:gd name="connsiteY9" fmla="*/ 3634455 h 4751787"/>
              <a:gd name="connsiteX10" fmla="*/ 2688121 w 3007847"/>
              <a:gd name="connsiteY10" fmla="*/ 4035671 h 4751787"/>
              <a:gd name="connsiteX11" fmla="*/ 2660129 w 3007847"/>
              <a:gd name="connsiteY11" fmla="*/ 4474210 h 4751787"/>
              <a:gd name="connsiteX12" fmla="*/ 2473517 w 3007847"/>
              <a:gd name="connsiteY12" fmla="*/ 4707475 h 4751787"/>
              <a:gd name="connsiteX13" fmla="*/ 1988325 w 3007847"/>
              <a:gd name="connsiteY13" fmla="*/ 4716806 h 4751787"/>
              <a:gd name="connsiteX14" fmla="*/ 1409827 w 3007847"/>
              <a:gd name="connsiteY14" fmla="*/ 4698145 h 4751787"/>
              <a:gd name="connsiteX15" fmla="*/ 719362 w 3007847"/>
              <a:gd name="connsiteY15" fmla="*/ 4716806 h 4751787"/>
              <a:gd name="connsiteX16" fmla="*/ 187517 w 3007847"/>
              <a:gd name="connsiteY16" fmla="*/ 4726137 h 4751787"/>
              <a:gd name="connsiteX17" fmla="*/ 112872 w 3007847"/>
              <a:gd name="connsiteY17" fmla="*/ 4352912 h 4751787"/>
              <a:gd name="connsiteX18" fmla="*/ 150195 w 3007847"/>
              <a:gd name="connsiteY18" fmla="*/ 3849059 h 4751787"/>
              <a:gd name="connsiteX19" fmla="*/ 122203 w 3007847"/>
              <a:gd name="connsiteY19" fmla="*/ 3270561 h 4751787"/>
              <a:gd name="connsiteX20" fmla="*/ 122203 w 3007847"/>
              <a:gd name="connsiteY20" fmla="*/ 2505451 h 4751787"/>
              <a:gd name="connsiteX21" fmla="*/ 140864 w 3007847"/>
              <a:gd name="connsiteY21" fmla="*/ 2048251 h 4751787"/>
              <a:gd name="connsiteX22" fmla="*/ 56888 w 3007847"/>
              <a:gd name="connsiteY22" fmla="*/ 1507075 h 4751787"/>
              <a:gd name="connsiteX23" fmla="*/ 905 w 3007847"/>
              <a:gd name="connsiteY23" fmla="*/ 1040545 h 4751787"/>
              <a:gd name="connsiteX24" fmla="*/ 28897 w 3007847"/>
              <a:gd name="connsiteY24" fmla="*/ 741965 h 4751787"/>
              <a:gd name="connsiteX25" fmla="*/ 112872 w 3007847"/>
              <a:gd name="connsiteY25" fmla="*/ 527361 h 4751787"/>
              <a:gd name="connsiteX26" fmla="*/ 383460 w 3007847"/>
              <a:gd name="connsiteY26" fmla="*/ 322088 h 4751787"/>
              <a:gd name="connsiteX27" fmla="*/ 682039 w 3007847"/>
              <a:gd name="connsiteY27" fmla="*/ 172798 h 4751787"/>
              <a:gd name="connsiteX28" fmla="*/ 971288 w 3007847"/>
              <a:gd name="connsiteY28" fmla="*/ 98153 h 4751787"/>
              <a:gd name="connsiteX29" fmla="*/ 1344513 w 3007847"/>
              <a:gd name="connsiteY29" fmla="*/ 88822 h 4751787"/>
              <a:gd name="connsiteX30" fmla="*/ 1829705 w 3007847"/>
              <a:gd name="connsiteY30" fmla="*/ 79492 h 4751787"/>
              <a:gd name="connsiteX31" fmla="*/ 2064360 w 3007847"/>
              <a:gd name="connsiteY31" fmla="*/ 583 h 47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007847" h="4751787">
                <a:moveTo>
                  <a:pt x="2064360" y="583"/>
                </a:moveTo>
                <a:cubicBezTo>
                  <a:pt x="2112430" y="-2442"/>
                  <a:pt x="2161525" y="6014"/>
                  <a:pt x="2212260" y="32839"/>
                </a:cubicBezTo>
                <a:cubicBezTo>
                  <a:pt x="2347554" y="104374"/>
                  <a:pt x="2540386" y="323643"/>
                  <a:pt x="2641468" y="508700"/>
                </a:cubicBezTo>
                <a:cubicBezTo>
                  <a:pt x="2742550" y="693757"/>
                  <a:pt x="2790758" y="892810"/>
                  <a:pt x="2818750" y="1143181"/>
                </a:cubicBezTo>
                <a:cubicBezTo>
                  <a:pt x="2846742" y="1393552"/>
                  <a:pt x="2790758" y="1782328"/>
                  <a:pt x="2809419" y="2010928"/>
                </a:cubicBezTo>
                <a:cubicBezTo>
                  <a:pt x="2828080" y="2239528"/>
                  <a:pt x="2877844" y="2332834"/>
                  <a:pt x="2930717" y="2514781"/>
                </a:cubicBezTo>
                <a:cubicBezTo>
                  <a:pt x="2943936" y="2560268"/>
                  <a:pt x="2962305" y="2608087"/>
                  <a:pt x="2982546" y="2657146"/>
                </a:cubicBezTo>
                <a:lnTo>
                  <a:pt x="3007847" y="2717255"/>
                </a:lnTo>
                <a:lnTo>
                  <a:pt x="3007847" y="3566907"/>
                </a:lnTo>
                <a:lnTo>
                  <a:pt x="2977370" y="3634455"/>
                </a:lnTo>
                <a:cubicBezTo>
                  <a:pt x="2904280" y="3789965"/>
                  <a:pt x="2740994" y="3895712"/>
                  <a:pt x="2688121" y="4035671"/>
                </a:cubicBezTo>
                <a:cubicBezTo>
                  <a:pt x="2635248" y="4175630"/>
                  <a:pt x="2695896" y="4362243"/>
                  <a:pt x="2660129" y="4474210"/>
                </a:cubicBezTo>
                <a:cubicBezTo>
                  <a:pt x="2624362" y="4586177"/>
                  <a:pt x="2585484" y="4667042"/>
                  <a:pt x="2473517" y="4707475"/>
                </a:cubicBezTo>
                <a:cubicBezTo>
                  <a:pt x="2361550" y="4747908"/>
                  <a:pt x="2165607" y="4718361"/>
                  <a:pt x="1988325" y="4716806"/>
                </a:cubicBezTo>
                <a:cubicBezTo>
                  <a:pt x="1811043" y="4715251"/>
                  <a:pt x="1621321" y="4698145"/>
                  <a:pt x="1409827" y="4698145"/>
                </a:cubicBezTo>
                <a:cubicBezTo>
                  <a:pt x="1198333" y="4698145"/>
                  <a:pt x="719362" y="4716806"/>
                  <a:pt x="719362" y="4716806"/>
                </a:cubicBezTo>
                <a:cubicBezTo>
                  <a:pt x="515644" y="4721471"/>
                  <a:pt x="288599" y="4786786"/>
                  <a:pt x="187517" y="4726137"/>
                </a:cubicBezTo>
                <a:cubicBezTo>
                  <a:pt x="86435" y="4665488"/>
                  <a:pt x="119092" y="4499092"/>
                  <a:pt x="112872" y="4352912"/>
                </a:cubicBezTo>
                <a:cubicBezTo>
                  <a:pt x="106652" y="4206732"/>
                  <a:pt x="148640" y="4029451"/>
                  <a:pt x="150195" y="3849059"/>
                </a:cubicBezTo>
                <a:cubicBezTo>
                  <a:pt x="151750" y="3668667"/>
                  <a:pt x="126868" y="3494496"/>
                  <a:pt x="122203" y="3270561"/>
                </a:cubicBezTo>
                <a:cubicBezTo>
                  <a:pt x="117538" y="3046626"/>
                  <a:pt x="119093" y="2709169"/>
                  <a:pt x="122203" y="2505451"/>
                </a:cubicBezTo>
                <a:cubicBezTo>
                  <a:pt x="125313" y="2301733"/>
                  <a:pt x="151750" y="2214647"/>
                  <a:pt x="140864" y="2048251"/>
                </a:cubicBezTo>
                <a:cubicBezTo>
                  <a:pt x="129978" y="1881855"/>
                  <a:pt x="80214" y="1675026"/>
                  <a:pt x="56888" y="1507075"/>
                </a:cubicBezTo>
                <a:cubicBezTo>
                  <a:pt x="33562" y="1339124"/>
                  <a:pt x="5570" y="1168063"/>
                  <a:pt x="905" y="1040545"/>
                </a:cubicBezTo>
                <a:cubicBezTo>
                  <a:pt x="-3760" y="913027"/>
                  <a:pt x="10236" y="827496"/>
                  <a:pt x="28897" y="741965"/>
                </a:cubicBezTo>
                <a:cubicBezTo>
                  <a:pt x="47558" y="656434"/>
                  <a:pt x="53778" y="597341"/>
                  <a:pt x="112872" y="527361"/>
                </a:cubicBezTo>
                <a:cubicBezTo>
                  <a:pt x="171966" y="457382"/>
                  <a:pt x="288599" y="381182"/>
                  <a:pt x="383460" y="322088"/>
                </a:cubicBezTo>
                <a:cubicBezTo>
                  <a:pt x="478321" y="262994"/>
                  <a:pt x="584068" y="210121"/>
                  <a:pt x="682039" y="172798"/>
                </a:cubicBezTo>
                <a:cubicBezTo>
                  <a:pt x="780010" y="135476"/>
                  <a:pt x="860876" y="112149"/>
                  <a:pt x="971288" y="98153"/>
                </a:cubicBezTo>
                <a:cubicBezTo>
                  <a:pt x="1081700" y="84157"/>
                  <a:pt x="1344513" y="88822"/>
                  <a:pt x="1344513" y="88822"/>
                </a:cubicBezTo>
                <a:lnTo>
                  <a:pt x="1829705" y="79492"/>
                </a:lnTo>
                <a:cubicBezTo>
                  <a:pt x="1906974" y="42558"/>
                  <a:pt x="1984243" y="5625"/>
                  <a:pt x="2064360" y="583"/>
                </a:cubicBezTo>
                <a:close/>
              </a:path>
            </a:pathLst>
          </a:custGeom>
        </p:spPr>
      </p:pic>
    </p:spTree>
    <p:extLst>
      <p:ext uri="{BB962C8B-B14F-4D97-AF65-F5344CB8AC3E}">
        <p14:creationId xmlns:p14="http://schemas.microsoft.com/office/powerpoint/2010/main" val="3890811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250"/>
                                        <p:tgtEl>
                                          <p:spTgt spid="43"/>
                                        </p:tgtEl>
                                      </p:cBhvr>
                                    </p:animEffect>
                                  </p:childTnLst>
                                </p:cTn>
                              </p:par>
                              <p:par>
                                <p:cTn id="8" presetID="42" presetClass="path" presetSubtype="0" decel="100000" fill="hold" nodeType="withEffect">
                                  <p:stCondLst>
                                    <p:cond delay="0"/>
                                  </p:stCondLst>
                                  <p:childTnLst>
                                    <p:animMotion origin="layout" path="M -0.01719 -0.00023 L -1.25E-6 1.85185E-6 " pathEditMode="relative" rAng="0" ptsTypes="AA">
                                      <p:cBhvr>
                                        <p:cTn id="9" dur="500" fill="hold"/>
                                        <p:tgtEl>
                                          <p:spTgt spid="43"/>
                                        </p:tgtEl>
                                        <p:attrNameLst>
                                          <p:attrName>ppt_x</p:attrName>
                                          <p:attrName>ppt_y</p:attrName>
                                        </p:attrNameLst>
                                      </p:cBhvr>
                                      <p:rCtr x="859" y="0"/>
                                    </p:animMotion>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250"/>
                                        <p:tgtEl>
                                          <p:spTgt spid="44"/>
                                        </p:tgtEl>
                                      </p:cBhvr>
                                    </p:animEffect>
                                  </p:childTnLst>
                                </p:cTn>
                              </p:par>
                              <p:par>
                                <p:cTn id="14" presetID="42" presetClass="path" presetSubtype="0" decel="100000" fill="hold" nodeType="withEffect">
                                  <p:stCondLst>
                                    <p:cond delay="0"/>
                                  </p:stCondLst>
                                  <p:childTnLst>
                                    <p:animMotion origin="layout" path="M -0.01719 -0.00023 L -1.25E-6 1.85185E-6 " pathEditMode="relative" rAng="0" ptsTypes="AA">
                                      <p:cBhvr>
                                        <p:cTn id="15" dur="500" fill="hold"/>
                                        <p:tgtEl>
                                          <p:spTgt spid="44"/>
                                        </p:tgtEl>
                                        <p:attrNameLst>
                                          <p:attrName>ppt_x</p:attrName>
                                          <p:attrName>ppt_y</p:attrName>
                                        </p:attrNameLst>
                                      </p:cBhvr>
                                      <p:rCtr x="859" y="0"/>
                                    </p:animMotion>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250"/>
                                        <p:tgtEl>
                                          <p:spTgt spid="45"/>
                                        </p:tgtEl>
                                      </p:cBhvr>
                                    </p:animEffect>
                                  </p:childTnLst>
                                </p:cTn>
                              </p:par>
                              <p:par>
                                <p:cTn id="20" presetID="42" presetClass="path" presetSubtype="0" decel="100000" fill="hold" nodeType="withEffect">
                                  <p:stCondLst>
                                    <p:cond delay="0"/>
                                  </p:stCondLst>
                                  <p:childTnLst>
                                    <p:animMotion origin="layout" path="M -0.01719 -0.00023 L -1.25E-6 1.85185E-6 " pathEditMode="relative" rAng="0" ptsTypes="AA">
                                      <p:cBhvr>
                                        <p:cTn id="21" dur="500" fill="hold"/>
                                        <p:tgtEl>
                                          <p:spTgt spid="45"/>
                                        </p:tgtEl>
                                        <p:attrNameLst>
                                          <p:attrName>ppt_x</p:attrName>
                                          <p:attrName>ppt_y</p:attrName>
                                        </p:attrNameLst>
                                      </p:cBhvr>
                                      <p:rCtr x="859" y="0"/>
                                    </p:animMotion>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fade">
                                      <p:cBhvr>
                                        <p:cTn id="26" dur="250"/>
                                        <p:tgtEl>
                                          <p:spTgt spid="46"/>
                                        </p:tgtEl>
                                      </p:cBhvr>
                                    </p:animEffect>
                                  </p:childTnLst>
                                </p:cTn>
                              </p:par>
                              <p:par>
                                <p:cTn id="27" presetID="42" presetClass="path" presetSubtype="0" decel="100000" fill="hold" nodeType="withEffect">
                                  <p:stCondLst>
                                    <p:cond delay="0"/>
                                  </p:stCondLst>
                                  <p:childTnLst>
                                    <p:animMotion origin="layout" path="M 0.01666 -0.00046 L 3.75E-6 1.85185E-6 " pathEditMode="relative" rAng="0" ptsTypes="AA">
                                      <p:cBhvr>
                                        <p:cTn id="28" dur="500" fill="hold"/>
                                        <p:tgtEl>
                                          <p:spTgt spid="46"/>
                                        </p:tgtEl>
                                        <p:attrNameLst>
                                          <p:attrName>ppt_x</p:attrName>
                                          <p:attrName>ppt_y</p:attrName>
                                        </p:attrNameLst>
                                      </p:cBhvr>
                                      <p:rCtr x="-833" y="23"/>
                                    </p:animMotion>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250"/>
                                        <p:tgtEl>
                                          <p:spTgt spid="47"/>
                                        </p:tgtEl>
                                      </p:cBhvr>
                                    </p:animEffect>
                                  </p:childTnLst>
                                </p:cTn>
                              </p:par>
                              <p:par>
                                <p:cTn id="33" presetID="42" presetClass="path" presetSubtype="0" decel="100000" fill="hold" nodeType="withEffect">
                                  <p:stCondLst>
                                    <p:cond delay="0"/>
                                  </p:stCondLst>
                                  <p:childTnLst>
                                    <p:animMotion origin="layout" path="M 0.01666 -0.00046 L 3.75E-6 1.85185E-6 " pathEditMode="relative" rAng="0" ptsTypes="AA">
                                      <p:cBhvr>
                                        <p:cTn id="34" dur="500" fill="hold"/>
                                        <p:tgtEl>
                                          <p:spTgt spid="47"/>
                                        </p:tgtEl>
                                        <p:attrNameLst>
                                          <p:attrName>ppt_x</p:attrName>
                                          <p:attrName>ppt_y</p:attrName>
                                        </p:attrNameLst>
                                      </p:cBhvr>
                                      <p:rCtr x="-833" y="23"/>
                                    </p:animMotion>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fade">
                                      <p:cBhvr>
                                        <p:cTn id="38" dur="250"/>
                                        <p:tgtEl>
                                          <p:spTgt spid="48"/>
                                        </p:tgtEl>
                                      </p:cBhvr>
                                    </p:animEffect>
                                  </p:childTnLst>
                                </p:cTn>
                              </p:par>
                              <p:par>
                                <p:cTn id="39" presetID="42" presetClass="path" presetSubtype="0" decel="100000" fill="hold" nodeType="withEffect">
                                  <p:stCondLst>
                                    <p:cond delay="0"/>
                                  </p:stCondLst>
                                  <p:childTnLst>
                                    <p:animMotion origin="layout" path="M 0.01666 -0.00046 L 3.75E-6 1.85185E-6 " pathEditMode="relative" rAng="0" ptsTypes="AA">
                                      <p:cBhvr>
                                        <p:cTn id="40" dur="500" fill="hold"/>
                                        <p:tgtEl>
                                          <p:spTgt spid="48"/>
                                        </p:tgtEl>
                                        <p:attrNameLst>
                                          <p:attrName>ppt_x</p:attrName>
                                          <p:attrName>ppt_y</p:attrName>
                                        </p:attrNameLst>
                                      </p:cBhvr>
                                      <p:rCtr x="-833" y="23"/>
                                    </p:animMotion>
                                  </p:childTnLst>
                                </p:cTn>
                              </p:par>
                            </p:childTnLst>
                          </p:cTn>
                        </p:par>
                        <p:par>
                          <p:cTn id="41" fill="hold">
                            <p:stCondLst>
                              <p:cond delay="1500"/>
                            </p:stCondLst>
                            <p:childTnLst>
                              <p:par>
                                <p:cTn id="42" presetID="10" presetClass="entr" presetSubtype="0" fill="hold" nodeType="after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250"/>
                                        <p:tgtEl>
                                          <p:spTgt spid="49"/>
                                        </p:tgtEl>
                                      </p:cBhvr>
                                    </p:animEffect>
                                  </p:childTnLst>
                                </p:cTn>
                              </p:par>
                              <p:par>
                                <p:cTn id="45" presetID="42" presetClass="path" presetSubtype="0" decel="100000" fill="hold" nodeType="withEffect">
                                  <p:stCondLst>
                                    <p:cond delay="0"/>
                                  </p:stCondLst>
                                  <p:childTnLst>
                                    <p:animMotion origin="layout" path="M 0.01666 -0.00046 L 3.75E-6 1.85185E-6 " pathEditMode="relative" rAng="0" ptsTypes="AA">
                                      <p:cBhvr>
                                        <p:cTn id="46" dur="500" fill="hold"/>
                                        <p:tgtEl>
                                          <p:spTgt spid="49"/>
                                        </p:tgtEl>
                                        <p:attrNameLst>
                                          <p:attrName>ppt_x</p:attrName>
                                          <p:attrName>ppt_y</p:attrName>
                                        </p:attrNameLst>
                                      </p:cBhvr>
                                      <p:rCtr x="-833" y="23"/>
                                    </p:animMotion>
                                  </p:childTnLst>
                                </p:cTn>
                              </p:par>
                            </p:childTnLst>
                          </p:cTn>
                        </p:par>
                        <p:par>
                          <p:cTn id="47" fill="hold">
                            <p:stCondLst>
                              <p:cond delay="2000"/>
                            </p:stCondLst>
                            <p:childTnLst>
                              <p:par>
                                <p:cTn id="48" presetID="10" presetClass="entr" presetSubtype="0" fill="hold" nodeType="afterEffect">
                                  <p:stCondLst>
                                    <p:cond delay="0"/>
                                  </p:stCondLst>
                                  <p:childTnLst>
                                    <p:set>
                                      <p:cBhvr>
                                        <p:cTn id="49" dur="1" fill="hold">
                                          <p:stCondLst>
                                            <p:cond delay="0"/>
                                          </p:stCondLst>
                                        </p:cTn>
                                        <p:tgtEl>
                                          <p:spTgt spid="50"/>
                                        </p:tgtEl>
                                        <p:attrNameLst>
                                          <p:attrName>style.visibility</p:attrName>
                                        </p:attrNameLst>
                                      </p:cBhvr>
                                      <p:to>
                                        <p:strVal val="visible"/>
                                      </p:to>
                                    </p:set>
                                    <p:animEffect transition="in" filter="fade">
                                      <p:cBhvr>
                                        <p:cTn id="50" dur="250"/>
                                        <p:tgtEl>
                                          <p:spTgt spid="50"/>
                                        </p:tgtEl>
                                      </p:cBhvr>
                                    </p:animEffect>
                                  </p:childTnLst>
                                </p:cTn>
                              </p:par>
                              <p:par>
                                <p:cTn id="51" presetID="42" presetClass="path" presetSubtype="0" decel="100000" fill="hold" nodeType="withEffect">
                                  <p:stCondLst>
                                    <p:cond delay="0"/>
                                  </p:stCondLst>
                                  <p:childTnLst>
                                    <p:animMotion origin="layout" path="M 0.01666 -0.00046 L 3.75E-6 1.85185E-6 " pathEditMode="relative" rAng="0" ptsTypes="AA">
                                      <p:cBhvr>
                                        <p:cTn id="52" dur="500" fill="hold"/>
                                        <p:tgtEl>
                                          <p:spTgt spid="50"/>
                                        </p:tgtEl>
                                        <p:attrNameLst>
                                          <p:attrName>ppt_x</p:attrName>
                                          <p:attrName>ppt_y</p:attrName>
                                        </p:attrNameLst>
                                      </p:cBhvr>
                                      <p:rCtr x="-833"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60C6C3-247E-0688-0F75-EFF1A243101F}"/>
              </a:ext>
            </a:extLst>
          </p:cNvPr>
          <p:cNvSpPr>
            <a:spLocks noGrp="1"/>
          </p:cNvSpPr>
          <p:nvPr>
            <p:ph type="title"/>
          </p:nvPr>
        </p:nvSpPr>
        <p:spPr/>
        <p:txBody>
          <a:bodyPr/>
          <a:lstStyle/>
          <a:p>
            <a:r>
              <a:rPr lang="nl-NL" dirty="0"/>
              <a:t>Investerings- &amp; financieringsbehoefte</a:t>
            </a:r>
          </a:p>
        </p:txBody>
      </p:sp>
      <p:sp>
        <p:nvSpPr>
          <p:cNvPr id="4" name="Tijdelijke aanduiding voor voettekst 3">
            <a:extLst>
              <a:ext uri="{FF2B5EF4-FFF2-40B4-BE49-F238E27FC236}">
                <a16:creationId xmlns:a16="http://schemas.microsoft.com/office/drawing/2014/main" id="{50CC65C4-DFDD-3096-FA74-85F38D9677D9}"/>
              </a:ext>
            </a:extLst>
          </p:cNvPr>
          <p:cNvSpPr>
            <a:spLocks noGrp="1"/>
          </p:cNvSpPr>
          <p:nvPr>
            <p:ph type="ftr" sz="quarter" idx="11"/>
          </p:nvPr>
        </p:nvSpPr>
        <p:spPr/>
        <p:txBody>
          <a:bodyPr/>
          <a:lstStyle/>
          <a:p>
            <a:r>
              <a:rPr lang="nl-NL" dirty="0"/>
              <a:t>Kansen op de zakelijke financieringsmarkt: Zo pak je het gesprek slim aan  -  SEH 2025</a:t>
            </a:r>
          </a:p>
        </p:txBody>
      </p:sp>
      <p:sp>
        <p:nvSpPr>
          <p:cNvPr id="5" name="Tijdelijke aanduiding voor dianummer 4">
            <a:extLst>
              <a:ext uri="{FF2B5EF4-FFF2-40B4-BE49-F238E27FC236}">
                <a16:creationId xmlns:a16="http://schemas.microsoft.com/office/drawing/2014/main" id="{4BE2BCA4-5F3C-077F-2912-C9453AA38A9E}"/>
              </a:ext>
            </a:extLst>
          </p:cNvPr>
          <p:cNvSpPr>
            <a:spLocks noGrp="1"/>
          </p:cNvSpPr>
          <p:nvPr>
            <p:ph type="sldNum" sz="quarter" idx="12"/>
          </p:nvPr>
        </p:nvSpPr>
        <p:spPr/>
        <p:txBody>
          <a:bodyPr/>
          <a:lstStyle/>
          <a:p>
            <a:fld id="{962CB5CB-A24C-4094-B4A6-366B993DC4C5}" type="slidenum">
              <a:rPr lang="nl-NL" smtClean="0"/>
              <a:t>18</a:t>
            </a:fld>
            <a:endParaRPr lang="nl-NL" dirty="0"/>
          </a:p>
        </p:txBody>
      </p:sp>
      <p:graphicFrame>
        <p:nvGraphicFramePr>
          <p:cNvPr id="7" name="Tabel 6">
            <a:extLst>
              <a:ext uri="{FF2B5EF4-FFF2-40B4-BE49-F238E27FC236}">
                <a16:creationId xmlns:a16="http://schemas.microsoft.com/office/drawing/2014/main" id="{2AA0C578-58F3-9604-BFA8-B5772A958AC2}"/>
              </a:ext>
            </a:extLst>
          </p:cNvPr>
          <p:cNvGraphicFramePr>
            <a:graphicFrameLocks noGrp="1"/>
          </p:cNvGraphicFramePr>
          <p:nvPr>
            <p:extLst>
              <p:ext uri="{D42A27DB-BD31-4B8C-83A1-F6EECF244321}">
                <p14:modId xmlns:p14="http://schemas.microsoft.com/office/powerpoint/2010/main" val="716234030"/>
              </p:ext>
            </p:extLst>
          </p:nvPr>
        </p:nvGraphicFramePr>
        <p:xfrm>
          <a:off x="550863" y="1234623"/>
          <a:ext cx="3996965" cy="2617920"/>
        </p:xfrm>
        <a:graphic>
          <a:graphicData uri="http://schemas.openxmlformats.org/drawingml/2006/table">
            <a:tbl>
              <a:tblPr firstRow="1" bandRow="1">
                <a:tableStyleId>{5C22544A-7EE6-4342-B048-85BDC9FD1C3A}</a:tableStyleId>
              </a:tblPr>
              <a:tblGrid>
                <a:gridCol w="2523049">
                  <a:extLst>
                    <a:ext uri="{9D8B030D-6E8A-4147-A177-3AD203B41FA5}">
                      <a16:colId xmlns:a16="http://schemas.microsoft.com/office/drawing/2014/main" val="2502468675"/>
                    </a:ext>
                  </a:extLst>
                </a:gridCol>
                <a:gridCol w="1473916">
                  <a:extLst>
                    <a:ext uri="{9D8B030D-6E8A-4147-A177-3AD203B41FA5}">
                      <a16:colId xmlns:a16="http://schemas.microsoft.com/office/drawing/2014/main" val="866181857"/>
                    </a:ext>
                  </a:extLst>
                </a:gridCol>
              </a:tblGrid>
              <a:tr h="370840">
                <a:tc>
                  <a:txBody>
                    <a:bodyPr/>
                    <a:lstStyle/>
                    <a:p>
                      <a:r>
                        <a:rPr lang="nl-NL" dirty="0" err="1"/>
                        <a:t>Uses</a:t>
                      </a:r>
                      <a:endParaRPr lang="nl-NL" dirty="0"/>
                    </a:p>
                  </a:txBody>
                  <a:tcPr marL="108000" marR="108000" marT="72000" marB="9000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pPr algn="r"/>
                      <a:r>
                        <a:rPr lang="nl-NL" dirty="0"/>
                        <a:t>Bedrag</a:t>
                      </a:r>
                    </a:p>
                  </a:txBody>
                  <a:tcPr marL="108000" marR="108000" marT="72000" marB="9000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842738336"/>
                  </a:ext>
                </a:extLst>
              </a:tr>
              <a:tr h="370840">
                <a:tc>
                  <a:txBody>
                    <a:bodyPr/>
                    <a:lstStyle>
                      <a:lvl1pPr marL="0" algn="l" defTabSz="914400" rtl="0" eaLnBrk="1" latinLnBrk="0" hangingPunct="1">
                        <a:defRPr sz="1800" kern="1200">
                          <a:solidFill>
                            <a:schemeClr val="dk1"/>
                          </a:solidFill>
                          <a:latin typeface="Tenorite"/>
                        </a:defRPr>
                      </a:lvl1pPr>
                      <a:lvl2pPr marL="457200" algn="l" defTabSz="914400" rtl="0" eaLnBrk="1" latinLnBrk="0" hangingPunct="1">
                        <a:defRPr sz="1800" kern="1200">
                          <a:solidFill>
                            <a:schemeClr val="dk1"/>
                          </a:solidFill>
                          <a:latin typeface="Tenorite"/>
                        </a:defRPr>
                      </a:lvl2pPr>
                      <a:lvl3pPr marL="914400" algn="l" defTabSz="914400" rtl="0" eaLnBrk="1" latinLnBrk="0" hangingPunct="1">
                        <a:defRPr sz="1800" kern="1200">
                          <a:solidFill>
                            <a:schemeClr val="dk1"/>
                          </a:solidFill>
                          <a:latin typeface="Tenorite"/>
                        </a:defRPr>
                      </a:lvl3pPr>
                      <a:lvl4pPr marL="1371600" algn="l" defTabSz="914400" rtl="0" eaLnBrk="1" latinLnBrk="0" hangingPunct="1">
                        <a:defRPr sz="1800" kern="1200">
                          <a:solidFill>
                            <a:schemeClr val="dk1"/>
                          </a:solidFill>
                          <a:latin typeface="Tenorite"/>
                        </a:defRPr>
                      </a:lvl4pPr>
                      <a:lvl5pPr marL="1828800" algn="l" defTabSz="914400" rtl="0" eaLnBrk="1" latinLnBrk="0" hangingPunct="1">
                        <a:defRPr sz="1800" kern="1200">
                          <a:solidFill>
                            <a:schemeClr val="dk1"/>
                          </a:solidFill>
                          <a:latin typeface="Tenorite"/>
                        </a:defRPr>
                      </a:lvl5pPr>
                      <a:lvl6pPr marL="2286000" algn="l" defTabSz="914400" rtl="0" eaLnBrk="1" latinLnBrk="0" hangingPunct="1">
                        <a:defRPr sz="1800" kern="1200">
                          <a:solidFill>
                            <a:schemeClr val="dk1"/>
                          </a:solidFill>
                          <a:latin typeface="Tenorite"/>
                        </a:defRPr>
                      </a:lvl6pPr>
                      <a:lvl7pPr marL="2743200" algn="l" defTabSz="914400" rtl="0" eaLnBrk="1" latinLnBrk="0" hangingPunct="1">
                        <a:defRPr sz="1800" kern="1200">
                          <a:solidFill>
                            <a:schemeClr val="dk1"/>
                          </a:solidFill>
                          <a:latin typeface="Tenorite"/>
                        </a:defRPr>
                      </a:lvl7pPr>
                      <a:lvl8pPr marL="3200400" algn="l" defTabSz="914400" rtl="0" eaLnBrk="1" latinLnBrk="0" hangingPunct="1">
                        <a:defRPr sz="1800" kern="1200">
                          <a:solidFill>
                            <a:schemeClr val="dk1"/>
                          </a:solidFill>
                          <a:latin typeface="Tenorite"/>
                        </a:defRPr>
                      </a:lvl8pPr>
                      <a:lvl9pPr marL="3657600" algn="l" defTabSz="914400" rtl="0" eaLnBrk="1" latinLnBrk="0" hangingPunct="1">
                        <a:defRPr sz="1800" kern="1200">
                          <a:solidFill>
                            <a:schemeClr val="dk1"/>
                          </a:solidFill>
                          <a:latin typeface="Tenorite"/>
                        </a:defRPr>
                      </a:lvl9pPr>
                    </a:lstStyle>
                    <a:p>
                      <a:r>
                        <a:rPr lang="nl-NL" dirty="0">
                          <a:solidFill>
                            <a:schemeClr val="accent1"/>
                          </a:solidFill>
                        </a:rPr>
                        <a:t>Aankoop bedrijfspand</a:t>
                      </a:r>
                    </a:p>
                  </a:txBody>
                  <a:tcPr marL="108000" marR="108000" marT="72000" marB="9000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enorite"/>
                        </a:defRPr>
                      </a:lvl1pPr>
                      <a:lvl2pPr marL="457200" algn="l" defTabSz="914400" rtl="0" eaLnBrk="1" latinLnBrk="0" hangingPunct="1">
                        <a:defRPr sz="1800" kern="1200">
                          <a:solidFill>
                            <a:schemeClr val="dk1"/>
                          </a:solidFill>
                          <a:latin typeface="Tenorite"/>
                        </a:defRPr>
                      </a:lvl2pPr>
                      <a:lvl3pPr marL="914400" algn="l" defTabSz="914400" rtl="0" eaLnBrk="1" latinLnBrk="0" hangingPunct="1">
                        <a:defRPr sz="1800" kern="1200">
                          <a:solidFill>
                            <a:schemeClr val="dk1"/>
                          </a:solidFill>
                          <a:latin typeface="Tenorite"/>
                        </a:defRPr>
                      </a:lvl3pPr>
                      <a:lvl4pPr marL="1371600" algn="l" defTabSz="914400" rtl="0" eaLnBrk="1" latinLnBrk="0" hangingPunct="1">
                        <a:defRPr sz="1800" kern="1200">
                          <a:solidFill>
                            <a:schemeClr val="dk1"/>
                          </a:solidFill>
                          <a:latin typeface="Tenorite"/>
                        </a:defRPr>
                      </a:lvl4pPr>
                      <a:lvl5pPr marL="1828800" algn="l" defTabSz="914400" rtl="0" eaLnBrk="1" latinLnBrk="0" hangingPunct="1">
                        <a:defRPr sz="1800" kern="1200">
                          <a:solidFill>
                            <a:schemeClr val="dk1"/>
                          </a:solidFill>
                          <a:latin typeface="Tenorite"/>
                        </a:defRPr>
                      </a:lvl5pPr>
                      <a:lvl6pPr marL="2286000" algn="l" defTabSz="914400" rtl="0" eaLnBrk="1" latinLnBrk="0" hangingPunct="1">
                        <a:defRPr sz="1800" kern="1200">
                          <a:solidFill>
                            <a:schemeClr val="dk1"/>
                          </a:solidFill>
                          <a:latin typeface="Tenorite"/>
                        </a:defRPr>
                      </a:lvl6pPr>
                      <a:lvl7pPr marL="2743200" algn="l" defTabSz="914400" rtl="0" eaLnBrk="1" latinLnBrk="0" hangingPunct="1">
                        <a:defRPr sz="1800" kern="1200">
                          <a:solidFill>
                            <a:schemeClr val="dk1"/>
                          </a:solidFill>
                          <a:latin typeface="Tenorite"/>
                        </a:defRPr>
                      </a:lvl7pPr>
                      <a:lvl8pPr marL="3200400" algn="l" defTabSz="914400" rtl="0" eaLnBrk="1" latinLnBrk="0" hangingPunct="1">
                        <a:defRPr sz="1800" kern="1200">
                          <a:solidFill>
                            <a:schemeClr val="dk1"/>
                          </a:solidFill>
                          <a:latin typeface="Tenorite"/>
                        </a:defRPr>
                      </a:lvl8pPr>
                      <a:lvl9pPr marL="3657600" algn="l" defTabSz="914400" rtl="0" eaLnBrk="1" latinLnBrk="0" hangingPunct="1">
                        <a:defRPr sz="1800" kern="1200">
                          <a:solidFill>
                            <a:schemeClr val="dk1"/>
                          </a:solidFill>
                          <a:latin typeface="Tenorite"/>
                        </a:defRPr>
                      </a:lvl9pPr>
                    </a:lstStyle>
                    <a:p>
                      <a:pPr algn="r"/>
                      <a:r>
                        <a:rPr lang="nl-NL" dirty="0">
                          <a:solidFill>
                            <a:schemeClr val="accent1"/>
                          </a:solidFill>
                        </a:rPr>
                        <a:t>€ 250.000,-</a:t>
                      </a:r>
                    </a:p>
                  </a:txBody>
                  <a:tcPr marL="108000" marR="108000" marT="72000" marB="9000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97206401"/>
                  </a:ext>
                </a:extLst>
              </a:tr>
              <a:tr h="370840">
                <a:tc>
                  <a:txBody>
                    <a:bodyPr/>
                    <a:lstStyle>
                      <a:lvl1pPr marL="0" algn="l" defTabSz="914400" rtl="0" eaLnBrk="1" latinLnBrk="0" hangingPunct="1">
                        <a:defRPr sz="1800" kern="1200">
                          <a:solidFill>
                            <a:schemeClr val="dk1"/>
                          </a:solidFill>
                          <a:latin typeface="Tenorite"/>
                        </a:defRPr>
                      </a:lvl1pPr>
                      <a:lvl2pPr marL="457200" algn="l" defTabSz="914400" rtl="0" eaLnBrk="1" latinLnBrk="0" hangingPunct="1">
                        <a:defRPr sz="1800" kern="1200">
                          <a:solidFill>
                            <a:schemeClr val="dk1"/>
                          </a:solidFill>
                          <a:latin typeface="Tenorite"/>
                        </a:defRPr>
                      </a:lvl2pPr>
                      <a:lvl3pPr marL="914400" algn="l" defTabSz="914400" rtl="0" eaLnBrk="1" latinLnBrk="0" hangingPunct="1">
                        <a:defRPr sz="1800" kern="1200">
                          <a:solidFill>
                            <a:schemeClr val="dk1"/>
                          </a:solidFill>
                          <a:latin typeface="Tenorite"/>
                        </a:defRPr>
                      </a:lvl3pPr>
                      <a:lvl4pPr marL="1371600" algn="l" defTabSz="914400" rtl="0" eaLnBrk="1" latinLnBrk="0" hangingPunct="1">
                        <a:defRPr sz="1800" kern="1200">
                          <a:solidFill>
                            <a:schemeClr val="dk1"/>
                          </a:solidFill>
                          <a:latin typeface="Tenorite"/>
                        </a:defRPr>
                      </a:lvl4pPr>
                      <a:lvl5pPr marL="1828800" algn="l" defTabSz="914400" rtl="0" eaLnBrk="1" latinLnBrk="0" hangingPunct="1">
                        <a:defRPr sz="1800" kern="1200">
                          <a:solidFill>
                            <a:schemeClr val="dk1"/>
                          </a:solidFill>
                          <a:latin typeface="Tenorite"/>
                        </a:defRPr>
                      </a:lvl5pPr>
                      <a:lvl6pPr marL="2286000" algn="l" defTabSz="914400" rtl="0" eaLnBrk="1" latinLnBrk="0" hangingPunct="1">
                        <a:defRPr sz="1800" kern="1200">
                          <a:solidFill>
                            <a:schemeClr val="dk1"/>
                          </a:solidFill>
                          <a:latin typeface="Tenorite"/>
                        </a:defRPr>
                      </a:lvl6pPr>
                      <a:lvl7pPr marL="2743200" algn="l" defTabSz="914400" rtl="0" eaLnBrk="1" latinLnBrk="0" hangingPunct="1">
                        <a:defRPr sz="1800" kern="1200">
                          <a:solidFill>
                            <a:schemeClr val="dk1"/>
                          </a:solidFill>
                          <a:latin typeface="Tenorite"/>
                        </a:defRPr>
                      </a:lvl7pPr>
                      <a:lvl8pPr marL="3200400" algn="l" defTabSz="914400" rtl="0" eaLnBrk="1" latinLnBrk="0" hangingPunct="1">
                        <a:defRPr sz="1800" kern="1200">
                          <a:solidFill>
                            <a:schemeClr val="dk1"/>
                          </a:solidFill>
                          <a:latin typeface="Tenorite"/>
                        </a:defRPr>
                      </a:lvl8pPr>
                      <a:lvl9pPr marL="3657600" algn="l" defTabSz="914400" rtl="0" eaLnBrk="1" latinLnBrk="0" hangingPunct="1">
                        <a:defRPr sz="1800" kern="1200">
                          <a:solidFill>
                            <a:schemeClr val="dk1"/>
                          </a:solidFill>
                          <a:latin typeface="Tenorite"/>
                        </a:defRPr>
                      </a:lvl9pPr>
                    </a:lstStyle>
                    <a:p>
                      <a:r>
                        <a:rPr lang="nl-NL" dirty="0">
                          <a:solidFill>
                            <a:schemeClr val="accent1"/>
                          </a:solidFill>
                        </a:rPr>
                        <a:t>Verbouwing</a:t>
                      </a:r>
                    </a:p>
                  </a:txBody>
                  <a:tcPr marL="108000" marR="108000" marT="72000" marB="90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enorite"/>
                        </a:defRPr>
                      </a:lvl1pPr>
                      <a:lvl2pPr marL="457200" algn="l" defTabSz="914400" rtl="0" eaLnBrk="1" latinLnBrk="0" hangingPunct="1">
                        <a:defRPr sz="1800" kern="1200">
                          <a:solidFill>
                            <a:schemeClr val="dk1"/>
                          </a:solidFill>
                          <a:latin typeface="Tenorite"/>
                        </a:defRPr>
                      </a:lvl2pPr>
                      <a:lvl3pPr marL="914400" algn="l" defTabSz="914400" rtl="0" eaLnBrk="1" latinLnBrk="0" hangingPunct="1">
                        <a:defRPr sz="1800" kern="1200">
                          <a:solidFill>
                            <a:schemeClr val="dk1"/>
                          </a:solidFill>
                          <a:latin typeface="Tenorite"/>
                        </a:defRPr>
                      </a:lvl3pPr>
                      <a:lvl4pPr marL="1371600" algn="l" defTabSz="914400" rtl="0" eaLnBrk="1" latinLnBrk="0" hangingPunct="1">
                        <a:defRPr sz="1800" kern="1200">
                          <a:solidFill>
                            <a:schemeClr val="dk1"/>
                          </a:solidFill>
                          <a:latin typeface="Tenorite"/>
                        </a:defRPr>
                      </a:lvl4pPr>
                      <a:lvl5pPr marL="1828800" algn="l" defTabSz="914400" rtl="0" eaLnBrk="1" latinLnBrk="0" hangingPunct="1">
                        <a:defRPr sz="1800" kern="1200">
                          <a:solidFill>
                            <a:schemeClr val="dk1"/>
                          </a:solidFill>
                          <a:latin typeface="Tenorite"/>
                        </a:defRPr>
                      </a:lvl5pPr>
                      <a:lvl6pPr marL="2286000" algn="l" defTabSz="914400" rtl="0" eaLnBrk="1" latinLnBrk="0" hangingPunct="1">
                        <a:defRPr sz="1800" kern="1200">
                          <a:solidFill>
                            <a:schemeClr val="dk1"/>
                          </a:solidFill>
                          <a:latin typeface="Tenorite"/>
                        </a:defRPr>
                      </a:lvl6pPr>
                      <a:lvl7pPr marL="2743200" algn="l" defTabSz="914400" rtl="0" eaLnBrk="1" latinLnBrk="0" hangingPunct="1">
                        <a:defRPr sz="1800" kern="1200">
                          <a:solidFill>
                            <a:schemeClr val="dk1"/>
                          </a:solidFill>
                          <a:latin typeface="Tenorite"/>
                        </a:defRPr>
                      </a:lvl7pPr>
                      <a:lvl8pPr marL="3200400" algn="l" defTabSz="914400" rtl="0" eaLnBrk="1" latinLnBrk="0" hangingPunct="1">
                        <a:defRPr sz="1800" kern="1200">
                          <a:solidFill>
                            <a:schemeClr val="dk1"/>
                          </a:solidFill>
                          <a:latin typeface="Tenorite"/>
                        </a:defRPr>
                      </a:lvl8pPr>
                      <a:lvl9pPr marL="3657600" algn="l" defTabSz="914400" rtl="0" eaLnBrk="1" latinLnBrk="0" hangingPunct="1">
                        <a:defRPr sz="1800" kern="1200">
                          <a:solidFill>
                            <a:schemeClr val="dk1"/>
                          </a:solidFill>
                          <a:latin typeface="Tenorite"/>
                        </a:defRPr>
                      </a:lvl9pPr>
                    </a:lstStyle>
                    <a:p>
                      <a:pPr algn="r"/>
                      <a:r>
                        <a:rPr lang="nl-NL" dirty="0">
                          <a:solidFill>
                            <a:schemeClr val="accent1"/>
                          </a:solidFill>
                        </a:rPr>
                        <a:t>€ 50.000,-</a:t>
                      </a:r>
                    </a:p>
                  </a:txBody>
                  <a:tcPr marL="108000" marR="108000" marT="72000" marB="90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8692019"/>
                  </a:ext>
                </a:extLst>
              </a:tr>
              <a:tr h="370840">
                <a:tc>
                  <a:txBody>
                    <a:bodyPr/>
                    <a:lstStyle>
                      <a:lvl1pPr marL="0" algn="l" defTabSz="914400" rtl="0" eaLnBrk="1" latinLnBrk="0" hangingPunct="1">
                        <a:defRPr sz="1800" kern="1200">
                          <a:solidFill>
                            <a:schemeClr val="dk1"/>
                          </a:solidFill>
                          <a:latin typeface="Tenorite"/>
                        </a:defRPr>
                      </a:lvl1pPr>
                      <a:lvl2pPr marL="457200" algn="l" defTabSz="914400" rtl="0" eaLnBrk="1" latinLnBrk="0" hangingPunct="1">
                        <a:defRPr sz="1800" kern="1200">
                          <a:solidFill>
                            <a:schemeClr val="dk1"/>
                          </a:solidFill>
                          <a:latin typeface="Tenorite"/>
                        </a:defRPr>
                      </a:lvl2pPr>
                      <a:lvl3pPr marL="914400" algn="l" defTabSz="914400" rtl="0" eaLnBrk="1" latinLnBrk="0" hangingPunct="1">
                        <a:defRPr sz="1800" kern="1200">
                          <a:solidFill>
                            <a:schemeClr val="dk1"/>
                          </a:solidFill>
                          <a:latin typeface="Tenorite"/>
                        </a:defRPr>
                      </a:lvl3pPr>
                      <a:lvl4pPr marL="1371600" algn="l" defTabSz="914400" rtl="0" eaLnBrk="1" latinLnBrk="0" hangingPunct="1">
                        <a:defRPr sz="1800" kern="1200">
                          <a:solidFill>
                            <a:schemeClr val="dk1"/>
                          </a:solidFill>
                          <a:latin typeface="Tenorite"/>
                        </a:defRPr>
                      </a:lvl4pPr>
                      <a:lvl5pPr marL="1828800" algn="l" defTabSz="914400" rtl="0" eaLnBrk="1" latinLnBrk="0" hangingPunct="1">
                        <a:defRPr sz="1800" kern="1200">
                          <a:solidFill>
                            <a:schemeClr val="dk1"/>
                          </a:solidFill>
                          <a:latin typeface="Tenorite"/>
                        </a:defRPr>
                      </a:lvl5pPr>
                      <a:lvl6pPr marL="2286000" algn="l" defTabSz="914400" rtl="0" eaLnBrk="1" latinLnBrk="0" hangingPunct="1">
                        <a:defRPr sz="1800" kern="1200">
                          <a:solidFill>
                            <a:schemeClr val="dk1"/>
                          </a:solidFill>
                          <a:latin typeface="Tenorite"/>
                        </a:defRPr>
                      </a:lvl6pPr>
                      <a:lvl7pPr marL="2743200" algn="l" defTabSz="914400" rtl="0" eaLnBrk="1" latinLnBrk="0" hangingPunct="1">
                        <a:defRPr sz="1800" kern="1200">
                          <a:solidFill>
                            <a:schemeClr val="dk1"/>
                          </a:solidFill>
                          <a:latin typeface="Tenorite"/>
                        </a:defRPr>
                      </a:lvl7pPr>
                      <a:lvl8pPr marL="3200400" algn="l" defTabSz="914400" rtl="0" eaLnBrk="1" latinLnBrk="0" hangingPunct="1">
                        <a:defRPr sz="1800" kern="1200">
                          <a:solidFill>
                            <a:schemeClr val="dk1"/>
                          </a:solidFill>
                          <a:latin typeface="Tenorite"/>
                        </a:defRPr>
                      </a:lvl8pPr>
                      <a:lvl9pPr marL="3657600" algn="l" defTabSz="914400" rtl="0" eaLnBrk="1" latinLnBrk="0" hangingPunct="1">
                        <a:defRPr sz="1800" kern="1200">
                          <a:solidFill>
                            <a:schemeClr val="dk1"/>
                          </a:solidFill>
                          <a:latin typeface="Tenorite"/>
                        </a:defRPr>
                      </a:lvl9pPr>
                    </a:lstStyle>
                    <a:p>
                      <a:r>
                        <a:rPr lang="nl-NL" dirty="0">
                          <a:solidFill>
                            <a:schemeClr val="accent1"/>
                          </a:solidFill>
                        </a:rPr>
                        <a:t>Kosten koper</a:t>
                      </a:r>
                    </a:p>
                  </a:txBody>
                  <a:tcPr marL="108000" marR="108000" marT="72000" marB="90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enorite"/>
                        </a:defRPr>
                      </a:lvl1pPr>
                      <a:lvl2pPr marL="457200" algn="l" defTabSz="914400" rtl="0" eaLnBrk="1" latinLnBrk="0" hangingPunct="1">
                        <a:defRPr sz="1800" kern="1200">
                          <a:solidFill>
                            <a:schemeClr val="dk1"/>
                          </a:solidFill>
                          <a:latin typeface="Tenorite"/>
                        </a:defRPr>
                      </a:lvl2pPr>
                      <a:lvl3pPr marL="914400" algn="l" defTabSz="914400" rtl="0" eaLnBrk="1" latinLnBrk="0" hangingPunct="1">
                        <a:defRPr sz="1800" kern="1200">
                          <a:solidFill>
                            <a:schemeClr val="dk1"/>
                          </a:solidFill>
                          <a:latin typeface="Tenorite"/>
                        </a:defRPr>
                      </a:lvl3pPr>
                      <a:lvl4pPr marL="1371600" algn="l" defTabSz="914400" rtl="0" eaLnBrk="1" latinLnBrk="0" hangingPunct="1">
                        <a:defRPr sz="1800" kern="1200">
                          <a:solidFill>
                            <a:schemeClr val="dk1"/>
                          </a:solidFill>
                          <a:latin typeface="Tenorite"/>
                        </a:defRPr>
                      </a:lvl4pPr>
                      <a:lvl5pPr marL="1828800" algn="l" defTabSz="914400" rtl="0" eaLnBrk="1" latinLnBrk="0" hangingPunct="1">
                        <a:defRPr sz="1800" kern="1200">
                          <a:solidFill>
                            <a:schemeClr val="dk1"/>
                          </a:solidFill>
                          <a:latin typeface="Tenorite"/>
                        </a:defRPr>
                      </a:lvl5pPr>
                      <a:lvl6pPr marL="2286000" algn="l" defTabSz="914400" rtl="0" eaLnBrk="1" latinLnBrk="0" hangingPunct="1">
                        <a:defRPr sz="1800" kern="1200">
                          <a:solidFill>
                            <a:schemeClr val="dk1"/>
                          </a:solidFill>
                          <a:latin typeface="Tenorite"/>
                        </a:defRPr>
                      </a:lvl6pPr>
                      <a:lvl7pPr marL="2743200" algn="l" defTabSz="914400" rtl="0" eaLnBrk="1" latinLnBrk="0" hangingPunct="1">
                        <a:defRPr sz="1800" kern="1200">
                          <a:solidFill>
                            <a:schemeClr val="dk1"/>
                          </a:solidFill>
                          <a:latin typeface="Tenorite"/>
                        </a:defRPr>
                      </a:lvl7pPr>
                      <a:lvl8pPr marL="3200400" algn="l" defTabSz="914400" rtl="0" eaLnBrk="1" latinLnBrk="0" hangingPunct="1">
                        <a:defRPr sz="1800" kern="1200">
                          <a:solidFill>
                            <a:schemeClr val="dk1"/>
                          </a:solidFill>
                          <a:latin typeface="Tenorite"/>
                        </a:defRPr>
                      </a:lvl8pPr>
                      <a:lvl9pPr marL="3657600" algn="l" defTabSz="914400" rtl="0" eaLnBrk="1" latinLnBrk="0" hangingPunct="1">
                        <a:defRPr sz="1800" kern="1200">
                          <a:solidFill>
                            <a:schemeClr val="dk1"/>
                          </a:solidFill>
                          <a:latin typeface="Tenorite"/>
                        </a:defRPr>
                      </a:lvl9pPr>
                    </a:lstStyle>
                    <a:p>
                      <a:pPr algn="r"/>
                      <a:r>
                        <a:rPr lang="nl-NL" dirty="0">
                          <a:solidFill>
                            <a:schemeClr val="accent1"/>
                          </a:solidFill>
                        </a:rPr>
                        <a:t> € 26.000,-</a:t>
                      </a:r>
                    </a:p>
                  </a:txBody>
                  <a:tcPr marL="108000" marR="108000" marT="72000" marB="90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30810005"/>
                  </a:ext>
                </a:extLst>
              </a:tr>
              <a:tr h="370840">
                <a:tc>
                  <a:txBody>
                    <a:bodyPr/>
                    <a:lstStyle>
                      <a:lvl1pPr marL="0" algn="l" defTabSz="914400" rtl="0" eaLnBrk="1" latinLnBrk="0" hangingPunct="1">
                        <a:defRPr sz="1800" kern="1200">
                          <a:solidFill>
                            <a:schemeClr val="dk1"/>
                          </a:solidFill>
                          <a:latin typeface="Tenorite"/>
                        </a:defRPr>
                      </a:lvl1pPr>
                      <a:lvl2pPr marL="457200" algn="l" defTabSz="914400" rtl="0" eaLnBrk="1" latinLnBrk="0" hangingPunct="1">
                        <a:defRPr sz="1800" kern="1200">
                          <a:solidFill>
                            <a:schemeClr val="dk1"/>
                          </a:solidFill>
                          <a:latin typeface="Tenorite"/>
                        </a:defRPr>
                      </a:lvl2pPr>
                      <a:lvl3pPr marL="914400" algn="l" defTabSz="914400" rtl="0" eaLnBrk="1" latinLnBrk="0" hangingPunct="1">
                        <a:defRPr sz="1800" kern="1200">
                          <a:solidFill>
                            <a:schemeClr val="dk1"/>
                          </a:solidFill>
                          <a:latin typeface="Tenorite"/>
                        </a:defRPr>
                      </a:lvl3pPr>
                      <a:lvl4pPr marL="1371600" algn="l" defTabSz="914400" rtl="0" eaLnBrk="1" latinLnBrk="0" hangingPunct="1">
                        <a:defRPr sz="1800" kern="1200">
                          <a:solidFill>
                            <a:schemeClr val="dk1"/>
                          </a:solidFill>
                          <a:latin typeface="Tenorite"/>
                        </a:defRPr>
                      </a:lvl4pPr>
                      <a:lvl5pPr marL="1828800" algn="l" defTabSz="914400" rtl="0" eaLnBrk="1" latinLnBrk="0" hangingPunct="1">
                        <a:defRPr sz="1800" kern="1200">
                          <a:solidFill>
                            <a:schemeClr val="dk1"/>
                          </a:solidFill>
                          <a:latin typeface="Tenorite"/>
                        </a:defRPr>
                      </a:lvl5pPr>
                      <a:lvl6pPr marL="2286000" algn="l" defTabSz="914400" rtl="0" eaLnBrk="1" latinLnBrk="0" hangingPunct="1">
                        <a:defRPr sz="1800" kern="1200">
                          <a:solidFill>
                            <a:schemeClr val="dk1"/>
                          </a:solidFill>
                          <a:latin typeface="Tenorite"/>
                        </a:defRPr>
                      </a:lvl6pPr>
                      <a:lvl7pPr marL="2743200" algn="l" defTabSz="914400" rtl="0" eaLnBrk="1" latinLnBrk="0" hangingPunct="1">
                        <a:defRPr sz="1800" kern="1200">
                          <a:solidFill>
                            <a:schemeClr val="dk1"/>
                          </a:solidFill>
                          <a:latin typeface="Tenorite"/>
                        </a:defRPr>
                      </a:lvl7pPr>
                      <a:lvl8pPr marL="3200400" algn="l" defTabSz="914400" rtl="0" eaLnBrk="1" latinLnBrk="0" hangingPunct="1">
                        <a:defRPr sz="1800" kern="1200">
                          <a:solidFill>
                            <a:schemeClr val="dk1"/>
                          </a:solidFill>
                          <a:latin typeface="Tenorite"/>
                        </a:defRPr>
                      </a:lvl8pPr>
                      <a:lvl9pPr marL="3657600" algn="l" defTabSz="914400" rtl="0" eaLnBrk="1" latinLnBrk="0" hangingPunct="1">
                        <a:defRPr sz="1800" kern="1200">
                          <a:solidFill>
                            <a:schemeClr val="dk1"/>
                          </a:solidFill>
                          <a:latin typeface="Tenorite"/>
                        </a:defRPr>
                      </a:lvl9pPr>
                    </a:lstStyle>
                    <a:p>
                      <a:r>
                        <a:rPr lang="nl-NL" dirty="0">
                          <a:solidFill>
                            <a:schemeClr val="accent1"/>
                          </a:solidFill>
                        </a:rPr>
                        <a:t>Advieskosten</a:t>
                      </a:r>
                    </a:p>
                  </a:txBody>
                  <a:tcPr marL="108000" marR="108000" marT="72000" marB="90000">
                    <a:lnL w="12700" cmpd="sng">
                      <a:noFill/>
                    </a:lnL>
                    <a:lnR w="12700" cmpd="sng">
                      <a:noFill/>
                    </a:lnR>
                    <a:lnT w="12700" cmpd="sng">
                      <a:noFill/>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enorite"/>
                        </a:defRPr>
                      </a:lvl1pPr>
                      <a:lvl2pPr marL="457200" algn="l" defTabSz="914400" rtl="0" eaLnBrk="1" latinLnBrk="0" hangingPunct="1">
                        <a:defRPr sz="1800" kern="1200">
                          <a:solidFill>
                            <a:schemeClr val="dk1"/>
                          </a:solidFill>
                          <a:latin typeface="Tenorite"/>
                        </a:defRPr>
                      </a:lvl2pPr>
                      <a:lvl3pPr marL="914400" algn="l" defTabSz="914400" rtl="0" eaLnBrk="1" latinLnBrk="0" hangingPunct="1">
                        <a:defRPr sz="1800" kern="1200">
                          <a:solidFill>
                            <a:schemeClr val="dk1"/>
                          </a:solidFill>
                          <a:latin typeface="Tenorite"/>
                        </a:defRPr>
                      </a:lvl3pPr>
                      <a:lvl4pPr marL="1371600" algn="l" defTabSz="914400" rtl="0" eaLnBrk="1" latinLnBrk="0" hangingPunct="1">
                        <a:defRPr sz="1800" kern="1200">
                          <a:solidFill>
                            <a:schemeClr val="dk1"/>
                          </a:solidFill>
                          <a:latin typeface="Tenorite"/>
                        </a:defRPr>
                      </a:lvl4pPr>
                      <a:lvl5pPr marL="1828800" algn="l" defTabSz="914400" rtl="0" eaLnBrk="1" latinLnBrk="0" hangingPunct="1">
                        <a:defRPr sz="1800" kern="1200">
                          <a:solidFill>
                            <a:schemeClr val="dk1"/>
                          </a:solidFill>
                          <a:latin typeface="Tenorite"/>
                        </a:defRPr>
                      </a:lvl5pPr>
                      <a:lvl6pPr marL="2286000" algn="l" defTabSz="914400" rtl="0" eaLnBrk="1" latinLnBrk="0" hangingPunct="1">
                        <a:defRPr sz="1800" kern="1200">
                          <a:solidFill>
                            <a:schemeClr val="dk1"/>
                          </a:solidFill>
                          <a:latin typeface="Tenorite"/>
                        </a:defRPr>
                      </a:lvl6pPr>
                      <a:lvl7pPr marL="2743200" algn="l" defTabSz="914400" rtl="0" eaLnBrk="1" latinLnBrk="0" hangingPunct="1">
                        <a:defRPr sz="1800" kern="1200">
                          <a:solidFill>
                            <a:schemeClr val="dk1"/>
                          </a:solidFill>
                          <a:latin typeface="Tenorite"/>
                        </a:defRPr>
                      </a:lvl7pPr>
                      <a:lvl8pPr marL="3200400" algn="l" defTabSz="914400" rtl="0" eaLnBrk="1" latinLnBrk="0" hangingPunct="1">
                        <a:defRPr sz="1800" kern="1200">
                          <a:solidFill>
                            <a:schemeClr val="dk1"/>
                          </a:solidFill>
                          <a:latin typeface="Tenorite"/>
                        </a:defRPr>
                      </a:lvl8pPr>
                      <a:lvl9pPr marL="3657600" algn="l" defTabSz="914400" rtl="0" eaLnBrk="1" latinLnBrk="0" hangingPunct="1">
                        <a:defRPr sz="1800" kern="1200">
                          <a:solidFill>
                            <a:schemeClr val="dk1"/>
                          </a:solidFill>
                          <a:latin typeface="Tenorite"/>
                        </a:defRPr>
                      </a:lvl9pPr>
                    </a:lstStyle>
                    <a:p>
                      <a:pPr algn="r"/>
                      <a:r>
                        <a:rPr lang="nl-NL" dirty="0">
                          <a:solidFill>
                            <a:schemeClr val="accent1"/>
                          </a:solidFill>
                        </a:rPr>
                        <a:t>€ 3.000,-</a:t>
                      </a:r>
                    </a:p>
                  </a:txBody>
                  <a:tcPr marL="108000" marR="108000" marT="72000" marB="90000">
                    <a:lnL w="12700" cmpd="sng">
                      <a:noFill/>
                    </a:lnL>
                    <a:lnR w="12700" cmpd="sng">
                      <a:noFill/>
                    </a:lnR>
                    <a:lnT w="12700" cmpd="sng">
                      <a:noFill/>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9927700"/>
                  </a:ext>
                </a:extLst>
              </a:tr>
              <a:tr h="370840">
                <a:tc>
                  <a:txBody>
                    <a:bodyPr/>
                    <a:lstStyle>
                      <a:lvl1pPr marL="0" algn="l" defTabSz="914400" rtl="0" eaLnBrk="1" latinLnBrk="0" hangingPunct="1">
                        <a:defRPr sz="1800" kern="1200">
                          <a:solidFill>
                            <a:schemeClr val="dk1"/>
                          </a:solidFill>
                          <a:latin typeface="Tenorite"/>
                        </a:defRPr>
                      </a:lvl1pPr>
                      <a:lvl2pPr marL="457200" algn="l" defTabSz="914400" rtl="0" eaLnBrk="1" latinLnBrk="0" hangingPunct="1">
                        <a:defRPr sz="1800" kern="1200">
                          <a:solidFill>
                            <a:schemeClr val="dk1"/>
                          </a:solidFill>
                          <a:latin typeface="Tenorite"/>
                        </a:defRPr>
                      </a:lvl2pPr>
                      <a:lvl3pPr marL="914400" algn="l" defTabSz="914400" rtl="0" eaLnBrk="1" latinLnBrk="0" hangingPunct="1">
                        <a:defRPr sz="1800" kern="1200">
                          <a:solidFill>
                            <a:schemeClr val="dk1"/>
                          </a:solidFill>
                          <a:latin typeface="Tenorite"/>
                        </a:defRPr>
                      </a:lvl3pPr>
                      <a:lvl4pPr marL="1371600" algn="l" defTabSz="914400" rtl="0" eaLnBrk="1" latinLnBrk="0" hangingPunct="1">
                        <a:defRPr sz="1800" kern="1200">
                          <a:solidFill>
                            <a:schemeClr val="dk1"/>
                          </a:solidFill>
                          <a:latin typeface="Tenorite"/>
                        </a:defRPr>
                      </a:lvl4pPr>
                      <a:lvl5pPr marL="1828800" algn="l" defTabSz="914400" rtl="0" eaLnBrk="1" latinLnBrk="0" hangingPunct="1">
                        <a:defRPr sz="1800" kern="1200">
                          <a:solidFill>
                            <a:schemeClr val="dk1"/>
                          </a:solidFill>
                          <a:latin typeface="Tenorite"/>
                        </a:defRPr>
                      </a:lvl5pPr>
                      <a:lvl6pPr marL="2286000" algn="l" defTabSz="914400" rtl="0" eaLnBrk="1" latinLnBrk="0" hangingPunct="1">
                        <a:defRPr sz="1800" kern="1200">
                          <a:solidFill>
                            <a:schemeClr val="dk1"/>
                          </a:solidFill>
                          <a:latin typeface="Tenorite"/>
                        </a:defRPr>
                      </a:lvl6pPr>
                      <a:lvl7pPr marL="2743200" algn="l" defTabSz="914400" rtl="0" eaLnBrk="1" latinLnBrk="0" hangingPunct="1">
                        <a:defRPr sz="1800" kern="1200">
                          <a:solidFill>
                            <a:schemeClr val="dk1"/>
                          </a:solidFill>
                          <a:latin typeface="Tenorite"/>
                        </a:defRPr>
                      </a:lvl7pPr>
                      <a:lvl8pPr marL="3200400" algn="l" defTabSz="914400" rtl="0" eaLnBrk="1" latinLnBrk="0" hangingPunct="1">
                        <a:defRPr sz="1800" kern="1200">
                          <a:solidFill>
                            <a:schemeClr val="dk1"/>
                          </a:solidFill>
                          <a:latin typeface="Tenorite"/>
                        </a:defRPr>
                      </a:lvl8pPr>
                      <a:lvl9pPr marL="3657600" algn="l" defTabSz="914400" rtl="0" eaLnBrk="1" latinLnBrk="0" hangingPunct="1">
                        <a:defRPr sz="1800" kern="1200">
                          <a:solidFill>
                            <a:schemeClr val="dk1"/>
                          </a:solidFill>
                          <a:latin typeface="Tenorite"/>
                        </a:defRPr>
                      </a:lvl9pPr>
                    </a:lstStyle>
                    <a:p>
                      <a:r>
                        <a:rPr lang="nl-NL" b="1" dirty="0">
                          <a:solidFill>
                            <a:schemeClr val="bg2"/>
                          </a:solidFill>
                        </a:rPr>
                        <a:t>TOTAAL</a:t>
                      </a:r>
                    </a:p>
                  </a:txBody>
                  <a:tcPr marL="108000" marR="108000" marT="72000" marB="90000">
                    <a:lnL w="12700" cmpd="sng">
                      <a:noFill/>
                    </a:lnL>
                    <a:lnR w="12700" cmpd="sng">
                      <a:noFill/>
                    </a:lnR>
                    <a:lnT w="9525"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enorite"/>
                        </a:defRPr>
                      </a:lvl1pPr>
                      <a:lvl2pPr marL="457200" algn="l" defTabSz="914400" rtl="0" eaLnBrk="1" latinLnBrk="0" hangingPunct="1">
                        <a:defRPr sz="1800" kern="1200">
                          <a:solidFill>
                            <a:schemeClr val="dk1"/>
                          </a:solidFill>
                          <a:latin typeface="Tenorite"/>
                        </a:defRPr>
                      </a:lvl2pPr>
                      <a:lvl3pPr marL="914400" algn="l" defTabSz="914400" rtl="0" eaLnBrk="1" latinLnBrk="0" hangingPunct="1">
                        <a:defRPr sz="1800" kern="1200">
                          <a:solidFill>
                            <a:schemeClr val="dk1"/>
                          </a:solidFill>
                          <a:latin typeface="Tenorite"/>
                        </a:defRPr>
                      </a:lvl3pPr>
                      <a:lvl4pPr marL="1371600" algn="l" defTabSz="914400" rtl="0" eaLnBrk="1" latinLnBrk="0" hangingPunct="1">
                        <a:defRPr sz="1800" kern="1200">
                          <a:solidFill>
                            <a:schemeClr val="dk1"/>
                          </a:solidFill>
                          <a:latin typeface="Tenorite"/>
                        </a:defRPr>
                      </a:lvl4pPr>
                      <a:lvl5pPr marL="1828800" algn="l" defTabSz="914400" rtl="0" eaLnBrk="1" latinLnBrk="0" hangingPunct="1">
                        <a:defRPr sz="1800" kern="1200">
                          <a:solidFill>
                            <a:schemeClr val="dk1"/>
                          </a:solidFill>
                          <a:latin typeface="Tenorite"/>
                        </a:defRPr>
                      </a:lvl5pPr>
                      <a:lvl6pPr marL="2286000" algn="l" defTabSz="914400" rtl="0" eaLnBrk="1" latinLnBrk="0" hangingPunct="1">
                        <a:defRPr sz="1800" kern="1200">
                          <a:solidFill>
                            <a:schemeClr val="dk1"/>
                          </a:solidFill>
                          <a:latin typeface="Tenorite"/>
                        </a:defRPr>
                      </a:lvl6pPr>
                      <a:lvl7pPr marL="2743200" algn="l" defTabSz="914400" rtl="0" eaLnBrk="1" latinLnBrk="0" hangingPunct="1">
                        <a:defRPr sz="1800" kern="1200">
                          <a:solidFill>
                            <a:schemeClr val="dk1"/>
                          </a:solidFill>
                          <a:latin typeface="Tenorite"/>
                        </a:defRPr>
                      </a:lvl7pPr>
                      <a:lvl8pPr marL="3200400" algn="l" defTabSz="914400" rtl="0" eaLnBrk="1" latinLnBrk="0" hangingPunct="1">
                        <a:defRPr sz="1800" kern="1200">
                          <a:solidFill>
                            <a:schemeClr val="dk1"/>
                          </a:solidFill>
                          <a:latin typeface="Tenorite"/>
                        </a:defRPr>
                      </a:lvl8pPr>
                      <a:lvl9pPr marL="3657600" algn="l" defTabSz="914400" rtl="0" eaLnBrk="1" latinLnBrk="0" hangingPunct="1">
                        <a:defRPr sz="1800" kern="1200">
                          <a:solidFill>
                            <a:schemeClr val="dk1"/>
                          </a:solidFill>
                          <a:latin typeface="Tenorit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b="1" dirty="0">
                          <a:solidFill>
                            <a:schemeClr val="bg2"/>
                          </a:solidFill>
                        </a:rPr>
                        <a:t>€ 329.000,-</a:t>
                      </a:r>
                    </a:p>
                  </a:txBody>
                  <a:tcPr marL="108000" marR="108000" marT="72000" marB="90000">
                    <a:lnL w="12700" cmpd="sng">
                      <a:noFill/>
                    </a:lnL>
                    <a:lnR w="12700" cmpd="sng">
                      <a:noFill/>
                    </a:lnR>
                    <a:lnT w="9525"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08805837"/>
                  </a:ext>
                </a:extLst>
              </a:tr>
            </a:tbl>
          </a:graphicData>
        </a:graphic>
      </p:graphicFrame>
      <p:graphicFrame>
        <p:nvGraphicFramePr>
          <p:cNvPr id="8" name="Tabel 7">
            <a:extLst>
              <a:ext uri="{FF2B5EF4-FFF2-40B4-BE49-F238E27FC236}">
                <a16:creationId xmlns:a16="http://schemas.microsoft.com/office/drawing/2014/main" id="{D0FF1ADA-2625-749E-38FA-53886633C9AB}"/>
              </a:ext>
            </a:extLst>
          </p:cNvPr>
          <p:cNvGraphicFramePr>
            <a:graphicFrameLocks noGrp="1"/>
          </p:cNvGraphicFramePr>
          <p:nvPr>
            <p:extLst>
              <p:ext uri="{D42A27DB-BD31-4B8C-83A1-F6EECF244321}">
                <p14:modId xmlns:p14="http://schemas.microsoft.com/office/powerpoint/2010/main" val="513147314"/>
              </p:ext>
            </p:extLst>
          </p:nvPr>
        </p:nvGraphicFramePr>
        <p:xfrm>
          <a:off x="550863" y="4048906"/>
          <a:ext cx="3996965" cy="1745280"/>
        </p:xfrm>
        <a:graphic>
          <a:graphicData uri="http://schemas.openxmlformats.org/drawingml/2006/table">
            <a:tbl>
              <a:tblPr firstRow="1" bandRow="1">
                <a:tableStyleId>{5C22544A-7EE6-4342-B048-85BDC9FD1C3A}</a:tableStyleId>
              </a:tblPr>
              <a:tblGrid>
                <a:gridCol w="2523049">
                  <a:extLst>
                    <a:ext uri="{9D8B030D-6E8A-4147-A177-3AD203B41FA5}">
                      <a16:colId xmlns:a16="http://schemas.microsoft.com/office/drawing/2014/main" val="2502468675"/>
                    </a:ext>
                  </a:extLst>
                </a:gridCol>
                <a:gridCol w="1473916">
                  <a:extLst>
                    <a:ext uri="{9D8B030D-6E8A-4147-A177-3AD203B41FA5}">
                      <a16:colId xmlns:a16="http://schemas.microsoft.com/office/drawing/2014/main" val="866181857"/>
                    </a:ext>
                  </a:extLst>
                </a:gridCol>
              </a:tblGrid>
              <a:tr h="370840">
                <a:tc>
                  <a:txBody>
                    <a:bodyPr/>
                    <a:lstStyle/>
                    <a:p>
                      <a:r>
                        <a:rPr lang="nl-NL" dirty="0"/>
                        <a:t>Sources</a:t>
                      </a:r>
                    </a:p>
                  </a:txBody>
                  <a:tcPr marL="108000" marR="108000" marT="72000" marB="9000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pPr algn="r"/>
                      <a:r>
                        <a:rPr lang="nl-NL" dirty="0"/>
                        <a:t>Bedrag</a:t>
                      </a:r>
                    </a:p>
                  </a:txBody>
                  <a:tcPr marL="108000" marR="108000" marT="72000" marB="9000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842738336"/>
                  </a:ext>
                </a:extLst>
              </a:tr>
              <a:tr h="370840">
                <a:tc>
                  <a:txBody>
                    <a:bodyPr/>
                    <a:lstStyle>
                      <a:lvl1pPr marL="0" algn="l" defTabSz="914400" rtl="0" eaLnBrk="1" latinLnBrk="0" hangingPunct="1">
                        <a:defRPr sz="1800" kern="1200">
                          <a:solidFill>
                            <a:schemeClr val="dk1"/>
                          </a:solidFill>
                          <a:latin typeface="Tenorite"/>
                        </a:defRPr>
                      </a:lvl1pPr>
                      <a:lvl2pPr marL="457200" algn="l" defTabSz="914400" rtl="0" eaLnBrk="1" latinLnBrk="0" hangingPunct="1">
                        <a:defRPr sz="1800" kern="1200">
                          <a:solidFill>
                            <a:schemeClr val="dk1"/>
                          </a:solidFill>
                          <a:latin typeface="Tenorite"/>
                        </a:defRPr>
                      </a:lvl2pPr>
                      <a:lvl3pPr marL="914400" algn="l" defTabSz="914400" rtl="0" eaLnBrk="1" latinLnBrk="0" hangingPunct="1">
                        <a:defRPr sz="1800" kern="1200">
                          <a:solidFill>
                            <a:schemeClr val="dk1"/>
                          </a:solidFill>
                          <a:latin typeface="Tenorite"/>
                        </a:defRPr>
                      </a:lvl3pPr>
                      <a:lvl4pPr marL="1371600" algn="l" defTabSz="914400" rtl="0" eaLnBrk="1" latinLnBrk="0" hangingPunct="1">
                        <a:defRPr sz="1800" kern="1200">
                          <a:solidFill>
                            <a:schemeClr val="dk1"/>
                          </a:solidFill>
                          <a:latin typeface="Tenorite"/>
                        </a:defRPr>
                      </a:lvl4pPr>
                      <a:lvl5pPr marL="1828800" algn="l" defTabSz="914400" rtl="0" eaLnBrk="1" latinLnBrk="0" hangingPunct="1">
                        <a:defRPr sz="1800" kern="1200">
                          <a:solidFill>
                            <a:schemeClr val="dk1"/>
                          </a:solidFill>
                          <a:latin typeface="Tenorite"/>
                        </a:defRPr>
                      </a:lvl5pPr>
                      <a:lvl6pPr marL="2286000" algn="l" defTabSz="914400" rtl="0" eaLnBrk="1" latinLnBrk="0" hangingPunct="1">
                        <a:defRPr sz="1800" kern="1200">
                          <a:solidFill>
                            <a:schemeClr val="dk1"/>
                          </a:solidFill>
                          <a:latin typeface="Tenorite"/>
                        </a:defRPr>
                      </a:lvl6pPr>
                      <a:lvl7pPr marL="2743200" algn="l" defTabSz="914400" rtl="0" eaLnBrk="1" latinLnBrk="0" hangingPunct="1">
                        <a:defRPr sz="1800" kern="1200">
                          <a:solidFill>
                            <a:schemeClr val="dk1"/>
                          </a:solidFill>
                          <a:latin typeface="Tenorite"/>
                        </a:defRPr>
                      </a:lvl7pPr>
                      <a:lvl8pPr marL="3200400" algn="l" defTabSz="914400" rtl="0" eaLnBrk="1" latinLnBrk="0" hangingPunct="1">
                        <a:defRPr sz="1800" kern="1200">
                          <a:solidFill>
                            <a:schemeClr val="dk1"/>
                          </a:solidFill>
                          <a:latin typeface="Tenorite"/>
                        </a:defRPr>
                      </a:lvl8pPr>
                      <a:lvl9pPr marL="3657600" algn="l" defTabSz="914400" rtl="0" eaLnBrk="1" latinLnBrk="0" hangingPunct="1">
                        <a:defRPr sz="1800" kern="1200">
                          <a:solidFill>
                            <a:schemeClr val="dk1"/>
                          </a:solidFill>
                          <a:latin typeface="Tenorite"/>
                        </a:defRPr>
                      </a:lvl9pPr>
                    </a:lstStyle>
                    <a:p>
                      <a:r>
                        <a:rPr lang="nl-NL" dirty="0"/>
                        <a:t>Lening (10j)</a:t>
                      </a:r>
                    </a:p>
                  </a:txBody>
                  <a:tcPr marL="108000" marR="108000" marT="72000" marB="9000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enorite"/>
                        </a:defRPr>
                      </a:lvl1pPr>
                      <a:lvl2pPr marL="457200" algn="l" defTabSz="914400" rtl="0" eaLnBrk="1" latinLnBrk="0" hangingPunct="1">
                        <a:defRPr sz="1800" kern="1200">
                          <a:solidFill>
                            <a:schemeClr val="dk1"/>
                          </a:solidFill>
                          <a:latin typeface="Tenorite"/>
                        </a:defRPr>
                      </a:lvl2pPr>
                      <a:lvl3pPr marL="914400" algn="l" defTabSz="914400" rtl="0" eaLnBrk="1" latinLnBrk="0" hangingPunct="1">
                        <a:defRPr sz="1800" kern="1200">
                          <a:solidFill>
                            <a:schemeClr val="dk1"/>
                          </a:solidFill>
                          <a:latin typeface="Tenorite"/>
                        </a:defRPr>
                      </a:lvl3pPr>
                      <a:lvl4pPr marL="1371600" algn="l" defTabSz="914400" rtl="0" eaLnBrk="1" latinLnBrk="0" hangingPunct="1">
                        <a:defRPr sz="1800" kern="1200">
                          <a:solidFill>
                            <a:schemeClr val="dk1"/>
                          </a:solidFill>
                          <a:latin typeface="Tenorite"/>
                        </a:defRPr>
                      </a:lvl4pPr>
                      <a:lvl5pPr marL="1828800" algn="l" defTabSz="914400" rtl="0" eaLnBrk="1" latinLnBrk="0" hangingPunct="1">
                        <a:defRPr sz="1800" kern="1200">
                          <a:solidFill>
                            <a:schemeClr val="dk1"/>
                          </a:solidFill>
                          <a:latin typeface="Tenorite"/>
                        </a:defRPr>
                      </a:lvl5pPr>
                      <a:lvl6pPr marL="2286000" algn="l" defTabSz="914400" rtl="0" eaLnBrk="1" latinLnBrk="0" hangingPunct="1">
                        <a:defRPr sz="1800" kern="1200">
                          <a:solidFill>
                            <a:schemeClr val="dk1"/>
                          </a:solidFill>
                          <a:latin typeface="Tenorite"/>
                        </a:defRPr>
                      </a:lvl6pPr>
                      <a:lvl7pPr marL="2743200" algn="l" defTabSz="914400" rtl="0" eaLnBrk="1" latinLnBrk="0" hangingPunct="1">
                        <a:defRPr sz="1800" kern="1200">
                          <a:solidFill>
                            <a:schemeClr val="dk1"/>
                          </a:solidFill>
                          <a:latin typeface="Tenorite"/>
                        </a:defRPr>
                      </a:lvl7pPr>
                      <a:lvl8pPr marL="3200400" algn="l" defTabSz="914400" rtl="0" eaLnBrk="1" latinLnBrk="0" hangingPunct="1">
                        <a:defRPr sz="1800" kern="1200">
                          <a:solidFill>
                            <a:schemeClr val="dk1"/>
                          </a:solidFill>
                          <a:latin typeface="Tenorite"/>
                        </a:defRPr>
                      </a:lvl8pPr>
                      <a:lvl9pPr marL="3657600" algn="l" defTabSz="914400" rtl="0" eaLnBrk="1" latinLnBrk="0" hangingPunct="1">
                        <a:defRPr sz="1800" kern="1200">
                          <a:solidFill>
                            <a:schemeClr val="dk1"/>
                          </a:solidFill>
                          <a:latin typeface="Tenorite"/>
                        </a:defRPr>
                      </a:lvl9pPr>
                    </a:lstStyle>
                    <a:p>
                      <a:pPr algn="r"/>
                      <a:r>
                        <a:rPr lang="nl-NL" dirty="0"/>
                        <a:t>€ 229.000,-</a:t>
                      </a:r>
                    </a:p>
                  </a:txBody>
                  <a:tcPr marL="108000" marR="108000" marT="72000" marB="9000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97206401"/>
                  </a:ext>
                </a:extLst>
              </a:tr>
              <a:tr h="370840">
                <a:tc>
                  <a:txBody>
                    <a:bodyPr/>
                    <a:lstStyle>
                      <a:lvl1pPr marL="0" algn="l" defTabSz="914400" rtl="0" eaLnBrk="1" latinLnBrk="0" hangingPunct="1">
                        <a:defRPr sz="1800" kern="1200">
                          <a:solidFill>
                            <a:schemeClr val="dk1"/>
                          </a:solidFill>
                          <a:latin typeface="Tenorite"/>
                        </a:defRPr>
                      </a:lvl1pPr>
                      <a:lvl2pPr marL="457200" algn="l" defTabSz="914400" rtl="0" eaLnBrk="1" latinLnBrk="0" hangingPunct="1">
                        <a:defRPr sz="1800" kern="1200">
                          <a:solidFill>
                            <a:schemeClr val="dk1"/>
                          </a:solidFill>
                          <a:latin typeface="Tenorite"/>
                        </a:defRPr>
                      </a:lvl2pPr>
                      <a:lvl3pPr marL="914400" algn="l" defTabSz="914400" rtl="0" eaLnBrk="1" latinLnBrk="0" hangingPunct="1">
                        <a:defRPr sz="1800" kern="1200">
                          <a:solidFill>
                            <a:schemeClr val="dk1"/>
                          </a:solidFill>
                          <a:latin typeface="Tenorite"/>
                        </a:defRPr>
                      </a:lvl3pPr>
                      <a:lvl4pPr marL="1371600" algn="l" defTabSz="914400" rtl="0" eaLnBrk="1" latinLnBrk="0" hangingPunct="1">
                        <a:defRPr sz="1800" kern="1200">
                          <a:solidFill>
                            <a:schemeClr val="dk1"/>
                          </a:solidFill>
                          <a:latin typeface="Tenorite"/>
                        </a:defRPr>
                      </a:lvl4pPr>
                      <a:lvl5pPr marL="1828800" algn="l" defTabSz="914400" rtl="0" eaLnBrk="1" latinLnBrk="0" hangingPunct="1">
                        <a:defRPr sz="1800" kern="1200">
                          <a:solidFill>
                            <a:schemeClr val="dk1"/>
                          </a:solidFill>
                          <a:latin typeface="Tenorite"/>
                        </a:defRPr>
                      </a:lvl5pPr>
                      <a:lvl6pPr marL="2286000" algn="l" defTabSz="914400" rtl="0" eaLnBrk="1" latinLnBrk="0" hangingPunct="1">
                        <a:defRPr sz="1800" kern="1200">
                          <a:solidFill>
                            <a:schemeClr val="dk1"/>
                          </a:solidFill>
                          <a:latin typeface="Tenorite"/>
                        </a:defRPr>
                      </a:lvl6pPr>
                      <a:lvl7pPr marL="2743200" algn="l" defTabSz="914400" rtl="0" eaLnBrk="1" latinLnBrk="0" hangingPunct="1">
                        <a:defRPr sz="1800" kern="1200">
                          <a:solidFill>
                            <a:schemeClr val="dk1"/>
                          </a:solidFill>
                          <a:latin typeface="Tenorite"/>
                        </a:defRPr>
                      </a:lvl7pPr>
                      <a:lvl8pPr marL="3200400" algn="l" defTabSz="914400" rtl="0" eaLnBrk="1" latinLnBrk="0" hangingPunct="1">
                        <a:defRPr sz="1800" kern="1200">
                          <a:solidFill>
                            <a:schemeClr val="dk1"/>
                          </a:solidFill>
                          <a:latin typeface="Tenorite"/>
                        </a:defRPr>
                      </a:lvl8pPr>
                      <a:lvl9pPr marL="3657600" algn="l" defTabSz="914400" rtl="0" eaLnBrk="1" latinLnBrk="0" hangingPunct="1">
                        <a:defRPr sz="1800" kern="1200">
                          <a:solidFill>
                            <a:schemeClr val="dk1"/>
                          </a:solidFill>
                          <a:latin typeface="Tenorite"/>
                        </a:defRPr>
                      </a:lvl9pPr>
                    </a:lstStyle>
                    <a:p>
                      <a:r>
                        <a:rPr lang="nl-NL" dirty="0"/>
                        <a:t>Eigen middelen</a:t>
                      </a:r>
                    </a:p>
                  </a:txBody>
                  <a:tcPr marL="108000" marR="108000" marT="72000" marB="90000">
                    <a:lnL w="12700" cmpd="sng">
                      <a:noFill/>
                    </a:lnL>
                    <a:lnR w="12700" cmpd="sng">
                      <a:noFill/>
                    </a:lnR>
                    <a:lnT w="12700" cmpd="sng">
                      <a:noFill/>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enorite"/>
                        </a:defRPr>
                      </a:lvl1pPr>
                      <a:lvl2pPr marL="457200" algn="l" defTabSz="914400" rtl="0" eaLnBrk="1" latinLnBrk="0" hangingPunct="1">
                        <a:defRPr sz="1800" kern="1200">
                          <a:solidFill>
                            <a:schemeClr val="dk1"/>
                          </a:solidFill>
                          <a:latin typeface="Tenorite"/>
                        </a:defRPr>
                      </a:lvl2pPr>
                      <a:lvl3pPr marL="914400" algn="l" defTabSz="914400" rtl="0" eaLnBrk="1" latinLnBrk="0" hangingPunct="1">
                        <a:defRPr sz="1800" kern="1200">
                          <a:solidFill>
                            <a:schemeClr val="dk1"/>
                          </a:solidFill>
                          <a:latin typeface="Tenorite"/>
                        </a:defRPr>
                      </a:lvl3pPr>
                      <a:lvl4pPr marL="1371600" algn="l" defTabSz="914400" rtl="0" eaLnBrk="1" latinLnBrk="0" hangingPunct="1">
                        <a:defRPr sz="1800" kern="1200">
                          <a:solidFill>
                            <a:schemeClr val="dk1"/>
                          </a:solidFill>
                          <a:latin typeface="Tenorite"/>
                        </a:defRPr>
                      </a:lvl4pPr>
                      <a:lvl5pPr marL="1828800" algn="l" defTabSz="914400" rtl="0" eaLnBrk="1" latinLnBrk="0" hangingPunct="1">
                        <a:defRPr sz="1800" kern="1200">
                          <a:solidFill>
                            <a:schemeClr val="dk1"/>
                          </a:solidFill>
                          <a:latin typeface="Tenorite"/>
                        </a:defRPr>
                      </a:lvl5pPr>
                      <a:lvl6pPr marL="2286000" algn="l" defTabSz="914400" rtl="0" eaLnBrk="1" latinLnBrk="0" hangingPunct="1">
                        <a:defRPr sz="1800" kern="1200">
                          <a:solidFill>
                            <a:schemeClr val="dk1"/>
                          </a:solidFill>
                          <a:latin typeface="Tenorite"/>
                        </a:defRPr>
                      </a:lvl6pPr>
                      <a:lvl7pPr marL="2743200" algn="l" defTabSz="914400" rtl="0" eaLnBrk="1" latinLnBrk="0" hangingPunct="1">
                        <a:defRPr sz="1800" kern="1200">
                          <a:solidFill>
                            <a:schemeClr val="dk1"/>
                          </a:solidFill>
                          <a:latin typeface="Tenorite"/>
                        </a:defRPr>
                      </a:lvl7pPr>
                      <a:lvl8pPr marL="3200400" algn="l" defTabSz="914400" rtl="0" eaLnBrk="1" latinLnBrk="0" hangingPunct="1">
                        <a:defRPr sz="1800" kern="1200">
                          <a:solidFill>
                            <a:schemeClr val="dk1"/>
                          </a:solidFill>
                          <a:latin typeface="Tenorite"/>
                        </a:defRPr>
                      </a:lvl8pPr>
                      <a:lvl9pPr marL="3657600" algn="l" defTabSz="914400" rtl="0" eaLnBrk="1" latinLnBrk="0" hangingPunct="1">
                        <a:defRPr sz="1800" kern="1200">
                          <a:solidFill>
                            <a:schemeClr val="dk1"/>
                          </a:solidFill>
                          <a:latin typeface="Tenorite"/>
                        </a:defRPr>
                      </a:lvl9pPr>
                    </a:lstStyle>
                    <a:p>
                      <a:pPr algn="r"/>
                      <a:r>
                        <a:rPr lang="nl-NL" dirty="0"/>
                        <a:t>€ 100.000,-</a:t>
                      </a:r>
                    </a:p>
                  </a:txBody>
                  <a:tcPr marL="108000" marR="108000" marT="72000" marB="90000">
                    <a:lnL w="12700" cmpd="sng">
                      <a:noFill/>
                    </a:lnL>
                    <a:lnR w="12700" cmpd="sng">
                      <a:noFill/>
                    </a:lnR>
                    <a:lnT w="12700" cmpd="sng">
                      <a:noFill/>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78692019"/>
                  </a:ext>
                </a:extLst>
              </a:tr>
              <a:tr h="370840">
                <a:tc>
                  <a:txBody>
                    <a:bodyPr/>
                    <a:lstStyle>
                      <a:lvl1pPr marL="0" algn="l" defTabSz="914400" rtl="0" eaLnBrk="1" latinLnBrk="0" hangingPunct="1">
                        <a:defRPr sz="1800" kern="1200">
                          <a:solidFill>
                            <a:schemeClr val="dk1"/>
                          </a:solidFill>
                          <a:latin typeface="Tenorite"/>
                        </a:defRPr>
                      </a:lvl1pPr>
                      <a:lvl2pPr marL="457200" algn="l" defTabSz="914400" rtl="0" eaLnBrk="1" latinLnBrk="0" hangingPunct="1">
                        <a:defRPr sz="1800" kern="1200">
                          <a:solidFill>
                            <a:schemeClr val="dk1"/>
                          </a:solidFill>
                          <a:latin typeface="Tenorite"/>
                        </a:defRPr>
                      </a:lvl2pPr>
                      <a:lvl3pPr marL="914400" algn="l" defTabSz="914400" rtl="0" eaLnBrk="1" latinLnBrk="0" hangingPunct="1">
                        <a:defRPr sz="1800" kern="1200">
                          <a:solidFill>
                            <a:schemeClr val="dk1"/>
                          </a:solidFill>
                          <a:latin typeface="Tenorite"/>
                        </a:defRPr>
                      </a:lvl3pPr>
                      <a:lvl4pPr marL="1371600" algn="l" defTabSz="914400" rtl="0" eaLnBrk="1" latinLnBrk="0" hangingPunct="1">
                        <a:defRPr sz="1800" kern="1200">
                          <a:solidFill>
                            <a:schemeClr val="dk1"/>
                          </a:solidFill>
                          <a:latin typeface="Tenorite"/>
                        </a:defRPr>
                      </a:lvl4pPr>
                      <a:lvl5pPr marL="1828800" algn="l" defTabSz="914400" rtl="0" eaLnBrk="1" latinLnBrk="0" hangingPunct="1">
                        <a:defRPr sz="1800" kern="1200">
                          <a:solidFill>
                            <a:schemeClr val="dk1"/>
                          </a:solidFill>
                          <a:latin typeface="Tenorite"/>
                        </a:defRPr>
                      </a:lvl5pPr>
                      <a:lvl6pPr marL="2286000" algn="l" defTabSz="914400" rtl="0" eaLnBrk="1" latinLnBrk="0" hangingPunct="1">
                        <a:defRPr sz="1800" kern="1200">
                          <a:solidFill>
                            <a:schemeClr val="dk1"/>
                          </a:solidFill>
                          <a:latin typeface="Tenorite"/>
                        </a:defRPr>
                      </a:lvl6pPr>
                      <a:lvl7pPr marL="2743200" algn="l" defTabSz="914400" rtl="0" eaLnBrk="1" latinLnBrk="0" hangingPunct="1">
                        <a:defRPr sz="1800" kern="1200">
                          <a:solidFill>
                            <a:schemeClr val="dk1"/>
                          </a:solidFill>
                          <a:latin typeface="Tenorite"/>
                        </a:defRPr>
                      </a:lvl7pPr>
                      <a:lvl8pPr marL="3200400" algn="l" defTabSz="914400" rtl="0" eaLnBrk="1" latinLnBrk="0" hangingPunct="1">
                        <a:defRPr sz="1800" kern="1200">
                          <a:solidFill>
                            <a:schemeClr val="dk1"/>
                          </a:solidFill>
                          <a:latin typeface="Tenorite"/>
                        </a:defRPr>
                      </a:lvl8pPr>
                      <a:lvl9pPr marL="3657600" algn="l" defTabSz="914400" rtl="0" eaLnBrk="1" latinLnBrk="0" hangingPunct="1">
                        <a:defRPr sz="1800" kern="1200">
                          <a:solidFill>
                            <a:schemeClr val="dk1"/>
                          </a:solidFill>
                          <a:latin typeface="Tenorite"/>
                        </a:defRPr>
                      </a:lvl9pPr>
                    </a:lstStyle>
                    <a:p>
                      <a:r>
                        <a:rPr lang="nl-NL" b="1" dirty="0">
                          <a:solidFill>
                            <a:schemeClr val="bg2"/>
                          </a:solidFill>
                        </a:rPr>
                        <a:t>TOTAAL</a:t>
                      </a:r>
                    </a:p>
                  </a:txBody>
                  <a:tcPr marL="108000" marR="108000" marT="72000" marB="90000">
                    <a:lnL w="12700" cmpd="sng">
                      <a:noFill/>
                    </a:lnL>
                    <a:lnR w="12700" cmpd="sng">
                      <a:noFill/>
                    </a:lnR>
                    <a:lnT w="9525"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enorite"/>
                        </a:defRPr>
                      </a:lvl1pPr>
                      <a:lvl2pPr marL="457200" algn="l" defTabSz="914400" rtl="0" eaLnBrk="1" latinLnBrk="0" hangingPunct="1">
                        <a:defRPr sz="1800" kern="1200">
                          <a:solidFill>
                            <a:schemeClr val="dk1"/>
                          </a:solidFill>
                          <a:latin typeface="Tenorite"/>
                        </a:defRPr>
                      </a:lvl2pPr>
                      <a:lvl3pPr marL="914400" algn="l" defTabSz="914400" rtl="0" eaLnBrk="1" latinLnBrk="0" hangingPunct="1">
                        <a:defRPr sz="1800" kern="1200">
                          <a:solidFill>
                            <a:schemeClr val="dk1"/>
                          </a:solidFill>
                          <a:latin typeface="Tenorite"/>
                        </a:defRPr>
                      </a:lvl3pPr>
                      <a:lvl4pPr marL="1371600" algn="l" defTabSz="914400" rtl="0" eaLnBrk="1" latinLnBrk="0" hangingPunct="1">
                        <a:defRPr sz="1800" kern="1200">
                          <a:solidFill>
                            <a:schemeClr val="dk1"/>
                          </a:solidFill>
                          <a:latin typeface="Tenorite"/>
                        </a:defRPr>
                      </a:lvl4pPr>
                      <a:lvl5pPr marL="1828800" algn="l" defTabSz="914400" rtl="0" eaLnBrk="1" latinLnBrk="0" hangingPunct="1">
                        <a:defRPr sz="1800" kern="1200">
                          <a:solidFill>
                            <a:schemeClr val="dk1"/>
                          </a:solidFill>
                          <a:latin typeface="Tenorite"/>
                        </a:defRPr>
                      </a:lvl5pPr>
                      <a:lvl6pPr marL="2286000" algn="l" defTabSz="914400" rtl="0" eaLnBrk="1" latinLnBrk="0" hangingPunct="1">
                        <a:defRPr sz="1800" kern="1200">
                          <a:solidFill>
                            <a:schemeClr val="dk1"/>
                          </a:solidFill>
                          <a:latin typeface="Tenorite"/>
                        </a:defRPr>
                      </a:lvl6pPr>
                      <a:lvl7pPr marL="2743200" algn="l" defTabSz="914400" rtl="0" eaLnBrk="1" latinLnBrk="0" hangingPunct="1">
                        <a:defRPr sz="1800" kern="1200">
                          <a:solidFill>
                            <a:schemeClr val="dk1"/>
                          </a:solidFill>
                          <a:latin typeface="Tenorite"/>
                        </a:defRPr>
                      </a:lvl7pPr>
                      <a:lvl8pPr marL="3200400" algn="l" defTabSz="914400" rtl="0" eaLnBrk="1" latinLnBrk="0" hangingPunct="1">
                        <a:defRPr sz="1800" kern="1200">
                          <a:solidFill>
                            <a:schemeClr val="dk1"/>
                          </a:solidFill>
                          <a:latin typeface="Tenorite"/>
                        </a:defRPr>
                      </a:lvl8pPr>
                      <a:lvl9pPr marL="3657600" algn="l" defTabSz="914400" rtl="0" eaLnBrk="1" latinLnBrk="0" hangingPunct="1">
                        <a:defRPr sz="1800" kern="1200">
                          <a:solidFill>
                            <a:schemeClr val="dk1"/>
                          </a:solidFill>
                          <a:latin typeface="Tenorit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b="1" dirty="0">
                          <a:solidFill>
                            <a:schemeClr val="bg2"/>
                          </a:solidFill>
                        </a:rPr>
                        <a:t>€ 329.000,-</a:t>
                      </a:r>
                    </a:p>
                  </a:txBody>
                  <a:tcPr marL="108000" marR="108000" marT="72000" marB="90000">
                    <a:lnL w="12700" cmpd="sng">
                      <a:noFill/>
                    </a:lnL>
                    <a:lnR w="12700" cmpd="sng">
                      <a:noFill/>
                    </a:lnR>
                    <a:lnT w="9525"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08805837"/>
                  </a:ext>
                </a:extLst>
              </a:tr>
            </a:tbl>
          </a:graphicData>
        </a:graphic>
      </p:graphicFrame>
      <p:graphicFrame>
        <p:nvGraphicFramePr>
          <p:cNvPr id="10" name="Tabel 9">
            <a:extLst>
              <a:ext uri="{FF2B5EF4-FFF2-40B4-BE49-F238E27FC236}">
                <a16:creationId xmlns:a16="http://schemas.microsoft.com/office/drawing/2014/main" id="{5B05A6E1-D8C8-ABC7-2599-3071209F9D90}"/>
              </a:ext>
            </a:extLst>
          </p:cNvPr>
          <p:cNvGraphicFramePr>
            <a:graphicFrameLocks noGrp="1"/>
          </p:cNvGraphicFramePr>
          <p:nvPr>
            <p:extLst>
              <p:ext uri="{D42A27DB-BD31-4B8C-83A1-F6EECF244321}">
                <p14:modId xmlns:p14="http://schemas.microsoft.com/office/powerpoint/2010/main" val="1009044844"/>
              </p:ext>
            </p:extLst>
          </p:nvPr>
        </p:nvGraphicFramePr>
        <p:xfrm>
          <a:off x="5375920" y="1232750"/>
          <a:ext cx="5832476" cy="4380480"/>
        </p:xfrm>
        <a:graphic>
          <a:graphicData uri="http://schemas.openxmlformats.org/drawingml/2006/table">
            <a:tbl>
              <a:tblPr firstRow="1" bandRow="1">
                <a:effectLst>
                  <a:outerShdw blurRad="101600" sx="102000" sy="102000" algn="ctr" rotWithShape="0">
                    <a:prstClr val="black">
                      <a:alpha val="15000"/>
                    </a:prstClr>
                  </a:outerShdw>
                </a:effectLst>
                <a:tableStyleId>{5C22544A-7EE6-4342-B048-85BDC9FD1C3A}</a:tableStyleId>
              </a:tblPr>
              <a:tblGrid>
                <a:gridCol w="2916238">
                  <a:extLst>
                    <a:ext uri="{9D8B030D-6E8A-4147-A177-3AD203B41FA5}">
                      <a16:colId xmlns:a16="http://schemas.microsoft.com/office/drawing/2014/main" val="2502468675"/>
                    </a:ext>
                  </a:extLst>
                </a:gridCol>
                <a:gridCol w="2916238">
                  <a:extLst>
                    <a:ext uri="{9D8B030D-6E8A-4147-A177-3AD203B41FA5}">
                      <a16:colId xmlns:a16="http://schemas.microsoft.com/office/drawing/2014/main" val="866181857"/>
                    </a:ext>
                  </a:extLst>
                </a:gridCol>
              </a:tblGrid>
              <a:tr h="370840">
                <a:tc>
                  <a:txBody>
                    <a:bodyPr/>
                    <a:lstStyle/>
                    <a:p>
                      <a:pPr algn="l"/>
                      <a:r>
                        <a:rPr lang="nl-NL" b="1" dirty="0">
                          <a:solidFill>
                            <a:schemeClr val="bg2"/>
                          </a:solidFill>
                        </a:rPr>
                        <a:t>Activa</a:t>
                      </a:r>
                    </a:p>
                  </a:txBody>
                  <a:tcPr marL="108000" marR="108000" marT="72000" marB="9000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l"/>
                      <a:r>
                        <a:rPr lang="nl-NL" b="1" dirty="0">
                          <a:solidFill>
                            <a:schemeClr val="bg2"/>
                          </a:solidFill>
                        </a:rPr>
                        <a:t>Passiva</a:t>
                      </a:r>
                    </a:p>
                  </a:txBody>
                  <a:tcPr marL="108000" marR="108000" marT="72000" marB="9000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42738336"/>
                  </a:ext>
                </a:extLst>
              </a:tr>
              <a:tr h="370840">
                <a:tc>
                  <a:txBody>
                    <a:bodyPr/>
                    <a:lstStyle>
                      <a:lvl1pPr marL="0" algn="l" defTabSz="914400" rtl="0" eaLnBrk="1" latinLnBrk="0" hangingPunct="1">
                        <a:defRPr sz="1800" kern="1200">
                          <a:solidFill>
                            <a:schemeClr val="dk1"/>
                          </a:solidFill>
                          <a:latin typeface="Tenorite"/>
                        </a:defRPr>
                      </a:lvl1pPr>
                      <a:lvl2pPr marL="457200" algn="l" defTabSz="914400" rtl="0" eaLnBrk="1" latinLnBrk="0" hangingPunct="1">
                        <a:defRPr sz="1800" kern="1200">
                          <a:solidFill>
                            <a:schemeClr val="dk1"/>
                          </a:solidFill>
                          <a:latin typeface="Tenorite"/>
                        </a:defRPr>
                      </a:lvl2pPr>
                      <a:lvl3pPr marL="914400" algn="l" defTabSz="914400" rtl="0" eaLnBrk="1" latinLnBrk="0" hangingPunct="1">
                        <a:defRPr sz="1800" kern="1200">
                          <a:solidFill>
                            <a:schemeClr val="dk1"/>
                          </a:solidFill>
                          <a:latin typeface="Tenorite"/>
                        </a:defRPr>
                      </a:lvl3pPr>
                      <a:lvl4pPr marL="1371600" algn="l" defTabSz="914400" rtl="0" eaLnBrk="1" latinLnBrk="0" hangingPunct="1">
                        <a:defRPr sz="1800" kern="1200">
                          <a:solidFill>
                            <a:schemeClr val="dk1"/>
                          </a:solidFill>
                          <a:latin typeface="Tenorite"/>
                        </a:defRPr>
                      </a:lvl4pPr>
                      <a:lvl5pPr marL="1828800" algn="l" defTabSz="914400" rtl="0" eaLnBrk="1" latinLnBrk="0" hangingPunct="1">
                        <a:defRPr sz="1800" kern="1200">
                          <a:solidFill>
                            <a:schemeClr val="dk1"/>
                          </a:solidFill>
                          <a:latin typeface="Tenorite"/>
                        </a:defRPr>
                      </a:lvl5pPr>
                      <a:lvl6pPr marL="2286000" algn="l" defTabSz="914400" rtl="0" eaLnBrk="1" latinLnBrk="0" hangingPunct="1">
                        <a:defRPr sz="1800" kern="1200">
                          <a:solidFill>
                            <a:schemeClr val="dk1"/>
                          </a:solidFill>
                          <a:latin typeface="Tenorite"/>
                        </a:defRPr>
                      </a:lvl6pPr>
                      <a:lvl7pPr marL="2743200" algn="l" defTabSz="914400" rtl="0" eaLnBrk="1" latinLnBrk="0" hangingPunct="1">
                        <a:defRPr sz="1800" kern="1200">
                          <a:solidFill>
                            <a:schemeClr val="dk1"/>
                          </a:solidFill>
                          <a:latin typeface="Tenorite"/>
                        </a:defRPr>
                      </a:lvl7pPr>
                      <a:lvl8pPr marL="3200400" algn="l" defTabSz="914400" rtl="0" eaLnBrk="1" latinLnBrk="0" hangingPunct="1">
                        <a:defRPr sz="1800" kern="1200">
                          <a:solidFill>
                            <a:schemeClr val="dk1"/>
                          </a:solidFill>
                          <a:latin typeface="Tenorite"/>
                        </a:defRPr>
                      </a:lvl8pPr>
                      <a:lvl9pPr marL="3657600" algn="l" defTabSz="914400" rtl="0" eaLnBrk="1" latinLnBrk="0" hangingPunct="1">
                        <a:defRPr sz="1800" kern="1200">
                          <a:solidFill>
                            <a:schemeClr val="dk1"/>
                          </a:solidFill>
                          <a:latin typeface="Tenorite"/>
                        </a:defRPr>
                      </a:lvl9pPr>
                    </a:lstStyle>
                    <a:p>
                      <a:pPr algn="l"/>
                      <a:r>
                        <a:rPr lang="nl-NL" b="1" i="1" dirty="0">
                          <a:solidFill>
                            <a:schemeClr val="accent1"/>
                          </a:solidFill>
                        </a:rPr>
                        <a:t>Vaste activa</a:t>
                      </a:r>
                    </a:p>
                    <a:p>
                      <a:pPr marL="266700" lvl="0" indent="0" algn="l">
                        <a:buFont typeface="Arial" panose="020B0604020202020204" pitchFamily="34" charset="0"/>
                        <a:buNone/>
                      </a:pPr>
                      <a:r>
                        <a:rPr lang="nl-NL" dirty="0">
                          <a:solidFill>
                            <a:schemeClr val="accent1"/>
                          </a:solidFill>
                        </a:rPr>
                        <a:t>Goodwill</a:t>
                      </a:r>
                    </a:p>
                    <a:p>
                      <a:pPr marL="266700" lvl="0" indent="0" algn="l">
                        <a:buFont typeface="Arial" panose="020B0604020202020204" pitchFamily="34" charset="0"/>
                        <a:buNone/>
                      </a:pPr>
                      <a:r>
                        <a:rPr lang="nl-NL" dirty="0">
                          <a:solidFill>
                            <a:schemeClr val="accent1"/>
                          </a:solidFill>
                        </a:rPr>
                        <a:t>Bedrijfspand</a:t>
                      </a:r>
                    </a:p>
                    <a:p>
                      <a:pPr marL="266700" lvl="0" indent="0" algn="l">
                        <a:buFont typeface="Arial" panose="020B0604020202020204" pitchFamily="34" charset="0"/>
                        <a:buNone/>
                      </a:pPr>
                      <a:r>
                        <a:rPr lang="nl-NL" dirty="0">
                          <a:solidFill>
                            <a:schemeClr val="accent1"/>
                          </a:solidFill>
                        </a:rPr>
                        <a:t>Machines</a:t>
                      </a:r>
                    </a:p>
                    <a:p>
                      <a:pPr marL="266700" lvl="0" indent="0" algn="l">
                        <a:buFont typeface="Arial" panose="020B0604020202020204" pitchFamily="34" charset="0"/>
                        <a:buNone/>
                      </a:pPr>
                      <a:r>
                        <a:rPr lang="nl-NL" dirty="0">
                          <a:solidFill>
                            <a:schemeClr val="accent1"/>
                          </a:solidFill>
                        </a:rPr>
                        <a:t>Inventaris</a:t>
                      </a:r>
                    </a:p>
                    <a:p>
                      <a:pPr algn="l"/>
                      <a:endParaRPr lang="nl-NL" dirty="0">
                        <a:solidFill>
                          <a:schemeClr val="accent1"/>
                        </a:solidFill>
                      </a:endParaRPr>
                    </a:p>
                    <a:p>
                      <a:pPr marL="0" algn="l" defTabSz="914400" rtl="0" eaLnBrk="1" latinLnBrk="0" hangingPunct="1"/>
                      <a:r>
                        <a:rPr lang="nl-NL" sz="1800" b="1" i="1" kern="1200" dirty="0">
                          <a:solidFill>
                            <a:schemeClr val="accent1"/>
                          </a:solidFill>
                          <a:latin typeface="Tenorite"/>
                          <a:ea typeface="+mn-ea"/>
                          <a:cs typeface="+mn-cs"/>
                        </a:rPr>
                        <a:t>Vlottende activa</a:t>
                      </a:r>
                    </a:p>
                    <a:p>
                      <a:pPr marL="266700" lvl="0" indent="0" algn="l" defTabSz="914400" rtl="0" eaLnBrk="1" latinLnBrk="0" hangingPunct="1">
                        <a:buFont typeface="Arial" panose="020B0604020202020204" pitchFamily="34" charset="0"/>
                        <a:buNone/>
                      </a:pPr>
                      <a:r>
                        <a:rPr lang="nl-NL" sz="1800" kern="1200" dirty="0">
                          <a:solidFill>
                            <a:schemeClr val="accent1"/>
                          </a:solidFill>
                          <a:latin typeface="Tenorite"/>
                          <a:ea typeface="+mn-ea"/>
                          <a:cs typeface="+mn-cs"/>
                        </a:rPr>
                        <a:t>Voorraden</a:t>
                      </a:r>
                    </a:p>
                    <a:p>
                      <a:pPr marL="266700" lvl="0" indent="0" algn="l" defTabSz="914400" rtl="0" eaLnBrk="1" latinLnBrk="0" hangingPunct="1">
                        <a:buFont typeface="Arial" panose="020B0604020202020204" pitchFamily="34" charset="0"/>
                        <a:buNone/>
                      </a:pPr>
                      <a:r>
                        <a:rPr lang="nl-NL" sz="1800" kern="1200" dirty="0">
                          <a:solidFill>
                            <a:schemeClr val="accent1"/>
                          </a:solidFill>
                          <a:latin typeface="Tenorite"/>
                          <a:ea typeface="+mn-ea"/>
                          <a:cs typeface="+mn-cs"/>
                        </a:rPr>
                        <a:t>Onderhanden werk</a:t>
                      </a:r>
                    </a:p>
                    <a:p>
                      <a:pPr marL="266700" lvl="0" indent="0" algn="l" defTabSz="914400" rtl="0" eaLnBrk="1" latinLnBrk="0" hangingPunct="1">
                        <a:buFont typeface="Arial" panose="020B0604020202020204" pitchFamily="34" charset="0"/>
                        <a:buNone/>
                      </a:pPr>
                      <a:r>
                        <a:rPr lang="nl-NL" sz="1800" kern="1200" dirty="0">
                          <a:solidFill>
                            <a:schemeClr val="accent1"/>
                          </a:solidFill>
                          <a:latin typeface="Tenorite"/>
                          <a:ea typeface="+mn-ea"/>
                          <a:cs typeface="+mn-cs"/>
                        </a:rPr>
                        <a:t>Debiteuren</a:t>
                      </a:r>
                    </a:p>
                    <a:p>
                      <a:pPr marL="266700" lvl="0" indent="0" algn="l" defTabSz="914400" rtl="0" eaLnBrk="1" latinLnBrk="0" hangingPunct="1">
                        <a:buFont typeface="Arial" panose="020B0604020202020204" pitchFamily="34" charset="0"/>
                        <a:buNone/>
                      </a:pPr>
                      <a:r>
                        <a:rPr lang="nl-NL" sz="1800" kern="1200" dirty="0">
                          <a:solidFill>
                            <a:schemeClr val="accent1"/>
                          </a:solidFill>
                          <a:latin typeface="Tenorite"/>
                          <a:ea typeface="+mn-ea"/>
                          <a:cs typeface="+mn-cs"/>
                        </a:rPr>
                        <a:t>Overige vorderingen</a:t>
                      </a:r>
                    </a:p>
                    <a:p>
                      <a:pPr marL="266700" lvl="0" indent="0" algn="l" defTabSz="914400" rtl="0" eaLnBrk="1" latinLnBrk="0" hangingPunct="1">
                        <a:buFont typeface="Arial" panose="020B0604020202020204" pitchFamily="34" charset="0"/>
                        <a:buNone/>
                      </a:pPr>
                      <a:r>
                        <a:rPr lang="nl-NL" sz="1800" kern="1200" dirty="0">
                          <a:solidFill>
                            <a:schemeClr val="accent1"/>
                          </a:solidFill>
                          <a:latin typeface="Tenorite"/>
                          <a:ea typeface="+mn-ea"/>
                          <a:cs typeface="+mn-cs"/>
                        </a:rPr>
                        <a:t>Liquide middelen</a:t>
                      </a:r>
                    </a:p>
                  </a:txBody>
                  <a:tcPr marL="108000" marR="108000" marT="72000" marB="144000">
                    <a:lnL w="12700" cmpd="sng">
                      <a:noFill/>
                    </a:lnL>
                    <a:lnR w="12700" cmpd="sng">
                      <a:noFill/>
                    </a:lnR>
                    <a:lnT w="38100" cmpd="sng">
                      <a:noFill/>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Tenorite"/>
                        </a:defRPr>
                      </a:lvl1pPr>
                      <a:lvl2pPr marL="457200" algn="l" defTabSz="914400" rtl="0" eaLnBrk="1" latinLnBrk="0" hangingPunct="1">
                        <a:defRPr sz="1800" kern="1200">
                          <a:solidFill>
                            <a:schemeClr val="dk1"/>
                          </a:solidFill>
                          <a:latin typeface="Tenorite"/>
                        </a:defRPr>
                      </a:lvl2pPr>
                      <a:lvl3pPr marL="914400" algn="l" defTabSz="914400" rtl="0" eaLnBrk="1" latinLnBrk="0" hangingPunct="1">
                        <a:defRPr sz="1800" kern="1200">
                          <a:solidFill>
                            <a:schemeClr val="dk1"/>
                          </a:solidFill>
                          <a:latin typeface="Tenorite"/>
                        </a:defRPr>
                      </a:lvl3pPr>
                      <a:lvl4pPr marL="1371600" algn="l" defTabSz="914400" rtl="0" eaLnBrk="1" latinLnBrk="0" hangingPunct="1">
                        <a:defRPr sz="1800" kern="1200">
                          <a:solidFill>
                            <a:schemeClr val="dk1"/>
                          </a:solidFill>
                          <a:latin typeface="Tenorite"/>
                        </a:defRPr>
                      </a:lvl4pPr>
                      <a:lvl5pPr marL="1828800" algn="l" defTabSz="914400" rtl="0" eaLnBrk="1" latinLnBrk="0" hangingPunct="1">
                        <a:defRPr sz="1800" kern="1200">
                          <a:solidFill>
                            <a:schemeClr val="dk1"/>
                          </a:solidFill>
                          <a:latin typeface="Tenorite"/>
                        </a:defRPr>
                      </a:lvl5pPr>
                      <a:lvl6pPr marL="2286000" algn="l" defTabSz="914400" rtl="0" eaLnBrk="1" latinLnBrk="0" hangingPunct="1">
                        <a:defRPr sz="1800" kern="1200">
                          <a:solidFill>
                            <a:schemeClr val="dk1"/>
                          </a:solidFill>
                          <a:latin typeface="Tenorite"/>
                        </a:defRPr>
                      </a:lvl6pPr>
                      <a:lvl7pPr marL="2743200" algn="l" defTabSz="914400" rtl="0" eaLnBrk="1" latinLnBrk="0" hangingPunct="1">
                        <a:defRPr sz="1800" kern="1200">
                          <a:solidFill>
                            <a:schemeClr val="dk1"/>
                          </a:solidFill>
                          <a:latin typeface="Tenorite"/>
                        </a:defRPr>
                      </a:lvl7pPr>
                      <a:lvl8pPr marL="3200400" algn="l" defTabSz="914400" rtl="0" eaLnBrk="1" latinLnBrk="0" hangingPunct="1">
                        <a:defRPr sz="1800" kern="1200">
                          <a:solidFill>
                            <a:schemeClr val="dk1"/>
                          </a:solidFill>
                          <a:latin typeface="Tenorite"/>
                        </a:defRPr>
                      </a:lvl8pPr>
                      <a:lvl9pPr marL="3657600" algn="l" defTabSz="914400" rtl="0" eaLnBrk="1" latinLnBrk="0" hangingPunct="1">
                        <a:defRPr sz="1800" kern="1200">
                          <a:solidFill>
                            <a:schemeClr val="dk1"/>
                          </a:solidFill>
                          <a:latin typeface="Tenorite"/>
                        </a:defRPr>
                      </a:lvl9pPr>
                    </a:lstStyle>
                    <a:p>
                      <a:pPr marL="0" algn="l" defTabSz="914400" rtl="0" eaLnBrk="1" latinLnBrk="0" hangingPunct="1"/>
                      <a:r>
                        <a:rPr lang="nl-NL" sz="1800" b="1" i="1" kern="1200" dirty="0">
                          <a:solidFill>
                            <a:schemeClr val="accent1"/>
                          </a:solidFill>
                          <a:latin typeface="Tenorite"/>
                          <a:ea typeface="+mn-ea"/>
                          <a:cs typeface="+mn-cs"/>
                        </a:rPr>
                        <a:t>Eigen vermogen</a:t>
                      </a:r>
                    </a:p>
                    <a:p>
                      <a:pPr marL="266700" lvl="0" indent="0" algn="l" defTabSz="914400" rtl="0" eaLnBrk="1" latinLnBrk="0" hangingPunct="1">
                        <a:buFont typeface="Arial" panose="020B0604020202020204" pitchFamily="34" charset="0"/>
                        <a:buNone/>
                      </a:pPr>
                      <a:r>
                        <a:rPr lang="nl-NL" sz="1800" kern="1200" dirty="0">
                          <a:solidFill>
                            <a:schemeClr val="accent1"/>
                          </a:solidFill>
                          <a:latin typeface="Tenorite"/>
                          <a:ea typeface="+mn-ea"/>
                          <a:cs typeface="+mn-cs"/>
                        </a:rPr>
                        <a:t>(Aandelen)kapitaal</a:t>
                      </a:r>
                    </a:p>
                    <a:p>
                      <a:pPr marL="266700" lvl="0" indent="0" algn="l" defTabSz="914400" rtl="0" eaLnBrk="1" latinLnBrk="0" hangingPunct="1">
                        <a:buFont typeface="Arial" panose="020B0604020202020204" pitchFamily="34" charset="0"/>
                        <a:buNone/>
                      </a:pPr>
                      <a:r>
                        <a:rPr lang="nl-NL" sz="1800" kern="1200" dirty="0">
                          <a:solidFill>
                            <a:schemeClr val="accent1"/>
                          </a:solidFill>
                          <a:latin typeface="Tenorite"/>
                          <a:ea typeface="+mn-ea"/>
                          <a:cs typeface="+mn-cs"/>
                        </a:rPr>
                        <a:t>Resultaat</a:t>
                      </a:r>
                    </a:p>
                    <a:p>
                      <a:pPr algn="l"/>
                      <a:endParaRPr lang="nl-NL" dirty="0">
                        <a:solidFill>
                          <a:schemeClr val="accent1"/>
                        </a:solidFill>
                      </a:endParaRPr>
                    </a:p>
                    <a:p>
                      <a:pPr marL="0" algn="l" defTabSz="914400" rtl="0" eaLnBrk="1" latinLnBrk="0" hangingPunct="1"/>
                      <a:r>
                        <a:rPr lang="nl-NL" sz="1800" b="1" i="1" kern="1200" dirty="0">
                          <a:solidFill>
                            <a:schemeClr val="accent1"/>
                          </a:solidFill>
                          <a:latin typeface="Tenorite"/>
                          <a:ea typeface="+mn-ea"/>
                          <a:cs typeface="+mn-cs"/>
                        </a:rPr>
                        <a:t>Lang vreemd vermogen</a:t>
                      </a:r>
                    </a:p>
                    <a:p>
                      <a:pPr marL="266700" lvl="0" indent="0" algn="l" defTabSz="914400" rtl="0" eaLnBrk="1" latinLnBrk="0" hangingPunct="1">
                        <a:buFont typeface="Arial" panose="020B0604020202020204" pitchFamily="34" charset="0"/>
                        <a:buNone/>
                      </a:pPr>
                      <a:r>
                        <a:rPr lang="nl-NL" sz="1800" kern="1200" dirty="0">
                          <a:solidFill>
                            <a:schemeClr val="accent1"/>
                          </a:solidFill>
                          <a:latin typeface="Tenorite"/>
                          <a:ea typeface="+mn-ea"/>
                          <a:cs typeface="+mn-cs"/>
                        </a:rPr>
                        <a:t>Lening langer dan 1 jaar</a:t>
                      </a:r>
                    </a:p>
                    <a:p>
                      <a:pPr marL="266700" lvl="0" indent="0" algn="l" defTabSz="914400" rtl="0" eaLnBrk="1" latinLnBrk="0" hangingPunct="1">
                        <a:buFont typeface="Arial" panose="020B0604020202020204" pitchFamily="34" charset="0"/>
                        <a:buNone/>
                      </a:pPr>
                      <a:endParaRPr lang="nl-NL" sz="1800" kern="1200" dirty="0">
                        <a:solidFill>
                          <a:schemeClr val="accent1"/>
                        </a:solidFill>
                        <a:latin typeface="Tenorite"/>
                        <a:ea typeface="+mn-ea"/>
                        <a:cs typeface="+mn-cs"/>
                      </a:endParaRPr>
                    </a:p>
                    <a:p>
                      <a:pPr marL="0" algn="l" defTabSz="914400" rtl="0" eaLnBrk="1" latinLnBrk="0" hangingPunct="1"/>
                      <a:r>
                        <a:rPr lang="nl-NL" sz="1800" b="1" i="1" kern="1200" dirty="0">
                          <a:solidFill>
                            <a:schemeClr val="accent1"/>
                          </a:solidFill>
                          <a:latin typeface="Tenorite"/>
                          <a:ea typeface="+mn-ea"/>
                          <a:cs typeface="+mn-cs"/>
                        </a:rPr>
                        <a:t>Kort vreemd vermogen</a:t>
                      </a:r>
                    </a:p>
                    <a:p>
                      <a:pPr marL="266700" lvl="0" indent="0" algn="l" defTabSz="914400" rtl="0" eaLnBrk="1" latinLnBrk="0" hangingPunct="1">
                        <a:buFont typeface="Arial" panose="020B0604020202020204" pitchFamily="34" charset="0"/>
                        <a:buNone/>
                      </a:pPr>
                      <a:r>
                        <a:rPr lang="nl-NL" sz="1800" kern="1200" dirty="0">
                          <a:solidFill>
                            <a:schemeClr val="accent1"/>
                          </a:solidFill>
                          <a:latin typeface="Tenorite"/>
                          <a:ea typeface="+mn-ea"/>
                          <a:cs typeface="+mn-cs"/>
                        </a:rPr>
                        <a:t>Lening korter dan 1 jaar</a:t>
                      </a:r>
                    </a:p>
                    <a:p>
                      <a:pPr marL="266700" lvl="0" indent="0" algn="l" defTabSz="914400" rtl="0" eaLnBrk="1" latinLnBrk="0" hangingPunct="1">
                        <a:buFont typeface="Arial" panose="020B0604020202020204" pitchFamily="34" charset="0"/>
                        <a:buNone/>
                      </a:pPr>
                      <a:r>
                        <a:rPr lang="nl-NL" sz="1800" kern="1200" dirty="0">
                          <a:solidFill>
                            <a:schemeClr val="accent1"/>
                          </a:solidFill>
                          <a:latin typeface="Tenorite"/>
                          <a:ea typeface="+mn-ea"/>
                          <a:cs typeface="+mn-cs"/>
                        </a:rPr>
                        <a:t>Crediteuren</a:t>
                      </a:r>
                    </a:p>
                    <a:p>
                      <a:pPr marL="266700" lvl="0" indent="0" algn="l" defTabSz="914400" rtl="0" eaLnBrk="1" latinLnBrk="0" hangingPunct="1">
                        <a:buFont typeface="Arial" panose="020B0604020202020204" pitchFamily="34" charset="0"/>
                        <a:buNone/>
                      </a:pPr>
                      <a:r>
                        <a:rPr lang="nl-NL" sz="1800" kern="1200" dirty="0">
                          <a:solidFill>
                            <a:schemeClr val="accent1"/>
                          </a:solidFill>
                          <a:latin typeface="Tenorite"/>
                          <a:ea typeface="+mn-ea"/>
                          <a:cs typeface="+mn-cs"/>
                        </a:rPr>
                        <a:t>Rekening-courant bank</a:t>
                      </a:r>
                    </a:p>
                    <a:p>
                      <a:pPr marL="266700" lvl="0" indent="0" algn="l" defTabSz="914400" rtl="0" eaLnBrk="1" latinLnBrk="0" hangingPunct="1">
                        <a:buFont typeface="Arial" panose="020B0604020202020204" pitchFamily="34" charset="0"/>
                        <a:buNone/>
                      </a:pPr>
                      <a:r>
                        <a:rPr lang="nl-NL" sz="1800" kern="1200" dirty="0">
                          <a:solidFill>
                            <a:schemeClr val="accent1"/>
                          </a:solidFill>
                          <a:latin typeface="Tenorite"/>
                          <a:ea typeface="+mn-ea"/>
                          <a:cs typeface="+mn-cs"/>
                        </a:rPr>
                        <a:t>Overige schulden</a:t>
                      </a:r>
                    </a:p>
                  </a:txBody>
                  <a:tcPr marL="108000" marR="108000" marT="72000" marB="144000">
                    <a:lnL w="12700" cmpd="sng">
                      <a:noFill/>
                    </a:lnL>
                    <a:lnR w="12700" cmpd="sng">
                      <a:noFill/>
                    </a:lnR>
                    <a:lnT w="38100" cmpd="sng">
                      <a:noFill/>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97206401"/>
                  </a:ext>
                </a:extLst>
              </a:tr>
              <a:tr h="370840">
                <a:tc>
                  <a:txBody>
                    <a:bodyPr/>
                    <a:lstStyle>
                      <a:lvl1pPr marL="0" algn="l" defTabSz="914400" rtl="0" eaLnBrk="1" latinLnBrk="0" hangingPunct="1">
                        <a:defRPr sz="1800" kern="1200">
                          <a:solidFill>
                            <a:schemeClr val="dk1"/>
                          </a:solidFill>
                          <a:latin typeface="Tenorite"/>
                        </a:defRPr>
                      </a:lvl1pPr>
                      <a:lvl2pPr marL="457200" algn="l" defTabSz="914400" rtl="0" eaLnBrk="1" latinLnBrk="0" hangingPunct="1">
                        <a:defRPr sz="1800" kern="1200">
                          <a:solidFill>
                            <a:schemeClr val="dk1"/>
                          </a:solidFill>
                          <a:latin typeface="Tenorite"/>
                        </a:defRPr>
                      </a:lvl2pPr>
                      <a:lvl3pPr marL="914400" algn="l" defTabSz="914400" rtl="0" eaLnBrk="1" latinLnBrk="0" hangingPunct="1">
                        <a:defRPr sz="1800" kern="1200">
                          <a:solidFill>
                            <a:schemeClr val="dk1"/>
                          </a:solidFill>
                          <a:latin typeface="Tenorite"/>
                        </a:defRPr>
                      </a:lvl3pPr>
                      <a:lvl4pPr marL="1371600" algn="l" defTabSz="914400" rtl="0" eaLnBrk="1" latinLnBrk="0" hangingPunct="1">
                        <a:defRPr sz="1800" kern="1200">
                          <a:solidFill>
                            <a:schemeClr val="dk1"/>
                          </a:solidFill>
                          <a:latin typeface="Tenorite"/>
                        </a:defRPr>
                      </a:lvl4pPr>
                      <a:lvl5pPr marL="1828800" algn="l" defTabSz="914400" rtl="0" eaLnBrk="1" latinLnBrk="0" hangingPunct="1">
                        <a:defRPr sz="1800" kern="1200">
                          <a:solidFill>
                            <a:schemeClr val="dk1"/>
                          </a:solidFill>
                          <a:latin typeface="Tenorite"/>
                        </a:defRPr>
                      </a:lvl5pPr>
                      <a:lvl6pPr marL="2286000" algn="l" defTabSz="914400" rtl="0" eaLnBrk="1" latinLnBrk="0" hangingPunct="1">
                        <a:defRPr sz="1800" kern="1200">
                          <a:solidFill>
                            <a:schemeClr val="dk1"/>
                          </a:solidFill>
                          <a:latin typeface="Tenorite"/>
                        </a:defRPr>
                      </a:lvl6pPr>
                      <a:lvl7pPr marL="2743200" algn="l" defTabSz="914400" rtl="0" eaLnBrk="1" latinLnBrk="0" hangingPunct="1">
                        <a:defRPr sz="1800" kern="1200">
                          <a:solidFill>
                            <a:schemeClr val="dk1"/>
                          </a:solidFill>
                          <a:latin typeface="Tenorite"/>
                        </a:defRPr>
                      </a:lvl7pPr>
                      <a:lvl8pPr marL="3200400" algn="l" defTabSz="914400" rtl="0" eaLnBrk="1" latinLnBrk="0" hangingPunct="1">
                        <a:defRPr sz="1800" kern="1200">
                          <a:solidFill>
                            <a:schemeClr val="dk1"/>
                          </a:solidFill>
                          <a:latin typeface="Tenorite"/>
                        </a:defRPr>
                      </a:lvl8pPr>
                      <a:lvl9pPr marL="3657600" algn="l" defTabSz="914400" rtl="0" eaLnBrk="1" latinLnBrk="0" hangingPunct="1">
                        <a:defRPr sz="1800" kern="1200">
                          <a:solidFill>
                            <a:schemeClr val="dk1"/>
                          </a:solidFill>
                          <a:latin typeface="Tenorite"/>
                        </a:defRPr>
                      </a:lvl9pPr>
                    </a:lstStyle>
                    <a:p>
                      <a:pPr algn="l"/>
                      <a:r>
                        <a:rPr lang="nl-NL" b="1" dirty="0">
                          <a:solidFill>
                            <a:schemeClr val="bg2"/>
                          </a:solidFill>
                        </a:rPr>
                        <a:t>Totaal activa</a:t>
                      </a:r>
                    </a:p>
                  </a:txBody>
                  <a:tcPr marL="108000" marR="108000" marT="72000" marB="90000">
                    <a:lnL w="12700" cmpd="sng">
                      <a:noFill/>
                    </a:lnL>
                    <a:lnR w="12700" cmpd="sng">
                      <a:noFill/>
                    </a:lnR>
                    <a:lnT w="9525"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Tenorite"/>
                        </a:defRPr>
                      </a:lvl1pPr>
                      <a:lvl2pPr marL="457200" algn="l" defTabSz="914400" rtl="0" eaLnBrk="1" latinLnBrk="0" hangingPunct="1">
                        <a:defRPr sz="1800" kern="1200">
                          <a:solidFill>
                            <a:schemeClr val="dk1"/>
                          </a:solidFill>
                          <a:latin typeface="Tenorite"/>
                        </a:defRPr>
                      </a:lvl2pPr>
                      <a:lvl3pPr marL="914400" algn="l" defTabSz="914400" rtl="0" eaLnBrk="1" latinLnBrk="0" hangingPunct="1">
                        <a:defRPr sz="1800" kern="1200">
                          <a:solidFill>
                            <a:schemeClr val="dk1"/>
                          </a:solidFill>
                          <a:latin typeface="Tenorite"/>
                        </a:defRPr>
                      </a:lvl3pPr>
                      <a:lvl4pPr marL="1371600" algn="l" defTabSz="914400" rtl="0" eaLnBrk="1" latinLnBrk="0" hangingPunct="1">
                        <a:defRPr sz="1800" kern="1200">
                          <a:solidFill>
                            <a:schemeClr val="dk1"/>
                          </a:solidFill>
                          <a:latin typeface="Tenorite"/>
                        </a:defRPr>
                      </a:lvl4pPr>
                      <a:lvl5pPr marL="1828800" algn="l" defTabSz="914400" rtl="0" eaLnBrk="1" latinLnBrk="0" hangingPunct="1">
                        <a:defRPr sz="1800" kern="1200">
                          <a:solidFill>
                            <a:schemeClr val="dk1"/>
                          </a:solidFill>
                          <a:latin typeface="Tenorite"/>
                        </a:defRPr>
                      </a:lvl5pPr>
                      <a:lvl6pPr marL="2286000" algn="l" defTabSz="914400" rtl="0" eaLnBrk="1" latinLnBrk="0" hangingPunct="1">
                        <a:defRPr sz="1800" kern="1200">
                          <a:solidFill>
                            <a:schemeClr val="dk1"/>
                          </a:solidFill>
                          <a:latin typeface="Tenorite"/>
                        </a:defRPr>
                      </a:lvl6pPr>
                      <a:lvl7pPr marL="2743200" algn="l" defTabSz="914400" rtl="0" eaLnBrk="1" latinLnBrk="0" hangingPunct="1">
                        <a:defRPr sz="1800" kern="1200">
                          <a:solidFill>
                            <a:schemeClr val="dk1"/>
                          </a:solidFill>
                          <a:latin typeface="Tenorite"/>
                        </a:defRPr>
                      </a:lvl7pPr>
                      <a:lvl8pPr marL="3200400" algn="l" defTabSz="914400" rtl="0" eaLnBrk="1" latinLnBrk="0" hangingPunct="1">
                        <a:defRPr sz="1800" kern="1200">
                          <a:solidFill>
                            <a:schemeClr val="dk1"/>
                          </a:solidFill>
                          <a:latin typeface="Tenorite"/>
                        </a:defRPr>
                      </a:lvl8pPr>
                      <a:lvl9pPr marL="3657600" algn="l" defTabSz="914400" rtl="0" eaLnBrk="1" latinLnBrk="0" hangingPunct="1">
                        <a:defRPr sz="1800" kern="1200">
                          <a:solidFill>
                            <a:schemeClr val="dk1"/>
                          </a:solidFill>
                          <a:latin typeface="Tenorit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solidFill>
                            <a:schemeClr val="bg2"/>
                          </a:solidFill>
                        </a:rPr>
                        <a:t>Totaal passiva</a:t>
                      </a:r>
                    </a:p>
                  </a:txBody>
                  <a:tcPr marL="108000" marR="108000" marT="72000" marB="90000">
                    <a:lnL w="12700" cmpd="sng">
                      <a:noFill/>
                    </a:lnL>
                    <a:lnR w="12700" cmpd="sng">
                      <a:noFill/>
                    </a:lnR>
                    <a:lnT w="9525"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08805837"/>
                  </a:ext>
                </a:extLst>
              </a:tr>
            </a:tbl>
          </a:graphicData>
        </a:graphic>
      </p:graphicFrame>
      <p:grpSp>
        <p:nvGrpSpPr>
          <p:cNvPr id="6" name="Group 5">
            <a:extLst>
              <a:ext uri="{FF2B5EF4-FFF2-40B4-BE49-F238E27FC236}">
                <a16:creationId xmlns:a16="http://schemas.microsoft.com/office/drawing/2014/main" id="{0C00F458-3C43-B51E-EDE5-D44233584D1E}"/>
              </a:ext>
            </a:extLst>
          </p:cNvPr>
          <p:cNvGrpSpPr/>
          <p:nvPr/>
        </p:nvGrpSpPr>
        <p:grpSpPr>
          <a:xfrm>
            <a:off x="5375920" y="3369440"/>
            <a:ext cx="5832476" cy="1745280"/>
            <a:chOff x="5808662" y="3898900"/>
            <a:chExt cx="5832476" cy="1739900"/>
          </a:xfrm>
        </p:grpSpPr>
        <p:sp>
          <p:nvSpPr>
            <p:cNvPr id="19" name="Rechthoek 18">
              <a:extLst>
                <a:ext uri="{FF2B5EF4-FFF2-40B4-BE49-F238E27FC236}">
                  <a16:creationId xmlns:a16="http://schemas.microsoft.com/office/drawing/2014/main" id="{56F74C0F-66BA-26CF-71B1-D07738AE8FBE}"/>
                </a:ext>
              </a:extLst>
            </p:cNvPr>
            <p:cNvSpPr/>
            <p:nvPr/>
          </p:nvSpPr>
          <p:spPr>
            <a:xfrm>
              <a:off x="5808662" y="3898900"/>
              <a:ext cx="2509838" cy="1739900"/>
            </a:xfrm>
            <a:prstGeom prst="rect">
              <a:avLst/>
            </a:prstGeom>
            <a:noFill/>
            <a:ln w="38100">
              <a:solidFill>
                <a:srgbClr val="00C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800" dirty="0">
                <a:solidFill>
                  <a:srgbClr val="313131"/>
                </a:solidFill>
              </a:endParaRPr>
            </a:p>
          </p:txBody>
        </p:sp>
        <p:sp>
          <p:nvSpPr>
            <p:cNvPr id="20" name="Rechthoek 19">
              <a:extLst>
                <a:ext uri="{FF2B5EF4-FFF2-40B4-BE49-F238E27FC236}">
                  <a16:creationId xmlns:a16="http://schemas.microsoft.com/office/drawing/2014/main" id="{62B82BB0-12AA-E42E-5496-0FE777E51095}"/>
                </a:ext>
              </a:extLst>
            </p:cNvPr>
            <p:cNvSpPr/>
            <p:nvPr/>
          </p:nvSpPr>
          <p:spPr>
            <a:xfrm>
              <a:off x="8729662" y="4152900"/>
              <a:ext cx="2911476" cy="1485900"/>
            </a:xfrm>
            <a:prstGeom prst="rect">
              <a:avLst/>
            </a:prstGeom>
            <a:noFill/>
            <a:ln w="38100">
              <a:solidFill>
                <a:srgbClr val="00C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800" dirty="0">
                <a:solidFill>
                  <a:srgbClr val="313131"/>
                </a:solidFill>
              </a:endParaRPr>
            </a:p>
          </p:txBody>
        </p:sp>
      </p:grpSp>
      <p:grpSp>
        <p:nvGrpSpPr>
          <p:cNvPr id="3" name="Group 2">
            <a:extLst>
              <a:ext uri="{FF2B5EF4-FFF2-40B4-BE49-F238E27FC236}">
                <a16:creationId xmlns:a16="http://schemas.microsoft.com/office/drawing/2014/main" id="{168F7D65-D846-B040-9791-351642ED7D8B}"/>
              </a:ext>
            </a:extLst>
          </p:cNvPr>
          <p:cNvGrpSpPr/>
          <p:nvPr/>
        </p:nvGrpSpPr>
        <p:grpSpPr>
          <a:xfrm>
            <a:off x="5375920" y="1699853"/>
            <a:ext cx="5832476" cy="1785032"/>
            <a:chOff x="5808662" y="2240868"/>
            <a:chExt cx="5832476" cy="1785032"/>
          </a:xfrm>
        </p:grpSpPr>
        <p:sp>
          <p:nvSpPr>
            <p:cNvPr id="18" name="Rechthoek 17">
              <a:extLst>
                <a:ext uri="{FF2B5EF4-FFF2-40B4-BE49-F238E27FC236}">
                  <a16:creationId xmlns:a16="http://schemas.microsoft.com/office/drawing/2014/main" id="{C3682318-062D-8AA0-4BDD-00DA4AD1865B}"/>
                </a:ext>
              </a:extLst>
            </p:cNvPr>
            <p:cNvSpPr/>
            <p:nvPr/>
          </p:nvSpPr>
          <p:spPr>
            <a:xfrm>
              <a:off x="5808662" y="2240868"/>
              <a:ext cx="2509838" cy="150563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800" dirty="0">
                <a:solidFill>
                  <a:srgbClr val="313131"/>
                </a:solidFill>
              </a:endParaRPr>
            </a:p>
          </p:txBody>
        </p:sp>
        <p:sp>
          <p:nvSpPr>
            <p:cNvPr id="21" name="Rechthoek 20">
              <a:extLst>
                <a:ext uri="{FF2B5EF4-FFF2-40B4-BE49-F238E27FC236}">
                  <a16:creationId xmlns:a16="http://schemas.microsoft.com/office/drawing/2014/main" id="{4C2EF01F-9CF7-8F21-5033-1C146E413371}"/>
                </a:ext>
              </a:extLst>
            </p:cNvPr>
            <p:cNvSpPr/>
            <p:nvPr/>
          </p:nvSpPr>
          <p:spPr>
            <a:xfrm>
              <a:off x="8729662" y="3352800"/>
              <a:ext cx="2911476" cy="6731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800" dirty="0">
                <a:solidFill>
                  <a:srgbClr val="313131"/>
                </a:solidFill>
              </a:endParaRPr>
            </a:p>
          </p:txBody>
        </p:sp>
      </p:grpSp>
      <p:sp>
        <p:nvSpPr>
          <p:cNvPr id="11" name="TextBox 10">
            <a:extLst>
              <a:ext uri="{FF2B5EF4-FFF2-40B4-BE49-F238E27FC236}">
                <a16:creationId xmlns:a16="http://schemas.microsoft.com/office/drawing/2014/main" id="{5772C2FC-4D07-B381-2041-40A88FA5A77F}"/>
              </a:ext>
            </a:extLst>
          </p:cNvPr>
          <p:cNvSpPr txBox="1"/>
          <p:nvPr/>
        </p:nvSpPr>
        <p:spPr>
          <a:xfrm>
            <a:off x="5377781" y="5773394"/>
            <a:ext cx="1833651" cy="398655"/>
          </a:xfrm>
          <a:prstGeom prst="rect">
            <a:avLst/>
          </a:prstGeom>
          <a:solidFill>
            <a:schemeClr val="bg2"/>
          </a:solidFill>
        </p:spPr>
        <p:txBody>
          <a:bodyPr wrap="square" lIns="72000" tIns="36000" rIns="72000" bIns="54000" rtlCol="0">
            <a:spAutoFit/>
          </a:bodyPr>
          <a:lstStyle>
            <a:defPPr>
              <a:defRPr lang="nl-NL"/>
            </a:defPPr>
            <a:lvl1pPr>
              <a:defRPr>
                <a:solidFill>
                  <a:schemeClr val="bg1"/>
                </a:solidFill>
              </a:defRPr>
            </a:lvl1pPr>
          </a:lstStyle>
          <a:p>
            <a:r>
              <a:rPr lang="nl-NL" sz="2000" dirty="0"/>
              <a:t>Lang met lang</a:t>
            </a:r>
          </a:p>
        </p:txBody>
      </p:sp>
      <p:sp>
        <p:nvSpPr>
          <p:cNvPr id="13" name="TextBox 12">
            <a:extLst>
              <a:ext uri="{FF2B5EF4-FFF2-40B4-BE49-F238E27FC236}">
                <a16:creationId xmlns:a16="http://schemas.microsoft.com/office/drawing/2014/main" id="{0BE1130A-366A-6A54-838E-53A37D4394D4}"/>
              </a:ext>
            </a:extLst>
          </p:cNvPr>
          <p:cNvSpPr txBox="1"/>
          <p:nvPr/>
        </p:nvSpPr>
        <p:spPr>
          <a:xfrm>
            <a:off x="7322784" y="5788646"/>
            <a:ext cx="467879" cy="368151"/>
          </a:xfrm>
          <a:prstGeom prst="rect">
            <a:avLst/>
          </a:prstGeom>
          <a:noFill/>
          <a:ln w="38100">
            <a:solidFill>
              <a:srgbClr val="FF0000"/>
            </a:solidFill>
          </a:ln>
        </p:spPr>
        <p:txBody>
          <a:bodyPr wrap="square" lIns="72000" tIns="36000" rIns="72000" bIns="54000" rtlCol="0" anchor="ctr">
            <a:spAutoFit/>
          </a:bodyPr>
          <a:lstStyle>
            <a:defPPr>
              <a:defRPr lang="nl-NL"/>
            </a:defPPr>
            <a:lvl1pPr>
              <a:defRPr>
                <a:solidFill>
                  <a:schemeClr val="bg1"/>
                </a:solidFill>
              </a:defRPr>
            </a:lvl1pPr>
          </a:lstStyle>
          <a:p>
            <a:endParaRPr lang="nl-NL" sz="2000" dirty="0"/>
          </a:p>
        </p:txBody>
      </p:sp>
      <p:sp>
        <p:nvSpPr>
          <p:cNvPr id="14" name="TextBox 13">
            <a:extLst>
              <a:ext uri="{FF2B5EF4-FFF2-40B4-BE49-F238E27FC236}">
                <a16:creationId xmlns:a16="http://schemas.microsoft.com/office/drawing/2014/main" id="{5C89FE04-EE03-B04D-FD7D-CBC246471067}"/>
              </a:ext>
            </a:extLst>
          </p:cNvPr>
          <p:cNvSpPr txBox="1"/>
          <p:nvPr/>
        </p:nvSpPr>
        <p:spPr>
          <a:xfrm>
            <a:off x="10211676" y="5788646"/>
            <a:ext cx="467879" cy="368151"/>
          </a:xfrm>
          <a:prstGeom prst="rect">
            <a:avLst/>
          </a:prstGeom>
          <a:noFill/>
          <a:ln w="38100">
            <a:solidFill>
              <a:srgbClr val="00B0F0"/>
            </a:solidFill>
          </a:ln>
        </p:spPr>
        <p:txBody>
          <a:bodyPr wrap="square" lIns="72000" tIns="36000" rIns="72000" bIns="54000" rtlCol="0" anchor="ctr">
            <a:spAutoFit/>
          </a:bodyPr>
          <a:lstStyle>
            <a:defPPr>
              <a:defRPr lang="nl-NL"/>
            </a:defPPr>
            <a:lvl1pPr>
              <a:defRPr>
                <a:solidFill>
                  <a:schemeClr val="bg1"/>
                </a:solidFill>
              </a:defRPr>
            </a:lvl1pPr>
          </a:lstStyle>
          <a:p>
            <a:endParaRPr lang="nl-NL" sz="2000" dirty="0"/>
          </a:p>
        </p:txBody>
      </p:sp>
      <p:sp>
        <p:nvSpPr>
          <p:cNvPr id="16" name="TextBox 15">
            <a:extLst>
              <a:ext uri="{FF2B5EF4-FFF2-40B4-BE49-F238E27FC236}">
                <a16:creationId xmlns:a16="http://schemas.microsoft.com/office/drawing/2014/main" id="{6B0C467E-463C-F46D-32A9-2E1B9A0C0026}"/>
              </a:ext>
            </a:extLst>
          </p:cNvPr>
          <p:cNvSpPr txBox="1"/>
          <p:nvPr/>
        </p:nvSpPr>
        <p:spPr>
          <a:xfrm>
            <a:off x="8271898" y="5773394"/>
            <a:ext cx="1833651" cy="398655"/>
          </a:xfrm>
          <a:prstGeom prst="rect">
            <a:avLst/>
          </a:prstGeom>
          <a:solidFill>
            <a:schemeClr val="bg2"/>
          </a:solidFill>
        </p:spPr>
        <p:txBody>
          <a:bodyPr wrap="square" lIns="72000" tIns="36000" rIns="72000" bIns="54000" rtlCol="0">
            <a:spAutoFit/>
          </a:bodyPr>
          <a:lstStyle>
            <a:defPPr>
              <a:defRPr lang="nl-NL"/>
            </a:defPPr>
            <a:lvl1pPr>
              <a:defRPr>
                <a:solidFill>
                  <a:schemeClr val="bg1"/>
                </a:solidFill>
              </a:defRPr>
            </a:lvl1pPr>
          </a:lstStyle>
          <a:p>
            <a:r>
              <a:rPr lang="nl-NL" sz="2000" dirty="0"/>
              <a:t>Kort met kort</a:t>
            </a:r>
          </a:p>
        </p:txBody>
      </p:sp>
      <p:grpSp>
        <p:nvGrpSpPr>
          <p:cNvPr id="26" name="Group 25">
            <a:extLst>
              <a:ext uri="{FF2B5EF4-FFF2-40B4-BE49-F238E27FC236}">
                <a16:creationId xmlns:a16="http://schemas.microsoft.com/office/drawing/2014/main" id="{210B119C-A3E4-CAF1-15D0-EFC320C356D7}"/>
              </a:ext>
            </a:extLst>
          </p:cNvPr>
          <p:cNvGrpSpPr/>
          <p:nvPr/>
        </p:nvGrpSpPr>
        <p:grpSpPr>
          <a:xfrm>
            <a:off x="5377781" y="1364758"/>
            <a:ext cx="5830615" cy="3851412"/>
            <a:chOff x="5810523" y="1916832"/>
            <a:chExt cx="5830615" cy="3851412"/>
          </a:xfrm>
        </p:grpSpPr>
        <p:cxnSp>
          <p:nvCxnSpPr>
            <p:cNvPr id="22" name="Straight Connector 21">
              <a:extLst>
                <a:ext uri="{FF2B5EF4-FFF2-40B4-BE49-F238E27FC236}">
                  <a16:creationId xmlns:a16="http://schemas.microsoft.com/office/drawing/2014/main" id="{60DAFAF9-874A-2434-411F-4196EF65BA21}"/>
                </a:ext>
              </a:extLst>
            </p:cNvPr>
            <p:cNvCxnSpPr>
              <a:cxnSpLocks/>
            </p:cNvCxnSpPr>
            <p:nvPr/>
          </p:nvCxnSpPr>
          <p:spPr>
            <a:xfrm>
              <a:off x="5810523" y="2187278"/>
              <a:ext cx="5830615" cy="0"/>
            </a:xfrm>
            <a:prstGeom prst="line">
              <a:avLst/>
            </a:prstGeom>
            <a:ln w="6350"/>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8258AAD9-DED0-F050-AD4F-21F450CAC44A}"/>
                </a:ext>
              </a:extLst>
            </p:cNvPr>
            <p:cNvCxnSpPr>
              <a:cxnSpLocks/>
            </p:cNvCxnSpPr>
            <p:nvPr/>
          </p:nvCxnSpPr>
          <p:spPr>
            <a:xfrm flipV="1">
              <a:off x="8508268" y="1916832"/>
              <a:ext cx="0" cy="3851412"/>
            </a:xfrm>
            <a:prstGeom prst="line">
              <a:avLst/>
            </a:prstGeom>
            <a:ln w="6350"/>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896809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nodeType="withEffect">
                                  <p:stCondLst>
                                    <p:cond delay="50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10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26CB09-CE1A-E186-089E-6B611A9826D3}"/>
              </a:ext>
            </a:extLst>
          </p:cNvPr>
          <p:cNvSpPr>
            <a:spLocks noGrp="1"/>
          </p:cNvSpPr>
          <p:nvPr>
            <p:ph type="title"/>
          </p:nvPr>
        </p:nvSpPr>
        <p:spPr/>
        <p:txBody>
          <a:bodyPr/>
          <a:lstStyle/>
          <a:p>
            <a:r>
              <a:rPr lang="nl-NL" dirty="0"/>
              <a:t>Vastgoed voor eigen gebruik</a:t>
            </a:r>
          </a:p>
        </p:txBody>
      </p:sp>
      <p:sp>
        <p:nvSpPr>
          <p:cNvPr id="4" name="Tijdelijke aanduiding voor voettekst 3">
            <a:extLst>
              <a:ext uri="{FF2B5EF4-FFF2-40B4-BE49-F238E27FC236}">
                <a16:creationId xmlns:a16="http://schemas.microsoft.com/office/drawing/2014/main" id="{4AB81C7A-2332-72C9-DE54-7E51998300B8}"/>
              </a:ext>
            </a:extLst>
          </p:cNvPr>
          <p:cNvSpPr>
            <a:spLocks noGrp="1"/>
          </p:cNvSpPr>
          <p:nvPr>
            <p:ph type="ftr" sz="quarter" idx="11"/>
          </p:nvPr>
        </p:nvSpPr>
        <p:spPr/>
        <p:txBody>
          <a:bodyPr/>
          <a:lstStyle/>
          <a:p>
            <a:r>
              <a:rPr lang="nl-NL" dirty="0"/>
              <a:t>Kansen op de zakelijke financieringsmarkt: Zo pak je het gesprek slim aan  -  SEH 2025</a:t>
            </a:r>
          </a:p>
        </p:txBody>
      </p:sp>
      <p:sp>
        <p:nvSpPr>
          <p:cNvPr id="5" name="Tijdelijke aanduiding voor dianummer 4">
            <a:extLst>
              <a:ext uri="{FF2B5EF4-FFF2-40B4-BE49-F238E27FC236}">
                <a16:creationId xmlns:a16="http://schemas.microsoft.com/office/drawing/2014/main" id="{EECA6227-51F2-E9FC-3A0A-EB61EE3F886A}"/>
              </a:ext>
            </a:extLst>
          </p:cNvPr>
          <p:cNvSpPr>
            <a:spLocks noGrp="1"/>
          </p:cNvSpPr>
          <p:nvPr>
            <p:ph type="sldNum" sz="quarter" idx="12"/>
          </p:nvPr>
        </p:nvSpPr>
        <p:spPr/>
        <p:txBody>
          <a:bodyPr/>
          <a:lstStyle/>
          <a:p>
            <a:fld id="{962CB5CB-A24C-4094-B4A6-366B993DC4C5}" type="slidenum">
              <a:rPr lang="nl-NL" smtClean="0"/>
              <a:t>19</a:t>
            </a:fld>
            <a:endParaRPr lang="nl-NL" dirty="0"/>
          </a:p>
        </p:txBody>
      </p:sp>
      <p:sp>
        <p:nvSpPr>
          <p:cNvPr id="6" name="Rectangle 5">
            <a:extLst>
              <a:ext uri="{FF2B5EF4-FFF2-40B4-BE49-F238E27FC236}">
                <a16:creationId xmlns:a16="http://schemas.microsoft.com/office/drawing/2014/main" id="{0EF76B15-7AA8-D489-0C8D-7C16C71B2C70}"/>
              </a:ext>
            </a:extLst>
          </p:cNvPr>
          <p:cNvSpPr/>
          <p:nvPr/>
        </p:nvSpPr>
        <p:spPr>
          <a:xfrm>
            <a:off x="957298" y="1345393"/>
            <a:ext cx="2304777" cy="1049371"/>
          </a:xfrm>
          <a:prstGeom prst="rect">
            <a:avLst/>
          </a:prstGeom>
          <a:noFill/>
          <a:ln w="19050">
            <a:gradFill flip="none" rotWithShape="1">
              <a:gsLst>
                <a:gs pos="0">
                  <a:srgbClr val="00C3A8">
                    <a:alpha val="25000"/>
                  </a:srgbClr>
                </a:gs>
                <a:gs pos="100000">
                  <a:srgbClr val="00C3A8"/>
                </a:gs>
              </a:gsLst>
              <a:lin ang="54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lIns="72000" tIns="36000" rIns="72000" bIns="54000" rtlCol="0" anchor="ctr"/>
          <a:lstStyle/>
          <a:p>
            <a:pPr algn="ctr"/>
            <a:r>
              <a:rPr lang="nl-NL" sz="2000" dirty="0">
                <a:solidFill>
                  <a:schemeClr val="accent1"/>
                </a:solidFill>
              </a:rPr>
              <a:t>LTV</a:t>
            </a:r>
          </a:p>
        </p:txBody>
      </p:sp>
      <p:sp>
        <p:nvSpPr>
          <p:cNvPr id="11" name="Rectangle 5">
            <a:extLst>
              <a:ext uri="{FF2B5EF4-FFF2-40B4-BE49-F238E27FC236}">
                <a16:creationId xmlns:a16="http://schemas.microsoft.com/office/drawing/2014/main" id="{39388A43-182E-1844-D06D-2DB716146A60}"/>
              </a:ext>
            </a:extLst>
          </p:cNvPr>
          <p:cNvSpPr/>
          <p:nvPr/>
        </p:nvSpPr>
        <p:spPr>
          <a:xfrm>
            <a:off x="3621768" y="1345393"/>
            <a:ext cx="2304777" cy="1049371"/>
          </a:xfrm>
          <a:prstGeom prst="rect">
            <a:avLst/>
          </a:prstGeom>
          <a:noFill/>
          <a:ln w="19050">
            <a:gradFill flip="none" rotWithShape="1">
              <a:gsLst>
                <a:gs pos="0">
                  <a:srgbClr val="00C3A8">
                    <a:alpha val="25000"/>
                  </a:srgbClr>
                </a:gs>
                <a:gs pos="100000">
                  <a:srgbClr val="00C3A8"/>
                </a:gs>
              </a:gsLst>
              <a:lin ang="54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lIns="72000" tIns="36000" rIns="72000" bIns="54000" rtlCol="0" anchor="ctr"/>
          <a:lstStyle/>
          <a:p>
            <a:pPr algn="ctr"/>
            <a:r>
              <a:rPr lang="nl-NL" sz="2000" dirty="0">
                <a:solidFill>
                  <a:schemeClr val="accent1"/>
                </a:solidFill>
              </a:rPr>
              <a:t>Huidige en</a:t>
            </a:r>
            <a:br>
              <a:rPr lang="nl-NL" sz="2000" dirty="0">
                <a:solidFill>
                  <a:schemeClr val="accent1"/>
                </a:solidFill>
              </a:rPr>
            </a:br>
            <a:r>
              <a:rPr lang="nl-NL" sz="2000" dirty="0">
                <a:solidFill>
                  <a:schemeClr val="accent1"/>
                </a:solidFill>
              </a:rPr>
              <a:t>nieuwe situatie</a:t>
            </a:r>
          </a:p>
        </p:txBody>
      </p:sp>
      <p:sp>
        <p:nvSpPr>
          <p:cNvPr id="12" name="Rectangle 5">
            <a:extLst>
              <a:ext uri="{FF2B5EF4-FFF2-40B4-BE49-F238E27FC236}">
                <a16:creationId xmlns:a16="http://schemas.microsoft.com/office/drawing/2014/main" id="{B614AD1A-2C8C-3D91-A03E-55132DC45634}"/>
              </a:ext>
            </a:extLst>
          </p:cNvPr>
          <p:cNvSpPr/>
          <p:nvPr/>
        </p:nvSpPr>
        <p:spPr>
          <a:xfrm>
            <a:off x="6286238" y="1345393"/>
            <a:ext cx="2304777" cy="1049371"/>
          </a:xfrm>
          <a:prstGeom prst="rect">
            <a:avLst/>
          </a:prstGeom>
          <a:noFill/>
          <a:ln w="19050">
            <a:gradFill flip="none" rotWithShape="1">
              <a:gsLst>
                <a:gs pos="0">
                  <a:srgbClr val="00C3A8">
                    <a:alpha val="25000"/>
                  </a:srgbClr>
                </a:gs>
                <a:gs pos="100000">
                  <a:srgbClr val="00C3A8"/>
                </a:gs>
              </a:gsLst>
              <a:lin ang="54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lIns="72000" tIns="36000" rIns="72000" bIns="54000" rtlCol="0" anchor="ctr"/>
          <a:lstStyle/>
          <a:p>
            <a:pPr algn="ctr"/>
            <a:r>
              <a:rPr lang="nl-NL" sz="2000" dirty="0">
                <a:solidFill>
                  <a:schemeClr val="accent1"/>
                </a:solidFill>
              </a:rPr>
              <a:t>Huurlasten versus </a:t>
            </a:r>
            <a:br>
              <a:rPr lang="nl-NL" sz="2000" dirty="0">
                <a:solidFill>
                  <a:schemeClr val="accent1"/>
                </a:solidFill>
              </a:rPr>
            </a:br>
            <a:r>
              <a:rPr lang="nl-NL" sz="2000" dirty="0">
                <a:solidFill>
                  <a:schemeClr val="accent1"/>
                </a:solidFill>
              </a:rPr>
              <a:t>aflossing en rente</a:t>
            </a:r>
          </a:p>
        </p:txBody>
      </p:sp>
      <p:sp>
        <p:nvSpPr>
          <p:cNvPr id="13" name="Rectangle 5">
            <a:extLst>
              <a:ext uri="{FF2B5EF4-FFF2-40B4-BE49-F238E27FC236}">
                <a16:creationId xmlns:a16="http://schemas.microsoft.com/office/drawing/2014/main" id="{4C505EC3-69DB-6087-88C8-D147CFBA8525}"/>
              </a:ext>
            </a:extLst>
          </p:cNvPr>
          <p:cNvSpPr/>
          <p:nvPr/>
        </p:nvSpPr>
        <p:spPr>
          <a:xfrm>
            <a:off x="8950707" y="1341438"/>
            <a:ext cx="2304777" cy="1049371"/>
          </a:xfrm>
          <a:prstGeom prst="rect">
            <a:avLst/>
          </a:prstGeom>
          <a:noFill/>
          <a:ln w="19050">
            <a:gradFill flip="none" rotWithShape="1">
              <a:gsLst>
                <a:gs pos="0">
                  <a:srgbClr val="00C3A8">
                    <a:alpha val="25000"/>
                  </a:srgbClr>
                </a:gs>
                <a:gs pos="100000">
                  <a:srgbClr val="00C3A8"/>
                </a:gs>
              </a:gsLst>
              <a:lin ang="54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lIns="72000" tIns="36000" rIns="72000" bIns="54000" rtlCol="0" anchor="ctr"/>
          <a:lstStyle/>
          <a:p>
            <a:pPr algn="ctr"/>
            <a:r>
              <a:rPr lang="nl-NL" sz="2000" dirty="0">
                <a:solidFill>
                  <a:schemeClr val="accent1"/>
                </a:solidFill>
              </a:rPr>
              <a:t>Cash genererend vermogen</a:t>
            </a:r>
          </a:p>
        </p:txBody>
      </p:sp>
      <p:pic>
        <p:nvPicPr>
          <p:cNvPr id="21" name="Picture 2" descr="Kantoor bouwen - Bedrijfsbouw Partners">
            <a:extLst>
              <a:ext uri="{FF2B5EF4-FFF2-40B4-BE49-F238E27FC236}">
                <a16:creationId xmlns:a16="http://schemas.microsoft.com/office/drawing/2014/main" id="{4DFE9C75-2BFB-0709-7D1E-785AF83D85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204" t="-1" b="17757"/>
          <a:stretch/>
        </p:blipFill>
        <p:spPr bwMode="auto">
          <a:xfrm>
            <a:off x="6096000" y="2675494"/>
            <a:ext cx="6095999" cy="349035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10% korting op producten bij Kapperszaak Salam in Alkmaar met uw  Voordelenpas">
            <a:extLst>
              <a:ext uri="{FF2B5EF4-FFF2-40B4-BE49-F238E27FC236}">
                <a16:creationId xmlns:a16="http://schemas.microsoft.com/office/drawing/2014/main" id="{7DC3E7A4-5DDF-A617-1DA3-E486D424CCB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819" b="5819"/>
          <a:stretch/>
        </p:blipFill>
        <p:spPr bwMode="auto">
          <a:xfrm>
            <a:off x="0" y="2675494"/>
            <a:ext cx="6095999" cy="3490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9668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42" presetClass="path" presetSubtype="0" decel="100000" fill="hold" nodeType="withEffect">
                                  <p:stCondLst>
                                    <p:cond delay="0"/>
                                  </p:stCondLst>
                                  <p:childTnLst>
                                    <p:animMotion origin="layout" path="M -0.12305 -4.44444E-6 L 1.11022E-16 -4.44444E-6 " pathEditMode="relative" rAng="0" ptsTypes="AA">
                                      <p:cBhvr>
                                        <p:cTn id="9" dur="1000" fill="hold"/>
                                        <p:tgtEl>
                                          <p:spTgt spid="21"/>
                                        </p:tgtEl>
                                        <p:attrNameLst>
                                          <p:attrName>ppt_x</p:attrName>
                                          <p:attrName>ppt_y</p:attrName>
                                        </p:attrNameLst>
                                      </p:cBhvr>
                                      <p:rCtr x="6146" y="0"/>
                                    </p:animMotion>
                                  </p:childTnLst>
                                </p:cTn>
                              </p:par>
                              <p:par>
                                <p:cTn id="10" presetID="10"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42" presetClass="path" presetSubtype="0" decel="100000" fill="hold" nodeType="withEffect">
                                  <p:stCondLst>
                                    <p:cond delay="0"/>
                                  </p:stCondLst>
                                  <p:childTnLst>
                                    <p:animMotion origin="layout" path="M 0.21758 -4.44444E-6 L 0 -4.44444E-6 " pathEditMode="relative" rAng="0" ptsTypes="AA">
                                      <p:cBhvr>
                                        <p:cTn id="14" dur="1000" fill="hold"/>
                                        <p:tgtEl>
                                          <p:spTgt spid="22"/>
                                        </p:tgtEl>
                                        <p:attrNameLst>
                                          <p:attrName>ppt_x</p:attrName>
                                          <p:attrName>ppt_y</p:attrName>
                                        </p:attrNameLst>
                                      </p:cBhvr>
                                      <p:rCtr x="-10885" y="0"/>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50"/>
                                        <p:tgtEl>
                                          <p:spTgt spid="6"/>
                                        </p:tgtEl>
                                      </p:cBhvr>
                                    </p:animEffect>
                                  </p:childTnLst>
                                </p:cTn>
                              </p:par>
                              <p:par>
                                <p:cTn id="20" presetID="42" presetClass="path" presetSubtype="0" decel="100000" fill="hold" grpId="1" nodeType="withEffect">
                                  <p:stCondLst>
                                    <p:cond delay="0"/>
                                  </p:stCondLst>
                                  <p:childTnLst>
                                    <p:animMotion origin="layout" path="M 0.01666 -0.00046 L 3.75E-6 1.85185E-6 " pathEditMode="relative" rAng="0" ptsTypes="AA">
                                      <p:cBhvr>
                                        <p:cTn id="21" dur="500" fill="hold"/>
                                        <p:tgtEl>
                                          <p:spTgt spid="6"/>
                                        </p:tgtEl>
                                        <p:attrNameLst>
                                          <p:attrName>ppt_x</p:attrName>
                                          <p:attrName>ppt_y</p:attrName>
                                        </p:attrNameLst>
                                      </p:cBhvr>
                                      <p:rCtr x="-83300" y="2300"/>
                                    </p:animMotion>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250"/>
                                        <p:tgtEl>
                                          <p:spTgt spid="11"/>
                                        </p:tgtEl>
                                      </p:cBhvr>
                                    </p:animEffect>
                                  </p:childTnLst>
                                </p:cTn>
                              </p:par>
                              <p:par>
                                <p:cTn id="26" presetID="42" presetClass="path" presetSubtype="0" decel="100000" fill="hold" grpId="1" nodeType="withEffect">
                                  <p:stCondLst>
                                    <p:cond delay="0"/>
                                  </p:stCondLst>
                                  <p:childTnLst>
                                    <p:animMotion origin="layout" path="M 0.01666 -0.00046 L 3.75E-6 1.85185E-6 " pathEditMode="relative" rAng="0" ptsTypes="AA">
                                      <p:cBhvr>
                                        <p:cTn id="27" dur="500" fill="hold"/>
                                        <p:tgtEl>
                                          <p:spTgt spid="11"/>
                                        </p:tgtEl>
                                        <p:attrNameLst>
                                          <p:attrName>ppt_x</p:attrName>
                                          <p:attrName>ppt_y</p:attrName>
                                        </p:attrNameLst>
                                      </p:cBhvr>
                                      <p:rCtr x="-83300" y="2300"/>
                                    </p:animMotion>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250"/>
                                        <p:tgtEl>
                                          <p:spTgt spid="12"/>
                                        </p:tgtEl>
                                      </p:cBhvr>
                                    </p:animEffect>
                                  </p:childTnLst>
                                </p:cTn>
                              </p:par>
                              <p:par>
                                <p:cTn id="32" presetID="42" presetClass="path" presetSubtype="0" decel="100000" fill="hold" grpId="1" nodeType="withEffect">
                                  <p:stCondLst>
                                    <p:cond delay="0"/>
                                  </p:stCondLst>
                                  <p:childTnLst>
                                    <p:animMotion origin="layout" path="M 0.01666 -0.00046 L 3.75E-6 1.85185E-6 " pathEditMode="relative" rAng="0" ptsTypes="AA">
                                      <p:cBhvr>
                                        <p:cTn id="33" dur="500" fill="hold"/>
                                        <p:tgtEl>
                                          <p:spTgt spid="12"/>
                                        </p:tgtEl>
                                        <p:attrNameLst>
                                          <p:attrName>ppt_x</p:attrName>
                                          <p:attrName>ppt_y</p:attrName>
                                        </p:attrNameLst>
                                      </p:cBhvr>
                                      <p:rCtr x="-83300" y="2300"/>
                                    </p:animMotion>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250"/>
                                        <p:tgtEl>
                                          <p:spTgt spid="13"/>
                                        </p:tgtEl>
                                      </p:cBhvr>
                                    </p:animEffect>
                                  </p:childTnLst>
                                </p:cTn>
                              </p:par>
                              <p:par>
                                <p:cTn id="38" presetID="42" presetClass="path" presetSubtype="0" decel="100000" fill="hold" grpId="1" nodeType="withEffect">
                                  <p:stCondLst>
                                    <p:cond delay="0"/>
                                  </p:stCondLst>
                                  <p:childTnLst>
                                    <p:animMotion origin="layout" path="M 0.01666 -0.00046 L 3.75E-6 1.85185E-6 " pathEditMode="relative" rAng="0" ptsTypes="AA">
                                      <p:cBhvr>
                                        <p:cTn id="39" dur="500" fill="hold"/>
                                        <p:tgtEl>
                                          <p:spTgt spid="13"/>
                                        </p:tgtEl>
                                        <p:attrNameLst>
                                          <p:attrName>ppt_x</p:attrName>
                                          <p:attrName>ppt_y</p:attrName>
                                        </p:attrNameLst>
                                      </p:cBhvr>
                                      <p:rCtr x="-83300" y="23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1" grpId="0" animBg="1"/>
      <p:bldP spid="11" grpId="1" animBg="1"/>
      <p:bldP spid="12" grpId="0" animBg="1"/>
      <p:bldP spid="12" grpId="1" animBg="1"/>
      <p:bldP spid="13" grpId="0" animBg="1"/>
      <p:bldP spid="13"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kstvak 21">
            <a:extLst>
              <a:ext uri="{FF2B5EF4-FFF2-40B4-BE49-F238E27FC236}">
                <a16:creationId xmlns:a16="http://schemas.microsoft.com/office/drawing/2014/main" id="{C592DBF1-1C4D-443E-9FFB-8432E74E5C83}"/>
              </a:ext>
            </a:extLst>
          </p:cNvPr>
          <p:cNvSpPr txBox="1"/>
          <p:nvPr/>
        </p:nvSpPr>
        <p:spPr>
          <a:xfrm>
            <a:off x="7392144" y="2760758"/>
            <a:ext cx="3023292" cy="861774"/>
          </a:xfrm>
          <a:prstGeom prst="rect">
            <a:avLst/>
          </a:prstGeom>
          <a:noFill/>
          <a:ln>
            <a:noFill/>
          </a:ln>
        </p:spPr>
        <p:txBody>
          <a:bodyPr wrap="square" lIns="0" tIns="0" rIns="0" bIns="0" rtlCol="0" anchor="ctr" anchorCtr="0">
            <a:spAutoFit/>
          </a:bodyPr>
          <a:lstStyle/>
          <a:p>
            <a:pPr marL="0" lvl="5" algn="ctr">
              <a:defRPr/>
            </a:pPr>
            <a:r>
              <a:rPr lang="nl-NL" sz="2800" dirty="0">
                <a:solidFill>
                  <a:srgbClr val="313131"/>
                </a:solidFill>
                <a:latin typeface="+mj-lt"/>
              </a:rPr>
              <a:t>Medeoprichter</a:t>
            </a:r>
            <a:br>
              <a:rPr lang="nl-NL" sz="2800" dirty="0">
                <a:solidFill>
                  <a:srgbClr val="313131"/>
                </a:solidFill>
                <a:latin typeface="+mj-lt"/>
              </a:rPr>
            </a:br>
            <a:r>
              <a:rPr lang="nl-NL" sz="2800" dirty="0">
                <a:solidFill>
                  <a:srgbClr val="313131"/>
                </a:solidFill>
                <a:latin typeface="+mj-lt"/>
              </a:rPr>
              <a:t>en directeur</a:t>
            </a:r>
          </a:p>
        </p:txBody>
      </p:sp>
      <p:sp>
        <p:nvSpPr>
          <p:cNvPr id="15" name="Oval 14" descr="Afbeelding met persoon, Menselijk gezicht, kleding, glimlach&#10;&#10;Door AI gegenereerde inhoud is mogelijk onjuist.">
            <a:extLst>
              <a:ext uri="{FF2B5EF4-FFF2-40B4-BE49-F238E27FC236}">
                <a16:creationId xmlns:a16="http://schemas.microsoft.com/office/drawing/2014/main" id="{279141E9-4B61-CFCB-2287-2CC632584035}"/>
              </a:ext>
            </a:extLst>
          </p:cNvPr>
          <p:cNvSpPr/>
          <p:nvPr/>
        </p:nvSpPr>
        <p:spPr>
          <a:xfrm>
            <a:off x="3431183" y="1355182"/>
            <a:ext cx="3672930" cy="3672926"/>
          </a:xfrm>
          <a:prstGeom prst="ellipse">
            <a:avLst/>
          </a:prstGeom>
          <a:blipFill>
            <a:blip r:embed="rId3"/>
            <a:srcRect/>
            <a:stretch>
              <a:fillRect l="-28382" t="-6655" r="-28382" b="-87733"/>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nl-NL" dirty="0"/>
          </a:p>
        </p:txBody>
      </p:sp>
      <p:sp>
        <p:nvSpPr>
          <p:cNvPr id="19" name="Tekstvak 21">
            <a:extLst>
              <a:ext uri="{FF2B5EF4-FFF2-40B4-BE49-F238E27FC236}">
                <a16:creationId xmlns:a16="http://schemas.microsoft.com/office/drawing/2014/main" id="{4D9B3A55-88A7-9D4F-DDE4-20C5290883EB}"/>
              </a:ext>
            </a:extLst>
          </p:cNvPr>
          <p:cNvSpPr txBox="1"/>
          <p:nvPr/>
        </p:nvSpPr>
        <p:spPr>
          <a:xfrm>
            <a:off x="7643649" y="4120324"/>
            <a:ext cx="2520282" cy="1261884"/>
          </a:xfrm>
          <a:prstGeom prst="rect">
            <a:avLst/>
          </a:prstGeom>
          <a:noFill/>
        </p:spPr>
        <p:txBody>
          <a:bodyPr wrap="square" lIns="0" tIns="0" rIns="0" bIns="0" rtlCol="0" anchor="t">
            <a:spAutoFit/>
          </a:bodyPr>
          <a:lstStyle/>
          <a:p>
            <a:pPr marL="0" lvl="5" algn="ctr">
              <a:defRPr/>
            </a:pPr>
            <a:r>
              <a:rPr lang="nl-NL" sz="1600" b="1" dirty="0">
                <a:solidFill>
                  <a:srgbClr val="313131"/>
                </a:solidFill>
                <a:latin typeface="+mj-lt"/>
              </a:rPr>
              <a:t>Voorheen diverse functies bij ABN AMRO</a:t>
            </a:r>
          </a:p>
          <a:p>
            <a:pPr marL="0" lvl="5" algn="ctr">
              <a:defRPr/>
            </a:pPr>
            <a:r>
              <a:rPr lang="nl-NL" sz="1600" dirty="0">
                <a:solidFill>
                  <a:srgbClr val="00C3A8"/>
                </a:solidFill>
                <a:latin typeface="+mj-lt"/>
              </a:rPr>
              <a:t>District directeur</a:t>
            </a:r>
          </a:p>
          <a:p>
            <a:pPr marL="0" lvl="5" algn="ctr">
              <a:defRPr/>
            </a:pPr>
            <a:r>
              <a:rPr lang="nl-NL" sz="1600" dirty="0">
                <a:solidFill>
                  <a:srgbClr val="00C3A8"/>
                </a:solidFill>
                <a:latin typeface="+mj-lt"/>
              </a:rPr>
              <a:t>Bijzonder beheer</a:t>
            </a:r>
          </a:p>
          <a:p>
            <a:pPr marL="0" lvl="5" algn="ctr">
              <a:defRPr/>
            </a:pPr>
            <a:r>
              <a:rPr lang="nl-NL" sz="1600" dirty="0">
                <a:solidFill>
                  <a:srgbClr val="00C3A8"/>
                </a:solidFill>
                <a:latin typeface="+mj-lt"/>
              </a:rPr>
              <a:t>Risk management</a:t>
            </a:r>
          </a:p>
        </p:txBody>
      </p:sp>
      <p:sp>
        <p:nvSpPr>
          <p:cNvPr id="23" name="Rechthoek 7">
            <a:extLst>
              <a:ext uri="{FF2B5EF4-FFF2-40B4-BE49-F238E27FC236}">
                <a16:creationId xmlns:a16="http://schemas.microsoft.com/office/drawing/2014/main" id="{40621A4B-0BD7-03D2-55B6-666D5EF983B4}"/>
              </a:ext>
            </a:extLst>
          </p:cNvPr>
          <p:cNvSpPr/>
          <p:nvPr/>
        </p:nvSpPr>
        <p:spPr>
          <a:xfrm flipH="1">
            <a:off x="550861" y="6073531"/>
            <a:ext cx="11641137" cy="92319"/>
          </a:xfrm>
          <a:prstGeom prst="rect">
            <a:avLst/>
          </a:prstGeom>
          <a:gradFill flip="none" rotWithShape="1">
            <a:gsLst>
              <a:gs pos="0">
                <a:srgbClr val="00C3A8">
                  <a:alpha val="5000"/>
                </a:srgbClr>
              </a:gs>
              <a:gs pos="100000">
                <a:srgbClr val="00C3A8">
                  <a:alpha val="46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rgbClr val="00C3A7"/>
              </a:solidFill>
            </a:endParaRPr>
          </a:p>
        </p:txBody>
      </p:sp>
      <p:sp>
        <p:nvSpPr>
          <p:cNvPr id="3" name="Footer Placeholder 2">
            <a:extLst>
              <a:ext uri="{FF2B5EF4-FFF2-40B4-BE49-F238E27FC236}">
                <a16:creationId xmlns:a16="http://schemas.microsoft.com/office/drawing/2014/main" id="{A6B036A9-E2F9-C309-01F1-6EC515CE5D08}"/>
              </a:ext>
            </a:extLst>
          </p:cNvPr>
          <p:cNvSpPr>
            <a:spLocks noGrp="1"/>
          </p:cNvSpPr>
          <p:nvPr>
            <p:ph type="ftr" sz="quarter" idx="11"/>
          </p:nvPr>
        </p:nvSpPr>
        <p:spPr/>
        <p:txBody>
          <a:bodyPr/>
          <a:lstStyle/>
          <a:p>
            <a:r>
              <a:rPr lang="nl-NL" dirty="0"/>
              <a:t>Kansen op de zakelijke financieringsmarkt: Zo pak je het gesprek slim aan  -  SEH 2025</a:t>
            </a:r>
          </a:p>
        </p:txBody>
      </p:sp>
      <p:sp>
        <p:nvSpPr>
          <p:cNvPr id="5" name="Slide Number Placeholder 4">
            <a:extLst>
              <a:ext uri="{FF2B5EF4-FFF2-40B4-BE49-F238E27FC236}">
                <a16:creationId xmlns:a16="http://schemas.microsoft.com/office/drawing/2014/main" id="{75CF967D-4072-143B-83B7-77E8FCE92741}"/>
              </a:ext>
            </a:extLst>
          </p:cNvPr>
          <p:cNvSpPr>
            <a:spLocks noGrp="1"/>
          </p:cNvSpPr>
          <p:nvPr>
            <p:ph type="sldNum" sz="quarter" idx="12"/>
          </p:nvPr>
        </p:nvSpPr>
        <p:spPr/>
        <p:txBody>
          <a:bodyPr/>
          <a:lstStyle/>
          <a:p>
            <a:fld id="{962CB5CB-A24C-4094-B4A6-366B993DC4C5}" type="slidenum">
              <a:rPr lang="nl-NL" smtClean="0"/>
              <a:t>2</a:t>
            </a:fld>
            <a:endParaRPr lang="nl-NL" dirty="0"/>
          </a:p>
        </p:txBody>
      </p:sp>
      <p:sp>
        <p:nvSpPr>
          <p:cNvPr id="2" name="Title 6">
            <a:extLst>
              <a:ext uri="{FF2B5EF4-FFF2-40B4-BE49-F238E27FC236}">
                <a16:creationId xmlns:a16="http://schemas.microsoft.com/office/drawing/2014/main" id="{EDCCE6F2-A93D-FDD2-C476-75A50796459A}"/>
              </a:ext>
            </a:extLst>
          </p:cNvPr>
          <p:cNvSpPr txBox="1">
            <a:spLocks/>
          </p:cNvSpPr>
          <p:nvPr/>
        </p:nvSpPr>
        <p:spPr>
          <a:xfrm>
            <a:off x="778998" y="2958102"/>
            <a:ext cx="2376785" cy="470898"/>
          </a:xfrm>
          <a:prstGeom prst="rect">
            <a:avLst/>
          </a:prstGeom>
        </p:spPr>
        <p:txBody>
          <a:bodyPr vert="horz" wrap="square" lIns="0" tIns="0" rIns="0" bIns="0" rtlCol="0" anchor="t" anchorCtr="0">
            <a:spAutoFit/>
          </a:bodyPr>
          <a:lstStyle>
            <a:lvl1pPr algn="l" defTabSz="914400" rtl="0" eaLnBrk="1" latinLnBrk="0" hangingPunct="1">
              <a:lnSpc>
                <a:spcPct val="85000"/>
              </a:lnSpc>
              <a:spcBef>
                <a:spcPct val="0"/>
              </a:spcBef>
              <a:buNone/>
              <a:defRPr sz="3600" b="1" kern="1200">
                <a:solidFill>
                  <a:schemeClr val="tx1"/>
                </a:solidFill>
                <a:latin typeface="+mj-lt"/>
                <a:ea typeface="+mj-ea"/>
                <a:cs typeface="+mj-cs"/>
              </a:defRPr>
            </a:lvl1pPr>
          </a:lstStyle>
          <a:p>
            <a:r>
              <a:rPr lang="nl-NL" dirty="0"/>
              <a:t>Arjan Buis</a:t>
            </a:r>
          </a:p>
        </p:txBody>
      </p:sp>
    </p:spTree>
    <p:extLst>
      <p:ext uri="{BB962C8B-B14F-4D97-AF65-F5344CB8AC3E}">
        <p14:creationId xmlns:p14="http://schemas.microsoft.com/office/powerpoint/2010/main" val="27797563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26CB09-CE1A-E186-089E-6B611A9826D3}"/>
              </a:ext>
            </a:extLst>
          </p:cNvPr>
          <p:cNvSpPr>
            <a:spLocks noGrp="1"/>
          </p:cNvSpPr>
          <p:nvPr>
            <p:ph type="title"/>
          </p:nvPr>
        </p:nvSpPr>
        <p:spPr/>
        <p:txBody>
          <a:bodyPr/>
          <a:lstStyle/>
          <a:p>
            <a:r>
              <a:rPr lang="nl-NL" b="1" dirty="0">
                <a:solidFill>
                  <a:schemeClr val="tx1"/>
                </a:solidFill>
              </a:rPr>
              <a:t>Werkkapitaal</a:t>
            </a:r>
            <a:endParaRPr lang="nl-NL" dirty="0"/>
          </a:p>
        </p:txBody>
      </p:sp>
      <p:sp>
        <p:nvSpPr>
          <p:cNvPr id="4" name="Tijdelijke aanduiding voor voettekst 3">
            <a:extLst>
              <a:ext uri="{FF2B5EF4-FFF2-40B4-BE49-F238E27FC236}">
                <a16:creationId xmlns:a16="http://schemas.microsoft.com/office/drawing/2014/main" id="{4AB81C7A-2332-72C9-DE54-7E51998300B8}"/>
              </a:ext>
            </a:extLst>
          </p:cNvPr>
          <p:cNvSpPr>
            <a:spLocks noGrp="1"/>
          </p:cNvSpPr>
          <p:nvPr>
            <p:ph type="ftr" sz="quarter" idx="11"/>
          </p:nvPr>
        </p:nvSpPr>
        <p:spPr/>
        <p:txBody>
          <a:bodyPr/>
          <a:lstStyle/>
          <a:p>
            <a:r>
              <a:rPr lang="nl-NL" dirty="0"/>
              <a:t>Kansen op de zakelijke financieringsmarkt: Zo pak je het gesprek slim aan  -  SEH 2025</a:t>
            </a:r>
          </a:p>
        </p:txBody>
      </p:sp>
      <p:sp>
        <p:nvSpPr>
          <p:cNvPr id="5" name="Tijdelijke aanduiding voor dianummer 4">
            <a:extLst>
              <a:ext uri="{FF2B5EF4-FFF2-40B4-BE49-F238E27FC236}">
                <a16:creationId xmlns:a16="http://schemas.microsoft.com/office/drawing/2014/main" id="{EECA6227-51F2-E9FC-3A0A-EB61EE3F886A}"/>
              </a:ext>
            </a:extLst>
          </p:cNvPr>
          <p:cNvSpPr>
            <a:spLocks noGrp="1"/>
          </p:cNvSpPr>
          <p:nvPr>
            <p:ph type="sldNum" sz="quarter" idx="12"/>
          </p:nvPr>
        </p:nvSpPr>
        <p:spPr/>
        <p:txBody>
          <a:bodyPr/>
          <a:lstStyle/>
          <a:p>
            <a:fld id="{962CB5CB-A24C-4094-B4A6-366B993DC4C5}" type="slidenum">
              <a:rPr lang="nl-NL" smtClean="0"/>
              <a:t>20</a:t>
            </a:fld>
            <a:endParaRPr lang="nl-NL" dirty="0"/>
          </a:p>
        </p:txBody>
      </p:sp>
      <p:cxnSp>
        <p:nvCxnSpPr>
          <p:cNvPr id="22" name="Rechte verbindingslijn 21">
            <a:extLst>
              <a:ext uri="{FF2B5EF4-FFF2-40B4-BE49-F238E27FC236}">
                <a16:creationId xmlns:a16="http://schemas.microsoft.com/office/drawing/2014/main" id="{3118171B-BCCA-CDF4-8A14-EA2BA2BAA185}"/>
              </a:ext>
            </a:extLst>
          </p:cNvPr>
          <p:cNvCxnSpPr>
            <a:cxnSpLocks/>
          </p:cNvCxnSpPr>
          <p:nvPr/>
        </p:nvCxnSpPr>
        <p:spPr>
          <a:xfrm>
            <a:off x="550863" y="3572585"/>
            <a:ext cx="11085723" cy="0"/>
          </a:xfrm>
          <a:prstGeom prst="line">
            <a:avLst/>
          </a:prstGeom>
          <a:noFill/>
          <a:ln w="38100">
            <a:gradFill flip="none" rotWithShape="1">
              <a:gsLst>
                <a:gs pos="0">
                  <a:srgbClr val="00C3A8">
                    <a:alpha val="25000"/>
                  </a:srgbClr>
                </a:gs>
                <a:gs pos="100000">
                  <a:srgbClr val="00C3A8"/>
                </a:gs>
              </a:gsLst>
              <a:lin ang="0" scaled="1"/>
              <a:tileRect/>
            </a:gra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cxnSp>
      <p:grpSp>
        <p:nvGrpSpPr>
          <p:cNvPr id="3" name="Groep 2">
            <a:extLst>
              <a:ext uri="{FF2B5EF4-FFF2-40B4-BE49-F238E27FC236}">
                <a16:creationId xmlns:a16="http://schemas.microsoft.com/office/drawing/2014/main" id="{939266CF-6E99-44B5-BD10-F5B50AE090DE}"/>
              </a:ext>
            </a:extLst>
          </p:cNvPr>
          <p:cNvGrpSpPr/>
          <p:nvPr/>
        </p:nvGrpSpPr>
        <p:grpSpPr>
          <a:xfrm>
            <a:off x="689804" y="2290529"/>
            <a:ext cx="1441200" cy="1282056"/>
            <a:chOff x="689804" y="2290529"/>
            <a:chExt cx="1441200" cy="1282056"/>
          </a:xfrm>
        </p:grpSpPr>
        <p:cxnSp>
          <p:nvCxnSpPr>
            <p:cNvPr id="21" name="Rechte verbindingslijn 20">
              <a:extLst>
                <a:ext uri="{FF2B5EF4-FFF2-40B4-BE49-F238E27FC236}">
                  <a16:creationId xmlns:a16="http://schemas.microsoft.com/office/drawing/2014/main" id="{A4CE9FFF-E38B-E926-2D14-800075A4A65B}"/>
                </a:ext>
              </a:extLst>
            </p:cNvPr>
            <p:cNvCxnSpPr>
              <a:cxnSpLocks/>
            </p:cNvCxnSpPr>
            <p:nvPr/>
          </p:nvCxnSpPr>
          <p:spPr>
            <a:xfrm>
              <a:off x="1410404" y="2670405"/>
              <a:ext cx="0" cy="902180"/>
            </a:xfrm>
            <a:prstGeom prst="line">
              <a:avLst/>
            </a:prstGeom>
            <a:ln>
              <a:solidFill>
                <a:srgbClr val="00C3A8"/>
              </a:solidFill>
              <a:tailEnd type="oval" w="lg" len="lg"/>
            </a:ln>
          </p:spPr>
          <p:style>
            <a:lnRef idx="1">
              <a:schemeClr val="accent1"/>
            </a:lnRef>
            <a:fillRef idx="0">
              <a:schemeClr val="accent1"/>
            </a:fillRef>
            <a:effectRef idx="0">
              <a:schemeClr val="accent1"/>
            </a:effectRef>
            <a:fontRef idx="minor">
              <a:schemeClr val="tx1"/>
            </a:fontRef>
          </p:style>
        </p:cxnSp>
        <p:sp>
          <p:nvSpPr>
            <p:cNvPr id="23" name="Afgeronde rechthoek 7">
              <a:extLst>
                <a:ext uri="{FF2B5EF4-FFF2-40B4-BE49-F238E27FC236}">
                  <a16:creationId xmlns:a16="http://schemas.microsoft.com/office/drawing/2014/main" id="{45C4526E-8C4E-9052-85EF-F112323FD4D2}"/>
                </a:ext>
              </a:extLst>
            </p:cNvPr>
            <p:cNvSpPr/>
            <p:nvPr/>
          </p:nvSpPr>
          <p:spPr>
            <a:xfrm>
              <a:off x="689804" y="2290529"/>
              <a:ext cx="1441200" cy="382742"/>
            </a:xfrm>
            <a:prstGeom prst="roundRect">
              <a:avLst>
                <a:gd name="adj" fmla="val 20795"/>
              </a:avLst>
            </a:prstGeom>
            <a:solidFill>
              <a:schemeClr val="bg1"/>
            </a:solidFill>
            <a:ln w="12700">
              <a:solidFill>
                <a:srgbClr val="00C3A8"/>
              </a:solidFill>
            </a:ln>
          </p:spPr>
          <p:style>
            <a:lnRef idx="2">
              <a:schemeClr val="accent1">
                <a:shade val="50000"/>
              </a:schemeClr>
            </a:lnRef>
            <a:fillRef idx="1">
              <a:schemeClr val="accent1"/>
            </a:fillRef>
            <a:effectRef idx="0">
              <a:schemeClr val="accent1"/>
            </a:effectRef>
            <a:fontRef idx="minor">
              <a:schemeClr val="lt1"/>
            </a:fontRef>
          </p:style>
          <p:txBody>
            <a:bodyPr wrap="square" tIns="36000" bIns="54000" rtlCol="0" anchor="ctr">
              <a:spAutoFit/>
            </a:bodyPr>
            <a:lstStyle/>
            <a:p>
              <a:pPr algn="ctr"/>
              <a:r>
                <a:rPr lang="nl-NL" sz="1600" dirty="0">
                  <a:solidFill>
                    <a:schemeClr val="accent1"/>
                  </a:solidFill>
                </a:rPr>
                <a:t>Bestelling</a:t>
              </a:r>
            </a:p>
          </p:txBody>
        </p:sp>
      </p:grpSp>
      <p:grpSp>
        <p:nvGrpSpPr>
          <p:cNvPr id="6" name="Groep 5">
            <a:extLst>
              <a:ext uri="{FF2B5EF4-FFF2-40B4-BE49-F238E27FC236}">
                <a16:creationId xmlns:a16="http://schemas.microsoft.com/office/drawing/2014/main" id="{90E4CA16-A59B-386A-E69C-B9F3FA8698FA}"/>
              </a:ext>
            </a:extLst>
          </p:cNvPr>
          <p:cNvGrpSpPr/>
          <p:nvPr/>
        </p:nvGrpSpPr>
        <p:grpSpPr>
          <a:xfrm>
            <a:off x="1413244" y="1464373"/>
            <a:ext cx="2016224" cy="2108212"/>
            <a:chOff x="1413244" y="1464373"/>
            <a:chExt cx="2016224" cy="2108212"/>
          </a:xfrm>
        </p:grpSpPr>
        <p:cxnSp>
          <p:nvCxnSpPr>
            <p:cNvPr id="24" name="Rechte verbindingslijn 23">
              <a:extLst>
                <a:ext uri="{FF2B5EF4-FFF2-40B4-BE49-F238E27FC236}">
                  <a16:creationId xmlns:a16="http://schemas.microsoft.com/office/drawing/2014/main" id="{18255BD9-2CA8-A842-5AFC-5CC74BEC7217}"/>
                </a:ext>
              </a:extLst>
            </p:cNvPr>
            <p:cNvCxnSpPr>
              <a:cxnSpLocks/>
            </p:cNvCxnSpPr>
            <p:nvPr/>
          </p:nvCxnSpPr>
          <p:spPr>
            <a:xfrm>
              <a:off x="2421356" y="2094748"/>
              <a:ext cx="0" cy="1477837"/>
            </a:xfrm>
            <a:prstGeom prst="line">
              <a:avLst/>
            </a:prstGeom>
            <a:ln>
              <a:solidFill>
                <a:srgbClr val="00C3A8"/>
              </a:solidFill>
              <a:tailEnd type="oval" w="lg" len="lg"/>
            </a:ln>
          </p:spPr>
          <p:style>
            <a:lnRef idx="1">
              <a:schemeClr val="accent1"/>
            </a:lnRef>
            <a:fillRef idx="0">
              <a:schemeClr val="accent1"/>
            </a:fillRef>
            <a:effectRef idx="0">
              <a:schemeClr val="accent1"/>
            </a:effectRef>
            <a:fontRef idx="minor">
              <a:schemeClr val="tx1"/>
            </a:fontRef>
          </p:style>
        </p:cxnSp>
        <p:sp>
          <p:nvSpPr>
            <p:cNvPr id="25" name="Afgeronde rechthoek 7">
              <a:extLst>
                <a:ext uri="{FF2B5EF4-FFF2-40B4-BE49-F238E27FC236}">
                  <a16:creationId xmlns:a16="http://schemas.microsoft.com/office/drawing/2014/main" id="{78DEC2A7-B686-A33E-13C4-36BC978E9EAA}"/>
                </a:ext>
              </a:extLst>
            </p:cNvPr>
            <p:cNvSpPr/>
            <p:nvPr/>
          </p:nvSpPr>
          <p:spPr>
            <a:xfrm>
              <a:off x="1413244" y="1464373"/>
              <a:ext cx="2016224" cy="645377"/>
            </a:xfrm>
            <a:prstGeom prst="roundRect">
              <a:avLst>
                <a:gd name="adj" fmla="val 12017"/>
              </a:avLst>
            </a:prstGeom>
            <a:solidFill>
              <a:schemeClr val="bg1"/>
            </a:solidFill>
            <a:ln w="12700">
              <a:solidFill>
                <a:srgbClr val="00C3A8"/>
              </a:solidFill>
            </a:ln>
          </p:spPr>
          <p:style>
            <a:lnRef idx="2">
              <a:schemeClr val="accent1">
                <a:shade val="50000"/>
              </a:schemeClr>
            </a:lnRef>
            <a:fillRef idx="1">
              <a:schemeClr val="accent1"/>
            </a:fillRef>
            <a:effectRef idx="0">
              <a:schemeClr val="accent1"/>
            </a:effectRef>
            <a:fontRef idx="minor">
              <a:schemeClr val="lt1"/>
            </a:fontRef>
          </p:style>
          <p:txBody>
            <a:bodyPr wrap="square" tIns="36000" bIns="54000" rtlCol="0" anchor="ctr">
              <a:spAutoFit/>
            </a:bodyPr>
            <a:lstStyle/>
            <a:p>
              <a:pPr algn="ctr"/>
              <a:r>
                <a:rPr lang="nl-NL" sz="1600" dirty="0">
                  <a:solidFill>
                    <a:schemeClr val="accent1"/>
                  </a:solidFill>
                </a:rPr>
                <a:t>Levering +</a:t>
              </a:r>
              <a:br>
                <a:rPr lang="nl-NL" sz="1600" dirty="0">
                  <a:solidFill>
                    <a:schemeClr val="accent1"/>
                  </a:solidFill>
                </a:rPr>
              </a:br>
              <a:r>
                <a:rPr lang="nl-NL" sz="1600" dirty="0">
                  <a:solidFill>
                    <a:schemeClr val="accent1"/>
                  </a:solidFill>
                </a:rPr>
                <a:t>inkomende factuur</a:t>
              </a:r>
            </a:p>
          </p:txBody>
        </p:sp>
      </p:grpSp>
      <p:sp>
        <p:nvSpPr>
          <p:cNvPr id="33" name="Tekstvak 32">
            <a:extLst>
              <a:ext uri="{FF2B5EF4-FFF2-40B4-BE49-F238E27FC236}">
                <a16:creationId xmlns:a16="http://schemas.microsoft.com/office/drawing/2014/main" id="{3B550CC1-53CF-F1B8-960B-46614136AEC1}"/>
              </a:ext>
            </a:extLst>
          </p:cNvPr>
          <p:cNvSpPr txBox="1"/>
          <p:nvPr/>
        </p:nvSpPr>
        <p:spPr>
          <a:xfrm>
            <a:off x="2663605" y="2788185"/>
            <a:ext cx="2730989" cy="583321"/>
          </a:xfrm>
          <a:prstGeom prst="rect">
            <a:avLst/>
          </a:prstGeom>
          <a:solidFill>
            <a:schemeClr val="bg2"/>
          </a:solidFill>
        </p:spPr>
        <p:txBody>
          <a:bodyPr wrap="square" lIns="108000" tIns="36000" rIns="108000" bIns="54000" rtlCol="0" anchor="ctr">
            <a:spAutoFit/>
          </a:bodyPr>
          <a:lstStyle/>
          <a:p>
            <a:pPr algn="ctr"/>
            <a:r>
              <a:rPr lang="nl-NL" sz="1600" dirty="0">
                <a:solidFill>
                  <a:schemeClr val="bg1"/>
                </a:solidFill>
              </a:rPr>
              <a:t>Aantal dagen</a:t>
            </a:r>
            <a:br>
              <a:rPr lang="nl-NL" sz="1600" dirty="0">
                <a:solidFill>
                  <a:schemeClr val="bg1"/>
                </a:solidFill>
              </a:rPr>
            </a:br>
            <a:r>
              <a:rPr lang="nl-NL" sz="1600" dirty="0">
                <a:solidFill>
                  <a:schemeClr val="bg1"/>
                </a:solidFill>
              </a:rPr>
              <a:t>voorraadfinanciering</a:t>
            </a:r>
          </a:p>
        </p:txBody>
      </p:sp>
      <p:grpSp>
        <p:nvGrpSpPr>
          <p:cNvPr id="40" name="Groep 39">
            <a:extLst>
              <a:ext uri="{FF2B5EF4-FFF2-40B4-BE49-F238E27FC236}">
                <a16:creationId xmlns:a16="http://schemas.microsoft.com/office/drawing/2014/main" id="{D8F1C5E5-F6E3-244A-2C9C-F64695735A8A}"/>
              </a:ext>
            </a:extLst>
          </p:cNvPr>
          <p:cNvGrpSpPr/>
          <p:nvPr/>
        </p:nvGrpSpPr>
        <p:grpSpPr>
          <a:xfrm>
            <a:off x="4584492" y="1483423"/>
            <a:ext cx="2016224" cy="2089162"/>
            <a:chOff x="4589044" y="1320788"/>
            <a:chExt cx="2016224" cy="2089162"/>
          </a:xfrm>
        </p:grpSpPr>
        <p:cxnSp>
          <p:nvCxnSpPr>
            <p:cNvPr id="34" name="Rechte verbindingslijn 33">
              <a:extLst>
                <a:ext uri="{FF2B5EF4-FFF2-40B4-BE49-F238E27FC236}">
                  <a16:creationId xmlns:a16="http://schemas.microsoft.com/office/drawing/2014/main" id="{4807DD01-F853-36AF-D31D-5590F66B612C}"/>
                </a:ext>
              </a:extLst>
            </p:cNvPr>
            <p:cNvCxnSpPr>
              <a:cxnSpLocks/>
            </p:cNvCxnSpPr>
            <p:nvPr/>
          </p:nvCxnSpPr>
          <p:spPr>
            <a:xfrm>
              <a:off x="5597156" y="1932113"/>
              <a:ext cx="0" cy="1477837"/>
            </a:xfrm>
            <a:prstGeom prst="line">
              <a:avLst/>
            </a:prstGeom>
            <a:ln>
              <a:solidFill>
                <a:srgbClr val="00C3A8"/>
              </a:solidFill>
              <a:tailEnd type="oval" w="lg" len="lg"/>
            </a:ln>
          </p:spPr>
          <p:style>
            <a:lnRef idx="1">
              <a:schemeClr val="accent1"/>
            </a:lnRef>
            <a:fillRef idx="0">
              <a:schemeClr val="accent1"/>
            </a:fillRef>
            <a:effectRef idx="0">
              <a:schemeClr val="accent1"/>
            </a:effectRef>
            <a:fontRef idx="minor">
              <a:schemeClr val="tx1"/>
            </a:fontRef>
          </p:style>
        </p:cxnSp>
        <p:sp>
          <p:nvSpPr>
            <p:cNvPr id="35" name="Afgeronde rechthoek 7">
              <a:extLst>
                <a:ext uri="{FF2B5EF4-FFF2-40B4-BE49-F238E27FC236}">
                  <a16:creationId xmlns:a16="http://schemas.microsoft.com/office/drawing/2014/main" id="{3D327BB6-005A-3034-852D-7A9113884A6F}"/>
                </a:ext>
              </a:extLst>
            </p:cNvPr>
            <p:cNvSpPr/>
            <p:nvPr/>
          </p:nvSpPr>
          <p:spPr>
            <a:xfrm>
              <a:off x="4589044" y="1320788"/>
              <a:ext cx="2016224" cy="645377"/>
            </a:xfrm>
            <a:prstGeom prst="roundRect">
              <a:avLst>
                <a:gd name="adj" fmla="val 12017"/>
              </a:avLst>
            </a:prstGeom>
            <a:solidFill>
              <a:schemeClr val="bg1"/>
            </a:solidFill>
            <a:ln>
              <a:solidFill>
                <a:srgbClr val="00C3A8"/>
              </a:solidFill>
              <a:tailEnd type="oval" w="lg" len="lg"/>
            </a:ln>
          </p:spPr>
          <p:style>
            <a:lnRef idx="1">
              <a:schemeClr val="accent1"/>
            </a:lnRef>
            <a:fillRef idx="0">
              <a:schemeClr val="accent1"/>
            </a:fillRef>
            <a:effectRef idx="0">
              <a:schemeClr val="accent1"/>
            </a:effectRef>
            <a:fontRef idx="minor">
              <a:schemeClr val="tx1"/>
            </a:fontRef>
          </p:style>
          <p:txBody>
            <a:bodyPr wrap="square" tIns="36000" bIns="54000" rtlCol="0" anchor="ctr">
              <a:spAutoFit/>
            </a:bodyPr>
            <a:lstStyle/>
            <a:p>
              <a:pPr algn="ctr"/>
              <a:r>
                <a:rPr lang="nl-NL" sz="1600" dirty="0">
                  <a:solidFill>
                    <a:schemeClr val="accent1"/>
                  </a:solidFill>
                </a:rPr>
                <a:t>Verkoop + levering</a:t>
              </a:r>
              <a:br>
                <a:rPr lang="nl-NL" sz="1600" dirty="0">
                  <a:solidFill>
                    <a:schemeClr val="accent1"/>
                  </a:solidFill>
                </a:rPr>
              </a:br>
              <a:r>
                <a:rPr lang="nl-NL" sz="1600" dirty="0">
                  <a:solidFill>
                    <a:schemeClr val="accent1"/>
                  </a:solidFill>
                </a:rPr>
                <a:t>+ uitgaande factuur</a:t>
              </a:r>
            </a:p>
          </p:txBody>
        </p:sp>
      </p:grpSp>
      <p:grpSp>
        <p:nvGrpSpPr>
          <p:cNvPr id="8" name="Groep 7">
            <a:extLst>
              <a:ext uri="{FF2B5EF4-FFF2-40B4-BE49-F238E27FC236}">
                <a16:creationId xmlns:a16="http://schemas.microsoft.com/office/drawing/2014/main" id="{005F8F3E-C2A6-6789-A018-21D861FE699A}"/>
              </a:ext>
            </a:extLst>
          </p:cNvPr>
          <p:cNvGrpSpPr/>
          <p:nvPr/>
        </p:nvGrpSpPr>
        <p:grpSpPr>
          <a:xfrm>
            <a:off x="9620362" y="1473898"/>
            <a:ext cx="2016224" cy="2098687"/>
            <a:chOff x="9620362" y="1464373"/>
            <a:chExt cx="2016224" cy="2098687"/>
          </a:xfrm>
        </p:grpSpPr>
        <p:cxnSp>
          <p:nvCxnSpPr>
            <p:cNvPr id="36" name="Rechte verbindingslijn 35">
              <a:extLst>
                <a:ext uri="{FF2B5EF4-FFF2-40B4-BE49-F238E27FC236}">
                  <a16:creationId xmlns:a16="http://schemas.microsoft.com/office/drawing/2014/main" id="{2ADF62EC-1F8F-C63F-FDA8-D9B898FCAE53}"/>
                </a:ext>
              </a:extLst>
            </p:cNvPr>
            <p:cNvCxnSpPr>
              <a:cxnSpLocks/>
            </p:cNvCxnSpPr>
            <p:nvPr/>
          </p:nvCxnSpPr>
          <p:spPr>
            <a:xfrm>
              <a:off x="10628474" y="2085223"/>
              <a:ext cx="0" cy="1477837"/>
            </a:xfrm>
            <a:prstGeom prst="line">
              <a:avLst/>
            </a:prstGeom>
            <a:ln>
              <a:solidFill>
                <a:srgbClr val="00C3A8"/>
              </a:solidFill>
              <a:tailEnd type="oval" w="lg" len="lg"/>
            </a:ln>
          </p:spPr>
          <p:style>
            <a:lnRef idx="1">
              <a:schemeClr val="accent1"/>
            </a:lnRef>
            <a:fillRef idx="0">
              <a:schemeClr val="accent1"/>
            </a:fillRef>
            <a:effectRef idx="0">
              <a:schemeClr val="accent1"/>
            </a:effectRef>
            <a:fontRef idx="minor">
              <a:schemeClr val="tx1"/>
            </a:fontRef>
          </p:style>
        </p:cxnSp>
        <p:sp>
          <p:nvSpPr>
            <p:cNvPr id="37" name="Afgeronde rechthoek 7">
              <a:extLst>
                <a:ext uri="{FF2B5EF4-FFF2-40B4-BE49-F238E27FC236}">
                  <a16:creationId xmlns:a16="http://schemas.microsoft.com/office/drawing/2014/main" id="{CBD97720-2E40-AF18-5D9B-904DB939D1AD}"/>
                </a:ext>
              </a:extLst>
            </p:cNvPr>
            <p:cNvSpPr/>
            <p:nvPr/>
          </p:nvSpPr>
          <p:spPr>
            <a:xfrm>
              <a:off x="9620362" y="1464373"/>
              <a:ext cx="2016224" cy="645377"/>
            </a:xfrm>
            <a:prstGeom prst="roundRect">
              <a:avLst>
                <a:gd name="adj" fmla="val 12017"/>
              </a:avLst>
            </a:prstGeom>
            <a:solidFill>
              <a:schemeClr val="bg1"/>
            </a:solidFill>
            <a:ln w="12700">
              <a:solidFill>
                <a:srgbClr val="00C3A8"/>
              </a:solidFill>
            </a:ln>
          </p:spPr>
          <p:style>
            <a:lnRef idx="2">
              <a:schemeClr val="accent1">
                <a:shade val="50000"/>
              </a:schemeClr>
            </a:lnRef>
            <a:fillRef idx="1">
              <a:schemeClr val="accent1"/>
            </a:fillRef>
            <a:effectRef idx="0">
              <a:schemeClr val="accent1"/>
            </a:effectRef>
            <a:fontRef idx="minor">
              <a:schemeClr val="lt1"/>
            </a:fontRef>
          </p:style>
          <p:txBody>
            <a:bodyPr wrap="square" tIns="36000" bIns="54000" rtlCol="0" anchor="ctr">
              <a:spAutoFit/>
            </a:bodyPr>
            <a:lstStyle/>
            <a:p>
              <a:pPr algn="ctr"/>
              <a:r>
                <a:rPr lang="nl-NL" sz="1600" dirty="0">
                  <a:solidFill>
                    <a:schemeClr val="accent1"/>
                  </a:solidFill>
                </a:rPr>
                <a:t>Ontvangst</a:t>
              </a:r>
              <a:br>
                <a:rPr lang="nl-NL" sz="1600" dirty="0">
                  <a:solidFill>
                    <a:schemeClr val="accent1"/>
                  </a:solidFill>
                </a:rPr>
              </a:br>
              <a:r>
                <a:rPr lang="nl-NL" sz="1600" dirty="0">
                  <a:solidFill>
                    <a:schemeClr val="accent1"/>
                  </a:solidFill>
                </a:rPr>
                <a:t>van de betaling</a:t>
              </a:r>
            </a:p>
          </p:txBody>
        </p:sp>
      </p:grpSp>
      <p:sp>
        <p:nvSpPr>
          <p:cNvPr id="38" name="Tekstvak 37">
            <a:extLst>
              <a:ext uri="{FF2B5EF4-FFF2-40B4-BE49-F238E27FC236}">
                <a16:creationId xmlns:a16="http://schemas.microsoft.com/office/drawing/2014/main" id="{9669EEB1-61A8-7A83-D57E-8F8361A39D40}"/>
              </a:ext>
            </a:extLst>
          </p:cNvPr>
          <p:cNvSpPr txBox="1"/>
          <p:nvPr/>
        </p:nvSpPr>
        <p:spPr>
          <a:xfrm>
            <a:off x="5790614" y="2780928"/>
            <a:ext cx="4595599" cy="583321"/>
          </a:xfrm>
          <a:prstGeom prst="rect">
            <a:avLst/>
          </a:prstGeom>
          <a:solidFill>
            <a:schemeClr val="bg2"/>
          </a:solidFill>
        </p:spPr>
        <p:txBody>
          <a:bodyPr wrap="square" lIns="108000" tIns="36000" rIns="108000" bIns="54000" rtlCol="0" anchor="ctr">
            <a:spAutoFit/>
          </a:bodyPr>
          <a:lstStyle/>
          <a:p>
            <a:pPr algn="ctr"/>
            <a:r>
              <a:rPr lang="nl-NL" sz="1600" dirty="0">
                <a:solidFill>
                  <a:schemeClr val="bg1"/>
                </a:solidFill>
              </a:rPr>
              <a:t>Aantal dagen</a:t>
            </a:r>
            <a:br>
              <a:rPr lang="nl-NL" sz="1600" dirty="0">
                <a:solidFill>
                  <a:schemeClr val="bg1"/>
                </a:solidFill>
              </a:rPr>
            </a:br>
            <a:r>
              <a:rPr lang="nl-NL" sz="1600" dirty="0">
                <a:solidFill>
                  <a:schemeClr val="bg1"/>
                </a:solidFill>
              </a:rPr>
              <a:t>klantenkrediet</a:t>
            </a:r>
          </a:p>
        </p:txBody>
      </p:sp>
      <p:sp>
        <p:nvSpPr>
          <p:cNvPr id="39" name="Tekstvak 38">
            <a:extLst>
              <a:ext uri="{FF2B5EF4-FFF2-40B4-BE49-F238E27FC236}">
                <a16:creationId xmlns:a16="http://schemas.microsoft.com/office/drawing/2014/main" id="{29B57805-9462-4B1E-E791-88FF52328A0E}"/>
              </a:ext>
            </a:extLst>
          </p:cNvPr>
          <p:cNvSpPr txBox="1"/>
          <p:nvPr/>
        </p:nvSpPr>
        <p:spPr>
          <a:xfrm>
            <a:off x="2663606" y="3764829"/>
            <a:ext cx="1915674" cy="583321"/>
          </a:xfrm>
          <a:prstGeom prst="rect">
            <a:avLst/>
          </a:prstGeom>
          <a:solidFill>
            <a:schemeClr val="bg2"/>
          </a:solidFill>
        </p:spPr>
        <p:txBody>
          <a:bodyPr wrap="square" lIns="108000" tIns="36000" rIns="108000" bIns="54000" rtlCol="0" anchor="ctr">
            <a:spAutoFit/>
          </a:bodyPr>
          <a:lstStyle/>
          <a:p>
            <a:pPr algn="ctr"/>
            <a:r>
              <a:rPr lang="nl-NL" sz="1600" dirty="0">
                <a:solidFill>
                  <a:schemeClr val="bg1"/>
                </a:solidFill>
              </a:rPr>
              <a:t>Aantal dagen</a:t>
            </a:r>
            <a:br>
              <a:rPr lang="nl-NL" sz="1600" dirty="0">
                <a:solidFill>
                  <a:schemeClr val="bg1"/>
                </a:solidFill>
              </a:rPr>
            </a:br>
            <a:r>
              <a:rPr lang="nl-NL" sz="1600" dirty="0">
                <a:solidFill>
                  <a:schemeClr val="bg1"/>
                </a:solidFill>
              </a:rPr>
              <a:t>leverancierskrediet</a:t>
            </a:r>
          </a:p>
        </p:txBody>
      </p:sp>
      <p:grpSp>
        <p:nvGrpSpPr>
          <p:cNvPr id="7" name="Group 6">
            <a:extLst>
              <a:ext uri="{FF2B5EF4-FFF2-40B4-BE49-F238E27FC236}">
                <a16:creationId xmlns:a16="http://schemas.microsoft.com/office/drawing/2014/main" id="{F674111C-A1D5-5319-0A14-7FA10940AE8F}"/>
              </a:ext>
            </a:extLst>
          </p:cNvPr>
          <p:cNvGrpSpPr/>
          <p:nvPr/>
        </p:nvGrpSpPr>
        <p:grpSpPr>
          <a:xfrm>
            <a:off x="4099480" y="3569298"/>
            <a:ext cx="1441200" cy="1608120"/>
            <a:chOff x="4099480" y="3591523"/>
            <a:chExt cx="1441200" cy="1608120"/>
          </a:xfrm>
        </p:grpSpPr>
        <p:cxnSp>
          <p:nvCxnSpPr>
            <p:cNvPr id="41" name="Rechte verbindingslijn 40">
              <a:extLst>
                <a:ext uri="{FF2B5EF4-FFF2-40B4-BE49-F238E27FC236}">
                  <a16:creationId xmlns:a16="http://schemas.microsoft.com/office/drawing/2014/main" id="{0D190375-9D43-44FB-E3E0-833AB63C9CCE}"/>
                </a:ext>
              </a:extLst>
            </p:cNvPr>
            <p:cNvCxnSpPr>
              <a:cxnSpLocks/>
            </p:cNvCxnSpPr>
            <p:nvPr/>
          </p:nvCxnSpPr>
          <p:spPr>
            <a:xfrm flipV="1">
              <a:off x="4820080" y="3591523"/>
              <a:ext cx="0" cy="962743"/>
            </a:xfrm>
            <a:prstGeom prst="line">
              <a:avLst/>
            </a:prstGeom>
            <a:ln>
              <a:solidFill>
                <a:srgbClr val="00C3A8"/>
              </a:solidFill>
              <a:tailEnd type="oval" w="lg" len="lg"/>
            </a:ln>
          </p:spPr>
          <p:style>
            <a:lnRef idx="1">
              <a:schemeClr val="accent1"/>
            </a:lnRef>
            <a:fillRef idx="0">
              <a:schemeClr val="accent1"/>
            </a:fillRef>
            <a:effectRef idx="0">
              <a:schemeClr val="accent1"/>
            </a:effectRef>
            <a:fontRef idx="minor">
              <a:schemeClr val="tx1"/>
            </a:fontRef>
          </p:style>
        </p:cxnSp>
        <p:sp>
          <p:nvSpPr>
            <p:cNvPr id="42" name="Afgeronde rechthoek 7">
              <a:extLst>
                <a:ext uri="{FF2B5EF4-FFF2-40B4-BE49-F238E27FC236}">
                  <a16:creationId xmlns:a16="http://schemas.microsoft.com/office/drawing/2014/main" id="{E1FAEC9E-3739-1D8C-39F5-9209C93560AD}"/>
                </a:ext>
              </a:extLst>
            </p:cNvPr>
            <p:cNvSpPr/>
            <p:nvPr/>
          </p:nvSpPr>
          <p:spPr>
            <a:xfrm>
              <a:off x="4099480" y="4554266"/>
              <a:ext cx="1441200" cy="645377"/>
            </a:xfrm>
            <a:prstGeom prst="roundRect">
              <a:avLst>
                <a:gd name="adj" fmla="val 12017"/>
              </a:avLst>
            </a:prstGeom>
            <a:solidFill>
              <a:schemeClr val="bg1"/>
            </a:solidFill>
            <a:ln w="12700">
              <a:solidFill>
                <a:srgbClr val="00C3A8"/>
              </a:solidFill>
            </a:ln>
          </p:spPr>
          <p:style>
            <a:lnRef idx="2">
              <a:schemeClr val="accent1">
                <a:shade val="50000"/>
              </a:schemeClr>
            </a:lnRef>
            <a:fillRef idx="1">
              <a:schemeClr val="accent1"/>
            </a:fillRef>
            <a:effectRef idx="0">
              <a:schemeClr val="accent1"/>
            </a:effectRef>
            <a:fontRef idx="minor">
              <a:schemeClr val="lt1"/>
            </a:fontRef>
          </p:style>
          <p:txBody>
            <a:bodyPr wrap="square" tIns="36000" bIns="54000" rtlCol="0" anchor="ctr">
              <a:spAutoFit/>
            </a:bodyPr>
            <a:lstStyle/>
            <a:p>
              <a:pPr algn="ctr"/>
              <a:r>
                <a:rPr lang="nl-NL" sz="1600" dirty="0">
                  <a:solidFill>
                    <a:schemeClr val="accent1"/>
                  </a:solidFill>
                </a:rPr>
                <a:t>Betaling uitvoeren</a:t>
              </a:r>
            </a:p>
          </p:txBody>
        </p:sp>
      </p:grpSp>
      <p:sp>
        <p:nvSpPr>
          <p:cNvPr id="46" name="Tekstvak 45">
            <a:extLst>
              <a:ext uri="{FF2B5EF4-FFF2-40B4-BE49-F238E27FC236}">
                <a16:creationId xmlns:a16="http://schemas.microsoft.com/office/drawing/2014/main" id="{B3257DBF-41B6-B44A-5AE3-F726EEC1AA93}"/>
              </a:ext>
            </a:extLst>
          </p:cNvPr>
          <p:cNvSpPr txBox="1"/>
          <p:nvPr/>
        </p:nvSpPr>
        <p:spPr>
          <a:xfrm>
            <a:off x="5060880" y="3777064"/>
            <a:ext cx="5325329" cy="571086"/>
          </a:xfrm>
          <a:prstGeom prst="rect">
            <a:avLst/>
          </a:prstGeom>
          <a:solidFill>
            <a:srgbClr val="B4E6DC"/>
          </a:solidFill>
        </p:spPr>
        <p:txBody>
          <a:bodyPr wrap="square" lIns="108000" tIns="36000" rIns="108000" bIns="54000" rtlCol="0" anchor="ctr">
            <a:noAutofit/>
          </a:bodyPr>
          <a:lstStyle/>
          <a:p>
            <a:pPr algn="ctr"/>
            <a:r>
              <a:rPr lang="nl-NL" sz="1600" dirty="0">
                <a:solidFill>
                  <a:schemeClr val="tx2"/>
                </a:solidFill>
              </a:rPr>
              <a:t>Te financieren periode</a:t>
            </a:r>
          </a:p>
        </p:txBody>
      </p:sp>
      <p:sp>
        <p:nvSpPr>
          <p:cNvPr id="47" name="Tekstvak 46">
            <a:extLst>
              <a:ext uri="{FF2B5EF4-FFF2-40B4-BE49-F238E27FC236}">
                <a16:creationId xmlns:a16="http://schemas.microsoft.com/office/drawing/2014/main" id="{80326FF9-335E-1850-58B7-4854D0480173}"/>
              </a:ext>
            </a:extLst>
          </p:cNvPr>
          <p:cNvSpPr txBox="1"/>
          <p:nvPr/>
        </p:nvSpPr>
        <p:spPr>
          <a:xfrm>
            <a:off x="2663606" y="5481228"/>
            <a:ext cx="7722604" cy="337100"/>
          </a:xfrm>
          <a:prstGeom prst="rect">
            <a:avLst/>
          </a:prstGeom>
          <a:solidFill>
            <a:srgbClr val="B4E6DC"/>
          </a:solidFill>
        </p:spPr>
        <p:txBody>
          <a:bodyPr wrap="square" lIns="108000" tIns="36000" rIns="108000" bIns="54000" rtlCol="0" anchor="ctr">
            <a:spAutoFit/>
          </a:bodyPr>
          <a:lstStyle/>
          <a:p>
            <a:pPr algn="ctr"/>
            <a:r>
              <a:rPr lang="nl-NL" sz="1600" dirty="0">
                <a:solidFill>
                  <a:schemeClr val="tx2"/>
                </a:solidFill>
              </a:rPr>
              <a:t>Cash conversie cyclus</a:t>
            </a:r>
          </a:p>
        </p:txBody>
      </p:sp>
    </p:spTree>
    <p:extLst>
      <p:ext uri="{BB962C8B-B14F-4D97-AF65-F5344CB8AC3E}">
        <p14:creationId xmlns:p14="http://schemas.microsoft.com/office/powerpoint/2010/main" val="3441005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2000"/>
                                        <p:tgtEl>
                                          <p:spTgt spid="22"/>
                                        </p:tgtEl>
                                      </p:cBhvr>
                                    </p:animEffect>
                                  </p:childTnLst>
                                </p:cTn>
                              </p:par>
                              <p:par>
                                <p:cTn id="8" presetID="10" presetClass="entr" presetSubtype="0" fill="hold"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50"/>
                                        <p:tgtEl>
                                          <p:spTgt spid="3"/>
                                        </p:tgtEl>
                                      </p:cBhvr>
                                    </p:animEffect>
                                  </p:childTnLst>
                                </p:cTn>
                              </p:par>
                              <p:par>
                                <p:cTn id="11" presetID="42" presetClass="path" presetSubtype="0" decel="100000" fill="hold" nodeType="withEffect">
                                  <p:stCondLst>
                                    <p:cond delay="250"/>
                                  </p:stCondLst>
                                  <p:childTnLst>
                                    <p:animMotion origin="layout" path="M 0.01666 -0.00046 L 3.75E-6 1.85185E-6 " pathEditMode="relative" rAng="0" ptsTypes="AA">
                                      <p:cBhvr>
                                        <p:cTn id="12" dur="500" fill="hold"/>
                                        <p:tgtEl>
                                          <p:spTgt spid="3"/>
                                        </p:tgtEl>
                                        <p:attrNameLst>
                                          <p:attrName>ppt_x</p:attrName>
                                          <p:attrName>ppt_y</p:attrName>
                                        </p:attrNameLst>
                                      </p:cBhvr>
                                      <p:rCtr x="-83300" y="2300"/>
                                    </p:animMotion>
                                  </p:childTnLst>
                                </p:cTn>
                              </p:par>
                              <p:par>
                                <p:cTn id="13" presetID="10" presetClass="entr" presetSubtype="0" fill="hold" nodeType="withEffect">
                                  <p:stCondLst>
                                    <p:cond delay="75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50"/>
                                        <p:tgtEl>
                                          <p:spTgt spid="6"/>
                                        </p:tgtEl>
                                      </p:cBhvr>
                                    </p:animEffect>
                                  </p:childTnLst>
                                </p:cTn>
                              </p:par>
                              <p:par>
                                <p:cTn id="16" presetID="42" presetClass="path" presetSubtype="0" decel="100000" fill="hold" nodeType="withEffect">
                                  <p:stCondLst>
                                    <p:cond delay="750"/>
                                  </p:stCondLst>
                                  <p:childTnLst>
                                    <p:animMotion origin="layout" path="M 0.01666 -0.00046 L 3.75E-6 1.85185E-6 " pathEditMode="relative" rAng="0" ptsTypes="AA">
                                      <p:cBhvr>
                                        <p:cTn id="17" dur="500" fill="hold"/>
                                        <p:tgtEl>
                                          <p:spTgt spid="6"/>
                                        </p:tgtEl>
                                        <p:attrNameLst>
                                          <p:attrName>ppt_x</p:attrName>
                                          <p:attrName>ppt_y</p:attrName>
                                        </p:attrNameLst>
                                      </p:cBhvr>
                                      <p:rCtr x="-83300" y="2300"/>
                                    </p:animMotion>
                                  </p:childTnLst>
                                </p:cTn>
                              </p:par>
                              <p:par>
                                <p:cTn id="18" presetID="10" presetClass="entr" presetSubtype="0" fill="hold" nodeType="withEffect">
                                  <p:stCondLst>
                                    <p:cond delay="125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50"/>
                                        <p:tgtEl>
                                          <p:spTgt spid="7"/>
                                        </p:tgtEl>
                                      </p:cBhvr>
                                    </p:animEffect>
                                  </p:childTnLst>
                                </p:cTn>
                              </p:par>
                              <p:par>
                                <p:cTn id="21" presetID="42" presetClass="path" presetSubtype="0" decel="100000" fill="hold" nodeType="withEffect">
                                  <p:stCondLst>
                                    <p:cond delay="1250"/>
                                  </p:stCondLst>
                                  <p:childTnLst>
                                    <p:animMotion origin="layout" path="M 0.01666 -0.00046 L 3.75E-6 1.85185E-6 " pathEditMode="relative" rAng="0" ptsTypes="AA">
                                      <p:cBhvr>
                                        <p:cTn id="22" dur="500" fill="hold"/>
                                        <p:tgtEl>
                                          <p:spTgt spid="7"/>
                                        </p:tgtEl>
                                        <p:attrNameLst>
                                          <p:attrName>ppt_x</p:attrName>
                                          <p:attrName>ppt_y</p:attrName>
                                        </p:attrNameLst>
                                      </p:cBhvr>
                                      <p:rCtr x="-83300" y="2300"/>
                                    </p:animMotion>
                                  </p:childTnLst>
                                </p:cTn>
                              </p:par>
                              <p:par>
                                <p:cTn id="23" presetID="10" presetClass="entr" presetSubtype="0" fill="hold" nodeType="withEffect">
                                  <p:stCondLst>
                                    <p:cond delay="175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250"/>
                                        <p:tgtEl>
                                          <p:spTgt spid="40"/>
                                        </p:tgtEl>
                                      </p:cBhvr>
                                    </p:animEffect>
                                  </p:childTnLst>
                                </p:cTn>
                              </p:par>
                              <p:par>
                                <p:cTn id="26" presetID="42" presetClass="path" presetSubtype="0" decel="100000" fill="hold" nodeType="withEffect">
                                  <p:stCondLst>
                                    <p:cond delay="1750"/>
                                  </p:stCondLst>
                                  <p:childTnLst>
                                    <p:animMotion origin="layout" path="M 0.01666 -0.00046 L 3.75E-6 1.85185E-6 " pathEditMode="relative" rAng="0" ptsTypes="AA">
                                      <p:cBhvr>
                                        <p:cTn id="27" dur="500" fill="hold"/>
                                        <p:tgtEl>
                                          <p:spTgt spid="40"/>
                                        </p:tgtEl>
                                        <p:attrNameLst>
                                          <p:attrName>ppt_x</p:attrName>
                                          <p:attrName>ppt_y</p:attrName>
                                        </p:attrNameLst>
                                      </p:cBhvr>
                                      <p:rCtr x="-83300" y="2300"/>
                                    </p:animMotion>
                                  </p:childTnLst>
                                </p:cTn>
                              </p:par>
                              <p:par>
                                <p:cTn id="28" presetID="10" presetClass="entr" presetSubtype="0" fill="hold" nodeType="withEffect">
                                  <p:stCondLst>
                                    <p:cond delay="225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250"/>
                                        <p:tgtEl>
                                          <p:spTgt spid="8"/>
                                        </p:tgtEl>
                                      </p:cBhvr>
                                    </p:animEffect>
                                  </p:childTnLst>
                                </p:cTn>
                              </p:par>
                              <p:par>
                                <p:cTn id="31" presetID="42" presetClass="path" presetSubtype="0" decel="100000" fill="hold" nodeType="withEffect">
                                  <p:stCondLst>
                                    <p:cond delay="2250"/>
                                  </p:stCondLst>
                                  <p:childTnLst>
                                    <p:animMotion origin="layout" path="M 0.01666 -0.00046 L 3.75E-6 1.85185E-6 " pathEditMode="relative" rAng="0" ptsTypes="AA">
                                      <p:cBhvr>
                                        <p:cTn id="32" dur="500" fill="hold"/>
                                        <p:tgtEl>
                                          <p:spTgt spid="8"/>
                                        </p:tgtEl>
                                        <p:attrNameLst>
                                          <p:attrName>ppt_x</p:attrName>
                                          <p:attrName>ppt_y</p:attrName>
                                        </p:attrNameLst>
                                      </p:cBhvr>
                                      <p:rCtr x="-83300" y="2300"/>
                                    </p:animMotion>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500"/>
                                        <p:tgtEl>
                                          <p:spTgt spid="3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fade">
                                      <p:cBhvr>
                                        <p:cTn id="52" dur="500"/>
                                        <p:tgtEl>
                                          <p:spTgt spid="46"/>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47"/>
                                        </p:tgtEl>
                                        <p:attrNameLst>
                                          <p:attrName>style.visibility</p:attrName>
                                        </p:attrNameLst>
                                      </p:cBhvr>
                                      <p:to>
                                        <p:strVal val="visible"/>
                                      </p:to>
                                    </p:set>
                                    <p:animEffect transition="in" filter="fade">
                                      <p:cBhvr>
                                        <p:cTn id="56"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8" grpId="0" animBg="1"/>
      <p:bldP spid="39" grpId="0" animBg="1"/>
      <p:bldP spid="46" grpId="0" animBg="1"/>
      <p:bldP spid="4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Machines by Delta ModTech - Modular Converting Machinery">
            <a:extLst>
              <a:ext uri="{FF2B5EF4-FFF2-40B4-BE49-F238E27FC236}">
                <a16:creationId xmlns:a16="http://schemas.microsoft.com/office/drawing/2014/main" id="{50D0F9CB-EFD8-01E3-95E6-FA68AB1396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7238" y="2574240"/>
            <a:ext cx="6917524" cy="4146483"/>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2E26CB09-CE1A-E186-089E-6B611A9826D3}"/>
              </a:ext>
            </a:extLst>
          </p:cNvPr>
          <p:cNvSpPr>
            <a:spLocks noGrp="1"/>
          </p:cNvSpPr>
          <p:nvPr>
            <p:ph type="title"/>
          </p:nvPr>
        </p:nvSpPr>
        <p:spPr/>
        <p:txBody>
          <a:bodyPr/>
          <a:lstStyle/>
          <a:p>
            <a:r>
              <a:rPr lang="nl-NL" b="1" dirty="0">
                <a:solidFill>
                  <a:schemeClr val="tx1"/>
                </a:solidFill>
              </a:rPr>
              <a:t>Bedrijfsmiddel</a:t>
            </a:r>
            <a:endParaRPr lang="nl-NL" dirty="0"/>
          </a:p>
        </p:txBody>
      </p:sp>
      <p:sp>
        <p:nvSpPr>
          <p:cNvPr id="4" name="Tijdelijke aanduiding voor voettekst 3">
            <a:extLst>
              <a:ext uri="{FF2B5EF4-FFF2-40B4-BE49-F238E27FC236}">
                <a16:creationId xmlns:a16="http://schemas.microsoft.com/office/drawing/2014/main" id="{4AB81C7A-2332-72C9-DE54-7E51998300B8}"/>
              </a:ext>
            </a:extLst>
          </p:cNvPr>
          <p:cNvSpPr>
            <a:spLocks noGrp="1"/>
          </p:cNvSpPr>
          <p:nvPr>
            <p:ph type="ftr" sz="quarter" idx="11"/>
          </p:nvPr>
        </p:nvSpPr>
        <p:spPr/>
        <p:txBody>
          <a:bodyPr/>
          <a:lstStyle/>
          <a:p>
            <a:r>
              <a:rPr lang="nl-NL" dirty="0"/>
              <a:t>Kansen op de zakelijke financieringsmarkt: Zo pak je het gesprek slim aan  -  SEH 2025</a:t>
            </a:r>
          </a:p>
        </p:txBody>
      </p:sp>
      <p:sp>
        <p:nvSpPr>
          <p:cNvPr id="5" name="Tijdelijke aanduiding voor dianummer 4">
            <a:extLst>
              <a:ext uri="{FF2B5EF4-FFF2-40B4-BE49-F238E27FC236}">
                <a16:creationId xmlns:a16="http://schemas.microsoft.com/office/drawing/2014/main" id="{EECA6227-51F2-E9FC-3A0A-EB61EE3F886A}"/>
              </a:ext>
            </a:extLst>
          </p:cNvPr>
          <p:cNvSpPr>
            <a:spLocks noGrp="1"/>
          </p:cNvSpPr>
          <p:nvPr>
            <p:ph type="sldNum" sz="quarter" idx="12"/>
          </p:nvPr>
        </p:nvSpPr>
        <p:spPr/>
        <p:txBody>
          <a:bodyPr/>
          <a:lstStyle/>
          <a:p>
            <a:fld id="{962CB5CB-A24C-4094-B4A6-366B993DC4C5}" type="slidenum">
              <a:rPr lang="nl-NL" smtClean="0"/>
              <a:t>21</a:t>
            </a:fld>
            <a:endParaRPr lang="nl-NL" dirty="0"/>
          </a:p>
        </p:txBody>
      </p:sp>
      <p:sp>
        <p:nvSpPr>
          <p:cNvPr id="6" name="Rectangle 5">
            <a:extLst>
              <a:ext uri="{FF2B5EF4-FFF2-40B4-BE49-F238E27FC236}">
                <a16:creationId xmlns:a16="http://schemas.microsoft.com/office/drawing/2014/main" id="{0EF76B15-7AA8-D489-0C8D-7C16C71B2C70}"/>
              </a:ext>
            </a:extLst>
          </p:cNvPr>
          <p:cNvSpPr/>
          <p:nvPr/>
        </p:nvSpPr>
        <p:spPr>
          <a:xfrm>
            <a:off x="550863" y="1345393"/>
            <a:ext cx="1971939" cy="1049371"/>
          </a:xfrm>
          <a:prstGeom prst="rect">
            <a:avLst/>
          </a:prstGeom>
          <a:noFill/>
          <a:ln w="19050">
            <a:gradFill flip="none" rotWithShape="1">
              <a:gsLst>
                <a:gs pos="0">
                  <a:srgbClr val="00C3A8">
                    <a:alpha val="25000"/>
                  </a:srgbClr>
                </a:gs>
                <a:gs pos="100000">
                  <a:srgbClr val="00C3A8"/>
                </a:gs>
              </a:gsLst>
              <a:lin ang="54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lIns="72000" tIns="36000" rIns="72000" bIns="54000" rtlCol="0" anchor="ctr"/>
          <a:lstStyle/>
          <a:p>
            <a:pPr algn="ctr"/>
            <a:r>
              <a:rPr lang="nl-NL" sz="2000" dirty="0">
                <a:solidFill>
                  <a:schemeClr val="accent1"/>
                </a:solidFill>
              </a:rPr>
              <a:t>Wat is het voor bedrijfsmiddel?</a:t>
            </a:r>
          </a:p>
        </p:txBody>
      </p:sp>
      <p:sp>
        <p:nvSpPr>
          <p:cNvPr id="11" name="Rectangle 5">
            <a:extLst>
              <a:ext uri="{FF2B5EF4-FFF2-40B4-BE49-F238E27FC236}">
                <a16:creationId xmlns:a16="http://schemas.microsoft.com/office/drawing/2014/main" id="{39388A43-182E-1844-D06D-2DB716146A60}"/>
              </a:ext>
            </a:extLst>
          </p:cNvPr>
          <p:cNvSpPr/>
          <p:nvPr/>
        </p:nvSpPr>
        <p:spPr>
          <a:xfrm>
            <a:off x="2830550" y="1345393"/>
            <a:ext cx="1971939" cy="1049371"/>
          </a:xfrm>
          <a:prstGeom prst="rect">
            <a:avLst/>
          </a:prstGeom>
          <a:noFill/>
          <a:ln w="19050">
            <a:gradFill flip="none" rotWithShape="1">
              <a:gsLst>
                <a:gs pos="0">
                  <a:srgbClr val="00C3A8">
                    <a:alpha val="25000"/>
                  </a:srgbClr>
                </a:gs>
                <a:gs pos="100000">
                  <a:srgbClr val="00C3A8"/>
                </a:gs>
              </a:gsLst>
              <a:lin ang="54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lIns="72000" tIns="36000" rIns="72000" bIns="54000" rtlCol="0" anchor="ctr"/>
          <a:lstStyle/>
          <a:p>
            <a:pPr algn="ctr"/>
            <a:r>
              <a:rPr lang="nl-NL" sz="2000" dirty="0">
                <a:solidFill>
                  <a:schemeClr val="accent1"/>
                </a:solidFill>
              </a:rPr>
              <a:t>Bestaand </a:t>
            </a:r>
            <a:br>
              <a:rPr lang="nl-NL" sz="2000" dirty="0">
                <a:solidFill>
                  <a:schemeClr val="accent1"/>
                </a:solidFill>
              </a:rPr>
            </a:br>
            <a:r>
              <a:rPr lang="nl-NL" sz="2000" dirty="0">
                <a:solidFill>
                  <a:schemeClr val="accent1"/>
                </a:solidFill>
              </a:rPr>
              <a:t>of nieuw?</a:t>
            </a:r>
          </a:p>
        </p:txBody>
      </p:sp>
      <p:sp>
        <p:nvSpPr>
          <p:cNvPr id="12" name="Rectangle 5">
            <a:extLst>
              <a:ext uri="{FF2B5EF4-FFF2-40B4-BE49-F238E27FC236}">
                <a16:creationId xmlns:a16="http://schemas.microsoft.com/office/drawing/2014/main" id="{B614AD1A-2C8C-3D91-A03E-55132DC45634}"/>
              </a:ext>
            </a:extLst>
          </p:cNvPr>
          <p:cNvSpPr/>
          <p:nvPr/>
        </p:nvSpPr>
        <p:spPr>
          <a:xfrm>
            <a:off x="5110238" y="1345393"/>
            <a:ext cx="1971939" cy="1049371"/>
          </a:xfrm>
          <a:prstGeom prst="rect">
            <a:avLst/>
          </a:prstGeom>
          <a:noFill/>
          <a:ln w="19050">
            <a:gradFill flip="none" rotWithShape="1">
              <a:gsLst>
                <a:gs pos="0">
                  <a:srgbClr val="00C3A8">
                    <a:alpha val="25000"/>
                  </a:srgbClr>
                </a:gs>
                <a:gs pos="100000">
                  <a:srgbClr val="00C3A8"/>
                </a:gs>
              </a:gsLst>
              <a:lin ang="54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lIns="72000" tIns="36000" rIns="72000" bIns="54000" rtlCol="0" anchor="ctr"/>
          <a:lstStyle/>
          <a:p>
            <a:pPr algn="ctr"/>
            <a:r>
              <a:rPr lang="nl-NL" sz="2000" dirty="0">
                <a:solidFill>
                  <a:schemeClr val="accent1"/>
                </a:solidFill>
              </a:rPr>
              <a:t>Lease of </a:t>
            </a:r>
            <a:br>
              <a:rPr lang="nl-NL" sz="2000" dirty="0">
                <a:solidFill>
                  <a:schemeClr val="accent1"/>
                </a:solidFill>
              </a:rPr>
            </a:br>
            <a:r>
              <a:rPr lang="nl-NL" sz="2000" dirty="0">
                <a:solidFill>
                  <a:schemeClr val="accent1"/>
                </a:solidFill>
              </a:rPr>
              <a:t>lening?</a:t>
            </a:r>
          </a:p>
        </p:txBody>
      </p:sp>
      <p:sp>
        <p:nvSpPr>
          <p:cNvPr id="13" name="Rectangle 5">
            <a:extLst>
              <a:ext uri="{FF2B5EF4-FFF2-40B4-BE49-F238E27FC236}">
                <a16:creationId xmlns:a16="http://schemas.microsoft.com/office/drawing/2014/main" id="{4C505EC3-69DB-6087-88C8-D147CFBA8525}"/>
              </a:ext>
            </a:extLst>
          </p:cNvPr>
          <p:cNvSpPr/>
          <p:nvPr/>
        </p:nvSpPr>
        <p:spPr>
          <a:xfrm>
            <a:off x="7389925" y="1341438"/>
            <a:ext cx="1971939" cy="1049371"/>
          </a:xfrm>
          <a:prstGeom prst="rect">
            <a:avLst/>
          </a:prstGeom>
          <a:noFill/>
          <a:ln w="19050">
            <a:gradFill flip="none" rotWithShape="1">
              <a:gsLst>
                <a:gs pos="0">
                  <a:srgbClr val="00C3A8">
                    <a:alpha val="25000"/>
                  </a:srgbClr>
                </a:gs>
                <a:gs pos="100000">
                  <a:srgbClr val="00C3A8"/>
                </a:gs>
              </a:gsLst>
              <a:lin ang="54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lIns="72000" tIns="36000" rIns="72000" bIns="54000" rtlCol="0" anchor="ctr"/>
          <a:lstStyle/>
          <a:p>
            <a:pPr algn="ctr"/>
            <a:r>
              <a:rPr lang="nl-NL" sz="2000" dirty="0">
                <a:solidFill>
                  <a:schemeClr val="accent1"/>
                </a:solidFill>
              </a:rPr>
              <a:t>Looptijd, slottermijn</a:t>
            </a:r>
          </a:p>
        </p:txBody>
      </p:sp>
      <p:sp>
        <p:nvSpPr>
          <p:cNvPr id="3" name="Rectangle 5">
            <a:extLst>
              <a:ext uri="{FF2B5EF4-FFF2-40B4-BE49-F238E27FC236}">
                <a16:creationId xmlns:a16="http://schemas.microsoft.com/office/drawing/2014/main" id="{681FD694-E4A0-1C7A-46EF-0E71FC650663}"/>
              </a:ext>
            </a:extLst>
          </p:cNvPr>
          <p:cNvSpPr/>
          <p:nvPr/>
        </p:nvSpPr>
        <p:spPr>
          <a:xfrm>
            <a:off x="9669199" y="1341438"/>
            <a:ext cx="1971939" cy="1049371"/>
          </a:xfrm>
          <a:prstGeom prst="rect">
            <a:avLst/>
          </a:prstGeom>
          <a:noFill/>
          <a:ln w="19050">
            <a:gradFill flip="none" rotWithShape="1">
              <a:gsLst>
                <a:gs pos="0">
                  <a:srgbClr val="00C3A8">
                    <a:alpha val="25000"/>
                  </a:srgbClr>
                </a:gs>
                <a:gs pos="100000">
                  <a:srgbClr val="00C3A8"/>
                </a:gs>
              </a:gsLst>
              <a:lin ang="54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lIns="72000" tIns="36000" rIns="72000" bIns="54000" rtlCol="0" anchor="ctr"/>
          <a:lstStyle/>
          <a:p>
            <a:pPr algn="ctr"/>
            <a:r>
              <a:rPr lang="nl-NL" sz="2000" dirty="0">
                <a:solidFill>
                  <a:schemeClr val="accent1"/>
                </a:solidFill>
              </a:rPr>
              <a:t>Offerte</a:t>
            </a:r>
          </a:p>
        </p:txBody>
      </p:sp>
    </p:spTree>
    <p:extLst>
      <p:ext uri="{BB962C8B-B14F-4D97-AF65-F5344CB8AC3E}">
        <p14:creationId xmlns:p14="http://schemas.microsoft.com/office/powerpoint/2010/main" val="304929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childTnLst>
                                </p:cTn>
                              </p:par>
                              <p:par>
                                <p:cTn id="8" presetID="42" presetClass="path" presetSubtype="0" decel="100000" fill="hold" grpId="1" nodeType="withEffect">
                                  <p:stCondLst>
                                    <p:cond delay="0"/>
                                  </p:stCondLst>
                                  <p:childTnLst>
                                    <p:animMotion origin="layout" path="M 0.01666 -0.00046 L 3.75E-6 1.85185E-6 " pathEditMode="relative" rAng="0" ptsTypes="AA">
                                      <p:cBhvr>
                                        <p:cTn id="9" dur="500" fill="hold"/>
                                        <p:tgtEl>
                                          <p:spTgt spid="6"/>
                                        </p:tgtEl>
                                        <p:attrNameLst>
                                          <p:attrName>ppt_x</p:attrName>
                                          <p:attrName>ppt_y</p:attrName>
                                        </p:attrNameLst>
                                      </p:cBhvr>
                                      <p:rCtr x="-83300" y="2300"/>
                                    </p:animMotion>
                                  </p:childTnLst>
                                </p:cTn>
                              </p:par>
                              <p:par>
                                <p:cTn id="10" presetID="10" presetClass="entr" presetSubtype="0" fill="hold" grpId="0" nodeType="withEffect">
                                  <p:stCondLst>
                                    <p:cond delay="2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50"/>
                                        <p:tgtEl>
                                          <p:spTgt spid="11"/>
                                        </p:tgtEl>
                                      </p:cBhvr>
                                    </p:animEffect>
                                  </p:childTnLst>
                                </p:cTn>
                              </p:par>
                              <p:par>
                                <p:cTn id="13" presetID="42" presetClass="path" presetSubtype="0" decel="100000" fill="hold" grpId="1" nodeType="withEffect">
                                  <p:stCondLst>
                                    <p:cond delay="250"/>
                                  </p:stCondLst>
                                  <p:childTnLst>
                                    <p:animMotion origin="layout" path="M 0.01666 -0.00046 L 3.75E-6 1.85185E-6 " pathEditMode="relative" rAng="0" ptsTypes="AA">
                                      <p:cBhvr>
                                        <p:cTn id="14" dur="500" fill="hold"/>
                                        <p:tgtEl>
                                          <p:spTgt spid="11"/>
                                        </p:tgtEl>
                                        <p:attrNameLst>
                                          <p:attrName>ppt_x</p:attrName>
                                          <p:attrName>ppt_y</p:attrName>
                                        </p:attrNameLst>
                                      </p:cBhvr>
                                      <p:rCtr x="-83300" y="2300"/>
                                    </p:animMotion>
                                  </p:childTnLst>
                                </p:cTn>
                              </p:par>
                              <p:par>
                                <p:cTn id="15" presetID="10" presetClass="entr" presetSubtype="0" fill="hold" grpId="0" nodeType="withEffect">
                                  <p:stCondLst>
                                    <p:cond delay="5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childTnLst>
                                </p:cTn>
                              </p:par>
                              <p:par>
                                <p:cTn id="18" presetID="42" presetClass="path" presetSubtype="0" decel="100000" fill="hold" grpId="1" nodeType="withEffect">
                                  <p:stCondLst>
                                    <p:cond delay="500"/>
                                  </p:stCondLst>
                                  <p:childTnLst>
                                    <p:animMotion origin="layout" path="M 0.01666 -0.00046 L 3.75E-6 1.85185E-6 " pathEditMode="relative" rAng="0" ptsTypes="AA">
                                      <p:cBhvr>
                                        <p:cTn id="19" dur="500" fill="hold"/>
                                        <p:tgtEl>
                                          <p:spTgt spid="12"/>
                                        </p:tgtEl>
                                        <p:attrNameLst>
                                          <p:attrName>ppt_x</p:attrName>
                                          <p:attrName>ppt_y</p:attrName>
                                        </p:attrNameLst>
                                      </p:cBhvr>
                                      <p:rCtr x="-83300" y="2300"/>
                                    </p:animMotion>
                                  </p:childTnLst>
                                </p:cTn>
                              </p:par>
                              <p:par>
                                <p:cTn id="20" presetID="10" presetClass="entr" presetSubtype="0" fill="hold" grpId="0" nodeType="withEffect">
                                  <p:stCondLst>
                                    <p:cond delay="75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50"/>
                                        <p:tgtEl>
                                          <p:spTgt spid="13"/>
                                        </p:tgtEl>
                                      </p:cBhvr>
                                    </p:animEffect>
                                  </p:childTnLst>
                                </p:cTn>
                              </p:par>
                              <p:par>
                                <p:cTn id="23" presetID="42" presetClass="path" presetSubtype="0" decel="100000" fill="hold" grpId="1" nodeType="withEffect">
                                  <p:stCondLst>
                                    <p:cond delay="750"/>
                                  </p:stCondLst>
                                  <p:childTnLst>
                                    <p:animMotion origin="layout" path="M 0.01666 -0.00046 L 3.75E-6 1.85185E-6 " pathEditMode="relative" rAng="0" ptsTypes="AA">
                                      <p:cBhvr>
                                        <p:cTn id="24" dur="500" fill="hold"/>
                                        <p:tgtEl>
                                          <p:spTgt spid="13"/>
                                        </p:tgtEl>
                                        <p:attrNameLst>
                                          <p:attrName>ppt_x</p:attrName>
                                          <p:attrName>ppt_y</p:attrName>
                                        </p:attrNameLst>
                                      </p:cBhvr>
                                      <p:rCtr x="-83300" y="2300"/>
                                    </p:animMotion>
                                  </p:childTnLst>
                                </p:cTn>
                              </p:par>
                              <p:par>
                                <p:cTn id="25" presetID="10" presetClass="entr" presetSubtype="0" fill="hold" grpId="0" nodeType="withEffect">
                                  <p:stCondLst>
                                    <p:cond delay="100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250"/>
                                        <p:tgtEl>
                                          <p:spTgt spid="3"/>
                                        </p:tgtEl>
                                      </p:cBhvr>
                                    </p:animEffect>
                                  </p:childTnLst>
                                </p:cTn>
                              </p:par>
                              <p:par>
                                <p:cTn id="28" presetID="42" presetClass="path" presetSubtype="0" decel="100000" fill="hold" grpId="1" nodeType="withEffect">
                                  <p:stCondLst>
                                    <p:cond delay="1000"/>
                                  </p:stCondLst>
                                  <p:childTnLst>
                                    <p:animMotion origin="layout" path="M 0.01666 -0.00046 L 3.75E-6 1.85185E-6 " pathEditMode="relative" rAng="0" ptsTypes="AA">
                                      <p:cBhvr>
                                        <p:cTn id="29" dur="500" fill="hold"/>
                                        <p:tgtEl>
                                          <p:spTgt spid="3"/>
                                        </p:tgtEl>
                                        <p:attrNameLst>
                                          <p:attrName>ppt_x</p:attrName>
                                          <p:attrName>ppt_y</p:attrName>
                                        </p:attrNameLst>
                                      </p:cBhvr>
                                      <p:rCtr x="-83300" y="23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1" grpId="0" animBg="1"/>
      <p:bldP spid="11" grpId="1" animBg="1"/>
      <p:bldP spid="12" grpId="0" animBg="1"/>
      <p:bldP spid="12" grpId="1" animBg="1"/>
      <p:bldP spid="13" grpId="0" animBg="1"/>
      <p:bldP spid="13" grpId="1" animBg="1"/>
      <p:bldP spid="3" grpId="0" animBg="1"/>
      <p:bldP spid="3"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B3C1C-7BBB-6F87-D4D8-3EEDB34A4B89}"/>
              </a:ext>
            </a:extLst>
          </p:cNvPr>
          <p:cNvSpPr>
            <a:spLocks noGrp="1"/>
          </p:cNvSpPr>
          <p:nvPr>
            <p:ph type="title"/>
          </p:nvPr>
        </p:nvSpPr>
        <p:spPr/>
        <p:txBody>
          <a:bodyPr/>
          <a:lstStyle/>
          <a:p>
            <a:r>
              <a:rPr lang="nl-NL" b="1" dirty="0">
                <a:solidFill>
                  <a:schemeClr val="tx1"/>
                </a:solidFill>
              </a:rPr>
              <a:t>Commercieel vastgoed</a:t>
            </a:r>
          </a:p>
        </p:txBody>
      </p:sp>
      <p:sp>
        <p:nvSpPr>
          <p:cNvPr id="3" name="Footer Placeholder 2">
            <a:extLst>
              <a:ext uri="{FF2B5EF4-FFF2-40B4-BE49-F238E27FC236}">
                <a16:creationId xmlns:a16="http://schemas.microsoft.com/office/drawing/2014/main" id="{22573A37-F2ED-1E9C-5B12-8E36E46B20A2}"/>
              </a:ext>
            </a:extLst>
          </p:cNvPr>
          <p:cNvSpPr>
            <a:spLocks noGrp="1"/>
          </p:cNvSpPr>
          <p:nvPr>
            <p:ph type="ftr" sz="quarter" idx="11"/>
          </p:nvPr>
        </p:nvSpPr>
        <p:spPr/>
        <p:txBody>
          <a:bodyPr/>
          <a:lstStyle/>
          <a:p>
            <a:r>
              <a:rPr lang="nl-NL" dirty="0"/>
              <a:t>Kansen op de zakelijke financieringsmarkt: Zo pak je het gesprek slim aan  -  SEH 2025</a:t>
            </a:r>
          </a:p>
        </p:txBody>
      </p:sp>
      <p:sp>
        <p:nvSpPr>
          <p:cNvPr id="5" name="Slide Number Placeholder 4">
            <a:extLst>
              <a:ext uri="{FF2B5EF4-FFF2-40B4-BE49-F238E27FC236}">
                <a16:creationId xmlns:a16="http://schemas.microsoft.com/office/drawing/2014/main" id="{07BFBD42-ED1B-8412-97F5-D0F5016A4832}"/>
              </a:ext>
            </a:extLst>
          </p:cNvPr>
          <p:cNvSpPr>
            <a:spLocks noGrp="1"/>
          </p:cNvSpPr>
          <p:nvPr>
            <p:ph type="sldNum" sz="quarter" idx="12"/>
          </p:nvPr>
        </p:nvSpPr>
        <p:spPr/>
        <p:txBody>
          <a:bodyPr/>
          <a:lstStyle/>
          <a:p>
            <a:fld id="{962CB5CB-A24C-4094-B4A6-366B993DC4C5}" type="slidenum">
              <a:rPr lang="nl-NL" smtClean="0"/>
              <a:t>22</a:t>
            </a:fld>
            <a:endParaRPr lang="nl-NL" dirty="0"/>
          </a:p>
        </p:txBody>
      </p:sp>
      <p:grpSp>
        <p:nvGrpSpPr>
          <p:cNvPr id="7" name="Group 6">
            <a:extLst>
              <a:ext uri="{FF2B5EF4-FFF2-40B4-BE49-F238E27FC236}">
                <a16:creationId xmlns:a16="http://schemas.microsoft.com/office/drawing/2014/main" id="{FB448A33-F8AC-AC63-03C2-7129CB3E9926}"/>
              </a:ext>
            </a:extLst>
          </p:cNvPr>
          <p:cNvGrpSpPr/>
          <p:nvPr/>
        </p:nvGrpSpPr>
        <p:grpSpPr>
          <a:xfrm>
            <a:off x="875048" y="1374862"/>
            <a:ext cx="3240732" cy="4678425"/>
            <a:chOff x="875048" y="1374862"/>
            <a:chExt cx="3240732" cy="4678425"/>
          </a:xfrm>
        </p:grpSpPr>
        <p:sp>
          <p:nvSpPr>
            <p:cNvPr id="6" name="Rectangle 5">
              <a:extLst>
                <a:ext uri="{FF2B5EF4-FFF2-40B4-BE49-F238E27FC236}">
                  <a16:creationId xmlns:a16="http://schemas.microsoft.com/office/drawing/2014/main" id="{E4C33AFF-7188-DD6E-5C72-79F9501D7B83}"/>
                </a:ext>
              </a:extLst>
            </p:cNvPr>
            <p:cNvSpPr/>
            <p:nvPr/>
          </p:nvSpPr>
          <p:spPr>
            <a:xfrm>
              <a:off x="875420" y="4797152"/>
              <a:ext cx="3240360" cy="1256135"/>
            </a:xfrm>
            <a:prstGeom prst="rect">
              <a:avLst/>
            </a:prstGeom>
            <a:noFill/>
            <a:ln w="19050">
              <a:gradFill flip="none" rotWithShape="1">
                <a:gsLst>
                  <a:gs pos="0">
                    <a:srgbClr val="00C3A8">
                      <a:alpha val="25000"/>
                    </a:srgbClr>
                  </a:gs>
                  <a:gs pos="100000">
                    <a:srgbClr val="00C3A8"/>
                  </a:gs>
                </a:gsLst>
                <a:lin ang="54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dirty="0">
                  <a:solidFill>
                    <a:srgbClr val="313131"/>
                  </a:solidFill>
                </a:rPr>
                <a:t>Professionele belegger</a:t>
              </a:r>
            </a:p>
            <a:p>
              <a:pPr algn="ctr"/>
              <a:r>
                <a:rPr lang="nl-NL" sz="2000" dirty="0">
                  <a:solidFill>
                    <a:srgbClr val="313131"/>
                  </a:solidFill>
                </a:rPr>
                <a:t>Zakelijk of privé</a:t>
              </a:r>
            </a:p>
            <a:p>
              <a:pPr algn="ctr"/>
              <a:r>
                <a:rPr lang="nl-NL" sz="2000" dirty="0">
                  <a:solidFill>
                    <a:srgbClr val="313131"/>
                  </a:solidFill>
                </a:rPr>
                <a:t>Ratio’s zoals LTV, DSCR</a:t>
              </a:r>
            </a:p>
          </p:txBody>
        </p:sp>
        <p:pic>
          <p:nvPicPr>
            <p:cNvPr id="4" name="Picture 8" descr="Woning verhuren stappen - Alles wat je moet weten | Hopmans Wonen">
              <a:extLst>
                <a:ext uri="{FF2B5EF4-FFF2-40B4-BE49-F238E27FC236}">
                  <a16:creationId xmlns:a16="http://schemas.microsoft.com/office/drawing/2014/main" id="{B653750F-6A10-884B-3CF2-19213B65A1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09" t="3098" r="27892" b="8818"/>
            <a:stretch/>
          </p:blipFill>
          <p:spPr bwMode="auto">
            <a:xfrm>
              <a:off x="875048" y="1944701"/>
              <a:ext cx="3240360" cy="2746040"/>
            </a:xfrm>
            <a:prstGeom prst="rect">
              <a:avLst/>
            </a:prstGeom>
            <a:noFill/>
            <a:extLst>
              <a:ext uri="{909E8E84-426E-40DD-AFC4-6F175D3DCCD1}">
                <a14:hiddenFill xmlns:a14="http://schemas.microsoft.com/office/drawing/2010/main">
                  <a:solidFill>
                    <a:srgbClr val="FFFFFF"/>
                  </a:solidFill>
                </a14:hiddenFill>
              </a:ext>
            </a:extLst>
          </p:spPr>
        </p:pic>
        <p:sp>
          <p:nvSpPr>
            <p:cNvPr id="15" name="Content Placeholder 2">
              <a:extLst>
                <a:ext uri="{FF2B5EF4-FFF2-40B4-BE49-F238E27FC236}">
                  <a16:creationId xmlns:a16="http://schemas.microsoft.com/office/drawing/2014/main" id="{4614B9C5-C65B-9032-7C11-3BD41A436412}"/>
                </a:ext>
              </a:extLst>
            </p:cNvPr>
            <p:cNvSpPr txBox="1">
              <a:spLocks/>
            </p:cNvSpPr>
            <p:nvPr/>
          </p:nvSpPr>
          <p:spPr>
            <a:xfrm>
              <a:off x="875048" y="1374862"/>
              <a:ext cx="3240360" cy="350865"/>
            </a:xfrm>
            <a:prstGeom prst="rect">
              <a:avLst/>
            </a:prstGeom>
          </p:spPr>
          <p:txBody>
            <a:bodyPr vert="horz" wrap="square" lIns="0" tIns="0" rIns="0" bIns="0" rtlCol="0">
              <a:spAutoFit/>
            </a:bodyPr>
            <a:lstStyle>
              <a:lvl1pPr marL="0" indent="0" algn="l" defTabSz="914400" rtl="0" eaLnBrk="1" latinLnBrk="0" hangingPunct="1">
                <a:lnSpc>
                  <a:spcPct val="95000"/>
                </a:lnSpc>
                <a:spcBef>
                  <a:spcPts val="400"/>
                </a:spcBef>
                <a:buFont typeface="Arial" panose="020B0604020202020204" pitchFamily="34" charset="0"/>
                <a:buNone/>
                <a:defRPr sz="2400" b="0" kern="1200">
                  <a:solidFill>
                    <a:schemeClr val="tx1"/>
                  </a:solidFill>
                  <a:latin typeface="+mn-lt"/>
                  <a:ea typeface="+mn-ea"/>
                  <a:cs typeface="+mn-cs"/>
                </a:defRPr>
              </a:lvl1pPr>
              <a:lvl2pPr marL="228600" indent="-228600" algn="l" defTabSz="914400" rtl="0" eaLnBrk="1" latinLnBrk="0" hangingPunct="1">
                <a:lnSpc>
                  <a:spcPct val="95000"/>
                </a:lnSpc>
                <a:spcBef>
                  <a:spcPts val="400"/>
                </a:spcBef>
                <a:buSzPct val="85000"/>
                <a:buFont typeface="Arial" panose="020B0604020202020204" pitchFamily="34" charset="0"/>
                <a:buChar char="•"/>
                <a:defRPr sz="2400" kern="1200">
                  <a:solidFill>
                    <a:schemeClr val="tx1"/>
                  </a:solidFill>
                  <a:latin typeface="+mn-lt"/>
                  <a:ea typeface="+mn-ea"/>
                  <a:cs typeface="+mn-cs"/>
                </a:defRPr>
              </a:lvl2pPr>
              <a:lvl3pPr marL="0" indent="0" algn="l" defTabSz="914400" rtl="0" eaLnBrk="1" latinLnBrk="0" hangingPunct="1">
                <a:lnSpc>
                  <a:spcPct val="95000"/>
                </a:lnSpc>
                <a:spcBef>
                  <a:spcPts val="400"/>
                </a:spcBef>
                <a:buFont typeface="Arial" panose="020B0604020202020204" pitchFamily="34" charset="0"/>
                <a:buNone/>
                <a:defRPr sz="2400" b="1" kern="1200">
                  <a:solidFill>
                    <a:srgbClr val="00C3A8"/>
                  </a:solidFill>
                  <a:latin typeface="+mn-lt"/>
                  <a:ea typeface="+mn-ea"/>
                  <a:cs typeface="+mn-cs"/>
                </a:defRPr>
              </a:lvl3pPr>
              <a:lvl4pPr marL="0" indent="0" algn="l" defTabSz="914400" rtl="0" eaLnBrk="1" latinLnBrk="0" hangingPunct="1">
                <a:lnSpc>
                  <a:spcPct val="95000"/>
                </a:lnSpc>
                <a:spcBef>
                  <a:spcPts val="400"/>
                </a:spcBef>
                <a:buFont typeface="Arial" panose="020B0604020202020204" pitchFamily="34" charset="0"/>
                <a:buNone/>
                <a:defRPr sz="2400" b="1" kern="1200">
                  <a:solidFill>
                    <a:schemeClr val="tx1"/>
                  </a:solidFill>
                  <a:latin typeface="+mn-lt"/>
                  <a:ea typeface="+mn-ea"/>
                  <a:cs typeface="+mn-cs"/>
                </a:defRPr>
              </a:lvl4pPr>
              <a:lvl5pPr marL="457200" indent="-457200" algn="l" defTabSz="914400" rtl="0" eaLnBrk="1" latinLnBrk="0" hangingPunct="1">
                <a:lnSpc>
                  <a:spcPct val="95000"/>
                </a:lnSpc>
                <a:spcBef>
                  <a:spcPts val="400"/>
                </a:spcBef>
                <a:buFont typeface="+mj-lt"/>
                <a:buAutoNum type="arabicPeriod"/>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nl-NL" b="1" dirty="0">
                  <a:solidFill>
                    <a:schemeClr val="bg2"/>
                  </a:solidFill>
                </a:rPr>
                <a:t>Woning voor verhuur</a:t>
              </a:r>
            </a:p>
          </p:txBody>
        </p:sp>
      </p:grpSp>
      <p:grpSp>
        <p:nvGrpSpPr>
          <p:cNvPr id="8" name="Group 7">
            <a:extLst>
              <a:ext uri="{FF2B5EF4-FFF2-40B4-BE49-F238E27FC236}">
                <a16:creationId xmlns:a16="http://schemas.microsoft.com/office/drawing/2014/main" id="{F2367D1F-0CD7-27FE-C66E-8AE3903B5875}"/>
              </a:ext>
            </a:extLst>
          </p:cNvPr>
          <p:cNvGrpSpPr/>
          <p:nvPr/>
        </p:nvGrpSpPr>
        <p:grpSpPr>
          <a:xfrm>
            <a:off x="4457818" y="1374862"/>
            <a:ext cx="3276364" cy="4678424"/>
            <a:chOff x="4457818" y="1374862"/>
            <a:chExt cx="3276364" cy="4678424"/>
          </a:xfrm>
        </p:grpSpPr>
        <p:sp>
          <p:nvSpPr>
            <p:cNvPr id="11" name="Rectangle 5">
              <a:extLst>
                <a:ext uri="{FF2B5EF4-FFF2-40B4-BE49-F238E27FC236}">
                  <a16:creationId xmlns:a16="http://schemas.microsoft.com/office/drawing/2014/main" id="{6932652A-CFE4-E979-F16C-98972B79A80C}"/>
                </a:ext>
              </a:extLst>
            </p:cNvPr>
            <p:cNvSpPr/>
            <p:nvPr/>
          </p:nvSpPr>
          <p:spPr>
            <a:xfrm>
              <a:off x="4475820" y="4797151"/>
              <a:ext cx="3240360" cy="1256135"/>
            </a:xfrm>
            <a:prstGeom prst="rect">
              <a:avLst/>
            </a:prstGeom>
            <a:noFill/>
            <a:ln w="19050">
              <a:gradFill flip="none" rotWithShape="1">
                <a:gsLst>
                  <a:gs pos="0">
                    <a:srgbClr val="00C3A8">
                      <a:alpha val="25000"/>
                    </a:srgbClr>
                  </a:gs>
                  <a:gs pos="100000">
                    <a:srgbClr val="00C3A8"/>
                  </a:gs>
                </a:gsLst>
                <a:lin ang="54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dirty="0">
                  <a:solidFill>
                    <a:srgbClr val="313131"/>
                  </a:solidFill>
                </a:rPr>
                <a:t>Single of </a:t>
              </a:r>
              <a:r>
                <a:rPr lang="nl-NL" sz="2000" dirty="0" err="1">
                  <a:solidFill>
                    <a:srgbClr val="313131"/>
                  </a:solidFill>
                </a:rPr>
                <a:t>multi</a:t>
              </a:r>
              <a:r>
                <a:rPr lang="nl-NL" sz="2000" dirty="0">
                  <a:solidFill>
                    <a:srgbClr val="313131"/>
                  </a:solidFill>
                </a:rPr>
                <a:t> tenant</a:t>
              </a:r>
            </a:p>
            <a:p>
              <a:pPr algn="ctr"/>
              <a:r>
                <a:rPr lang="nl-NL" sz="2000" dirty="0">
                  <a:solidFill>
                    <a:srgbClr val="313131"/>
                  </a:solidFill>
                </a:rPr>
                <a:t>Bezettingsgraad</a:t>
              </a:r>
            </a:p>
            <a:p>
              <a:pPr algn="ctr"/>
              <a:r>
                <a:rPr lang="nl-NL" sz="2000" dirty="0">
                  <a:solidFill>
                    <a:srgbClr val="313131"/>
                  </a:solidFill>
                </a:rPr>
                <a:t>Huurdersoverzicht</a:t>
              </a:r>
            </a:p>
          </p:txBody>
        </p:sp>
        <p:pic>
          <p:nvPicPr>
            <p:cNvPr id="13" name="Picture 6" descr="Kantoren steeds vaker oplossing voor woningnood: 'zonde hoeveel er  leegstaat' | Wonen | AD.nl">
              <a:extLst>
                <a:ext uri="{FF2B5EF4-FFF2-40B4-BE49-F238E27FC236}">
                  <a16:creationId xmlns:a16="http://schemas.microsoft.com/office/drawing/2014/main" id="{9ED4A213-BE7F-AC31-8C7B-2846152F556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78" r="26390"/>
            <a:stretch/>
          </p:blipFill>
          <p:spPr bwMode="auto">
            <a:xfrm>
              <a:off x="4457818" y="1944701"/>
              <a:ext cx="3276364" cy="2746040"/>
            </a:xfrm>
            <a:prstGeom prst="rect">
              <a:avLst/>
            </a:prstGeom>
            <a:noFill/>
            <a:extLst>
              <a:ext uri="{909E8E84-426E-40DD-AFC4-6F175D3DCCD1}">
                <a14:hiddenFill xmlns:a14="http://schemas.microsoft.com/office/drawing/2010/main">
                  <a:solidFill>
                    <a:srgbClr val="FFFFFF"/>
                  </a:solidFill>
                </a14:hiddenFill>
              </a:ext>
            </a:extLst>
          </p:spPr>
        </p:pic>
        <p:sp>
          <p:nvSpPr>
            <p:cNvPr id="16" name="Content Placeholder 2">
              <a:extLst>
                <a:ext uri="{FF2B5EF4-FFF2-40B4-BE49-F238E27FC236}">
                  <a16:creationId xmlns:a16="http://schemas.microsoft.com/office/drawing/2014/main" id="{3669B01E-1E8A-EC98-E0AC-1E5192755BE2}"/>
                </a:ext>
              </a:extLst>
            </p:cNvPr>
            <p:cNvSpPr txBox="1">
              <a:spLocks/>
            </p:cNvSpPr>
            <p:nvPr/>
          </p:nvSpPr>
          <p:spPr>
            <a:xfrm>
              <a:off x="4475820" y="1374862"/>
              <a:ext cx="3240360" cy="350865"/>
            </a:xfrm>
            <a:prstGeom prst="rect">
              <a:avLst/>
            </a:prstGeom>
          </p:spPr>
          <p:txBody>
            <a:bodyPr vert="horz" wrap="square" lIns="0" tIns="0" rIns="0" bIns="0" rtlCol="0">
              <a:spAutoFit/>
            </a:bodyPr>
            <a:lstStyle>
              <a:lvl1pPr marL="0" indent="0" algn="l" defTabSz="914400" rtl="0" eaLnBrk="1" latinLnBrk="0" hangingPunct="1">
                <a:lnSpc>
                  <a:spcPct val="95000"/>
                </a:lnSpc>
                <a:spcBef>
                  <a:spcPts val="400"/>
                </a:spcBef>
                <a:buFont typeface="Arial" panose="020B0604020202020204" pitchFamily="34" charset="0"/>
                <a:buNone/>
                <a:defRPr sz="2400" b="0" kern="1200">
                  <a:solidFill>
                    <a:schemeClr val="tx1"/>
                  </a:solidFill>
                  <a:latin typeface="+mn-lt"/>
                  <a:ea typeface="+mn-ea"/>
                  <a:cs typeface="+mn-cs"/>
                </a:defRPr>
              </a:lvl1pPr>
              <a:lvl2pPr marL="228600" indent="-228600" algn="l" defTabSz="914400" rtl="0" eaLnBrk="1" latinLnBrk="0" hangingPunct="1">
                <a:lnSpc>
                  <a:spcPct val="95000"/>
                </a:lnSpc>
                <a:spcBef>
                  <a:spcPts val="400"/>
                </a:spcBef>
                <a:buSzPct val="85000"/>
                <a:buFont typeface="Arial" panose="020B0604020202020204" pitchFamily="34" charset="0"/>
                <a:buChar char="•"/>
                <a:defRPr sz="2400" kern="1200">
                  <a:solidFill>
                    <a:schemeClr val="tx1"/>
                  </a:solidFill>
                  <a:latin typeface="+mn-lt"/>
                  <a:ea typeface="+mn-ea"/>
                  <a:cs typeface="+mn-cs"/>
                </a:defRPr>
              </a:lvl2pPr>
              <a:lvl3pPr marL="0" indent="0" algn="l" defTabSz="914400" rtl="0" eaLnBrk="1" latinLnBrk="0" hangingPunct="1">
                <a:lnSpc>
                  <a:spcPct val="95000"/>
                </a:lnSpc>
                <a:spcBef>
                  <a:spcPts val="400"/>
                </a:spcBef>
                <a:buFont typeface="Arial" panose="020B0604020202020204" pitchFamily="34" charset="0"/>
                <a:buNone/>
                <a:defRPr sz="2400" b="1" kern="1200">
                  <a:solidFill>
                    <a:srgbClr val="00C3A8"/>
                  </a:solidFill>
                  <a:latin typeface="+mn-lt"/>
                  <a:ea typeface="+mn-ea"/>
                  <a:cs typeface="+mn-cs"/>
                </a:defRPr>
              </a:lvl3pPr>
              <a:lvl4pPr marL="0" indent="0" algn="l" defTabSz="914400" rtl="0" eaLnBrk="1" latinLnBrk="0" hangingPunct="1">
                <a:lnSpc>
                  <a:spcPct val="95000"/>
                </a:lnSpc>
                <a:spcBef>
                  <a:spcPts val="400"/>
                </a:spcBef>
                <a:buFont typeface="Arial" panose="020B0604020202020204" pitchFamily="34" charset="0"/>
                <a:buNone/>
                <a:defRPr sz="2400" b="1" kern="1200">
                  <a:solidFill>
                    <a:schemeClr val="tx1"/>
                  </a:solidFill>
                  <a:latin typeface="+mn-lt"/>
                  <a:ea typeface="+mn-ea"/>
                  <a:cs typeface="+mn-cs"/>
                </a:defRPr>
              </a:lvl4pPr>
              <a:lvl5pPr marL="457200" indent="-457200" algn="l" defTabSz="914400" rtl="0" eaLnBrk="1" latinLnBrk="0" hangingPunct="1">
                <a:lnSpc>
                  <a:spcPct val="95000"/>
                </a:lnSpc>
                <a:spcBef>
                  <a:spcPts val="400"/>
                </a:spcBef>
                <a:buFont typeface="+mj-lt"/>
                <a:buAutoNum type="arabicPeriod"/>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nl-NL" b="1" dirty="0">
                  <a:solidFill>
                    <a:schemeClr val="bg2"/>
                  </a:solidFill>
                </a:rPr>
                <a:t>Zakelijk vastgoed</a:t>
              </a:r>
            </a:p>
          </p:txBody>
        </p:sp>
      </p:grpSp>
      <p:grpSp>
        <p:nvGrpSpPr>
          <p:cNvPr id="9" name="Group 8">
            <a:extLst>
              <a:ext uri="{FF2B5EF4-FFF2-40B4-BE49-F238E27FC236}">
                <a16:creationId xmlns:a16="http://schemas.microsoft.com/office/drawing/2014/main" id="{C652266F-1FA7-90F6-E013-BEFCE612F241}"/>
              </a:ext>
            </a:extLst>
          </p:cNvPr>
          <p:cNvGrpSpPr/>
          <p:nvPr/>
        </p:nvGrpSpPr>
        <p:grpSpPr>
          <a:xfrm>
            <a:off x="8076220" y="1374862"/>
            <a:ext cx="3240360" cy="4678423"/>
            <a:chOff x="8076220" y="1374862"/>
            <a:chExt cx="3240360" cy="4678423"/>
          </a:xfrm>
        </p:grpSpPr>
        <p:sp>
          <p:nvSpPr>
            <p:cNvPr id="12" name="Rectangle 5">
              <a:extLst>
                <a:ext uri="{FF2B5EF4-FFF2-40B4-BE49-F238E27FC236}">
                  <a16:creationId xmlns:a16="http://schemas.microsoft.com/office/drawing/2014/main" id="{1D9C828D-E29D-769A-41EE-B5E9A041C69C}"/>
                </a:ext>
              </a:extLst>
            </p:cNvPr>
            <p:cNvSpPr/>
            <p:nvPr/>
          </p:nvSpPr>
          <p:spPr>
            <a:xfrm>
              <a:off x="8076220" y="4797150"/>
              <a:ext cx="3240360" cy="1256135"/>
            </a:xfrm>
            <a:prstGeom prst="rect">
              <a:avLst/>
            </a:prstGeom>
            <a:noFill/>
            <a:ln w="19050">
              <a:gradFill flip="none" rotWithShape="1">
                <a:gsLst>
                  <a:gs pos="0">
                    <a:srgbClr val="00C3A8">
                      <a:alpha val="25000"/>
                    </a:srgbClr>
                  </a:gs>
                  <a:gs pos="100000">
                    <a:srgbClr val="00C3A8"/>
                  </a:gs>
                </a:gsLst>
                <a:lin ang="54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dirty="0">
                  <a:solidFill>
                    <a:srgbClr val="313131"/>
                  </a:solidFill>
                </a:rPr>
                <a:t>LTV en LTC</a:t>
              </a:r>
            </a:p>
            <a:p>
              <a:pPr algn="ctr"/>
              <a:r>
                <a:rPr lang="nl-NL" sz="2000" dirty="0">
                  <a:solidFill>
                    <a:srgbClr val="313131"/>
                  </a:solidFill>
                </a:rPr>
                <a:t>Bouwdepot</a:t>
              </a:r>
            </a:p>
            <a:p>
              <a:pPr algn="ctr"/>
              <a:r>
                <a:rPr lang="nl-NL" sz="2000" dirty="0">
                  <a:solidFill>
                    <a:srgbClr val="313131"/>
                  </a:solidFill>
                </a:rPr>
                <a:t>Exit</a:t>
              </a:r>
            </a:p>
          </p:txBody>
        </p:sp>
        <p:pic>
          <p:nvPicPr>
            <p:cNvPr id="14" name="Picture 2" descr="Projectontwikkeling - Aarts Bouw">
              <a:extLst>
                <a:ext uri="{FF2B5EF4-FFF2-40B4-BE49-F238E27FC236}">
                  <a16:creationId xmlns:a16="http://schemas.microsoft.com/office/drawing/2014/main" id="{723C84BA-9A48-22FC-8B8C-3266989EE94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627" b="7627"/>
            <a:stretch/>
          </p:blipFill>
          <p:spPr bwMode="auto">
            <a:xfrm>
              <a:off x="8076220" y="1944701"/>
              <a:ext cx="3240360" cy="2746040"/>
            </a:xfrm>
            <a:prstGeom prst="rect">
              <a:avLst/>
            </a:prstGeom>
            <a:noFill/>
            <a:extLst>
              <a:ext uri="{909E8E84-426E-40DD-AFC4-6F175D3DCCD1}">
                <a14:hiddenFill xmlns:a14="http://schemas.microsoft.com/office/drawing/2010/main">
                  <a:solidFill>
                    <a:srgbClr val="FFFFFF"/>
                  </a:solidFill>
                </a14:hiddenFill>
              </a:ext>
            </a:extLst>
          </p:spPr>
        </p:pic>
        <p:sp>
          <p:nvSpPr>
            <p:cNvPr id="17" name="Content Placeholder 2">
              <a:extLst>
                <a:ext uri="{FF2B5EF4-FFF2-40B4-BE49-F238E27FC236}">
                  <a16:creationId xmlns:a16="http://schemas.microsoft.com/office/drawing/2014/main" id="{97C03E9C-705C-2733-9866-40CCCD0EC731}"/>
                </a:ext>
              </a:extLst>
            </p:cNvPr>
            <p:cNvSpPr txBox="1">
              <a:spLocks/>
            </p:cNvSpPr>
            <p:nvPr/>
          </p:nvSpPr>
          <p:spPr>
            <a:xfrm>
              <a:off x="8076220" y="1374862"/>
              <a:ext cx="3240360" cy="350865"/>
            </a:xfrm>
            <a:prstGeom prst="rect">
              <a:avLst/>
            </a:prstGeom>
          </p:spPr>
          <p:txBody>
            <a:bodyPr vert="horz" wrap="square" lIns="0" tIns="0" rIns="0" bIns="0" rtlCol="0">
              <a:spAutoFit/>
            </a:bodyPr>
            <a:lstStyle>
              <a:lvl1pPr marL="0" indent="0" algn="l" defTabSz="914400" rtl="0" eaLnBrk="1" latinLnBrk="0" hangingPunct="1">
                <a:lnSpc>
                  <a:spcPct val="95000"/>
                </a:lnSpc>
                <a:spcBef>
                  <a:spcPts val="400"/>
                </a:spcBef>
                <a:buFont typeface="Arial" panose="020B0604020202020204" pitchFamily="34" charset="0"/>
                <a:buNone/>
                <a:defRPr sz="2400" b="0" kern="1200">
                  <a:solidFill>
                    <a:schemeClr val="tx1"/>
                  </a:solidFill>
                  <a:latin typeface="+mn-lt"/>
                  <a:ea typeface="+mn-ea"/>
                  <a:cs typeface="+mn-cs"/>
                </a:defRPr>
              </a:lvl1pPr>
              <a:lvl2pPr marL="228600" indent="-228600" algn="l" defTabSz="914400" rtl="0" eaLnBrk="1" latinLnBrk="0" hangingPunct="1">
                <a:lnSpc>
                  <a:spcPct val="95000"/>
                </a:lnSpc>
                <a:spcBef>
                  <a:spcPts val="400"/>
                </a:spcBef>
                <a:buSzPct val="85000"/>
                <a:buFont typeface="Arial" panose="020B0604020202020204" pitchFamily="34" charset="0"/>
                <a:buChar char="•"/>
                <a:defRPr sz="2400" kern="1200">
                  <a:solidFill>
                    <a:schemeClr val="tx1"/>
                  </a:solidFill>
                  <a:latin typeface="+mn-lt"/>
                  <a:ea typeface="+mn-ea"/>
                  <a:cs typeface="+mn-cs"/>
                </a:defRPr>
              </a:lvl2pPr>
              <a:lvl3pPr marL="0" indent="0" algn="l" defTabSz="914400" rtl="0" eaLnBrk="1" latinLnBrk="0" hangingPunct="1">
                <a:lnSpc>
                  <a:spcPct val="95000"/>
                </a:lnSpc>
                <a:spcBef>
                  <a:spcPts val="400"/>
                </a:spcBef>
                <a:buFont typeface="Arial" panose="020B0604020202020204" pitchFamily="34" charset="0"/>
                <a:buNone/>
                <a:defRPr sz="2400" b="1" kern="1200">
                  <a:solidFill>
                    <a:srgbClr val="00C3A8"/>
                  </a:solidFill>
                  <a:latin typeface="+mn-lt"/>
                  <a:ea typeface="+mn-ea"/>
                  <a:cs typeface="+mn-cs"/>
                </a:defRPr>
              </a:lvl3pPr>
              <a:lvl4pPr marL="0" indent="0" algn="l" defTabSz="914400" rtl="0" eaLnBrk="1" latinLnBrk="0" hangingPunct="1">
                <a:lnSpc>
                  <a:spcPct val="95000"/>
                </a:lnSpc>
                <a:spcBef>
                  <a:spcPts val="400"/>
                </a:spcBef>
                <a:buFont typeface="Arial" panose="020B0604020202020204" pitchFamily="34" charset="0"/>
                <a:buNone/>
                <a:defRPr sz="2400" b="1" kern="1200">
                  <a:solidFill>
                    <a:schemeClr val="tx1"/>
                  </a:solidFill>
                  <a:latin typeface="+mn-lt"/>
                  <a:ea typeface="+mn-ea"/>
                  <a:cs typeface="+mn-cs"/>
                </a:defRPr>
              </a:lvl4pPr>
              <a:lvl5pPr marL="457200" indent="-457200" algn="l" defTabSz="914400" rtl="0" eaLnBrk="1" latinLnBrk="0" hangingPunct="1">
                <a:lnSpc>
                  <a:spcPct val="95000"/>
                </a:lnSpc>
                <a:spcBef>
                  <a:spcPts val="400"/>
                </a:spcBef>
                <a:buFont typeface="+mj-lt"/>
                <a:buAutoNum type="arabicPeriod"/>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nl-NL" b="1" dirty="0">
                  <a:solidFill>
                    <a:schemeClr val="bg2"/>
                  </a:solidFill>
                </a:rPr>
                <a:t>Projectontwikkeling</a:t>
              </a:r>
            </a:p>
          </p:txBody>
        </p:sp>
      </p:grpSp>
    </p:spTree>
    <p:extLst>
      <p:ext uri="{BB962C8B-B14F-4D97-AF65-F5344CB8AC3E}">
        <p14:creationId xmlns:p14="http://schemas.microsoft.com/office/powerpoint/2010/main" val="422927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26CB09-CE1A-E186-089E-6B611A9826D3}"/>
              </a:ext>
            </a:extLst>
          </p:cNvPr>
          <p:cNvSpPr>
            <a:spLocks noGrp="1"/>
          </p:cNvSpPr>
          <p:nvPr>
            <p:ph type="title"/>
          </p:nvPr>
        </p:nvSpPr>
        <p:spPr/>
        <p:txBody>
          <a:bodyPr/>
          <a:lstStyle/>
          <a:p>
            <a:r>
              <a:rPr lang="nl-NL" dirty="0"/>
              <a:t>Bedrijfsovername</a:t>
            </a:r>
          </a:p>
        </p:txBody>
      </p:sp>
      <p:sp>
        <p:nvSpPr>
          <p:cNvPr id="4" name="Tijdelijke aanduiding voor voettekst 3">
            <a:extLst>
              <a:ext uri="{FF2B5EF4-FFF2-40B4-BE49-F238E27FC236}">
                <a16:creationId xmlns:a16="http://schemas.microsoft.com/office/drawing/2014/main" id="{4AB81C7A-2332-72C9-DE54-7E51998300B8}"/>
              </a:ext>
            </a:extLst>
          </p:cNvPr>
          <p:cNvSpPr>
            <a:spLocks noGrp="1"/>
          </p:cNvSpPr>
          <p:nvPr>
            <p:ph type="ftr" sz="quarter" idx="11"/>
          </p:nvPr>
        </p:nvSpPr>
        <p:spPr/>
        <p:txBody>
          <a:bodyPr/>
          <a:lstStyle/>
          <a:p>
            <a:r>
              <a:rPr lang="nl-NL" dirty="0"/>
              <a:t>Kansen op de zakelijke financieringsmarkt: Zo pak je het gesprek slim aan  -  SEH 2025</a:t>
            </a:r>
          </a:p>
        </p:txBody>
      </p:sp>
      <p:sp>
        <p:nvSpPr>
          <p:cNvPr id="5" name="Tijdelijke aanduiding voor dianummer 4">
            <a:extLst>
              <a:ext uri="{FF2B5EF4-FFF2-40B4-BE49-F238E27FC236}">
                <a16:creationId xmlns:a16="http://schemas.microsoft.com/office/drawing/2014/main" id="{EECA6227-51F2-E9FC-3A0A-EB61EE3F886A}"/>
              </a:ext>
            </a:extLst>
          </p:cNvPr>
          <p:cNvSpPr>
            <a:spLocks noGrp="1"/>
          </p:cNvSpPr>
          <p:nvPr>
            <p:ph type="sldNum" sz="quarter" idx="12"/>
          </p:nvPr>
        </p:nvSpPr>
        <p:spPr/>
        <p:txBody>
          <a:bodyPr/>
          <a:lstStyle/>
          <a:p>
            <a:fld id="{962CB5CB-A24C-4094-B4A6-366B993DC4C5}" type="slidenum">
              <a:rPr lang="nl-NL" smtClean="0"/>
              <a:t>23</a:t>
            </a:fld>
            <a:endParaRPr lang="nl-NL" dirty="0"/>
          </a:p>
        </p:txBody>
      </p:sp>
      <p:sp>
        <p:nvSpPr>
          <p:cNvPr id="6" name="Rectangle 5">
            <a:extLst>
              <a:ext uri="{FF2B5EF4-FFF2-40B4-BE49-F238E27FC236}">
                <a16:creationId xmlns:a16="http://schemas.microsoft.com/office/drawing/2014/main" id="{0EF76B15-7AA8-D489-0C8D-7C16C71B2C70}"/>
              </a:ext>
            </a:extLst>
          </p:cNvPr>
          <p:cNvSpPr/>
          <p:nvPr/>
        </p:nvSpPr>
        <p:spPr>
          <a:xfrm>
            <a:off x="716182" y="1804288"/>
            <a:ext cx="2412703" cy="1336679"/>
          </a:xfrm>
          <a:prstGeom prst="rect">
            <a:avLst/>
          </a:prstGeom>
          <a:noFill/>
          <a:ln w="19050">
            <a:gradFill flip="none" rotWithShape="1">
              <a:gsLst>
                <a:gs pos="0">
                  <a:srgbClr val="00C3A8">
                    <a:alpha val="25000"/>
                  </a:srgbClr>
                </a:gs>
                <a:gs pos="100000">
                  <a:srgbClr val="00C3A8"/>
                </a:gs>
              </a:gsLst>
              <a:lin ang="54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lIns="72000" tIns="36000" rIns="72000" bIns="54000" rtlCol="0" anchor="ctr"/>
          <a:lstStyle/>
          <a:p>
            <a:pPr algn="ctr"/>
            <a:r>
              <a:rPr lang="nl-NL" sz="2000" dirty="0">
                <a:solidFill>
                  <a:schemeClr val="accent1"/>
                </a:solidFill>
              </a:rPr>
              <a:t>MBI, MBO?</a:t>
            </a:r>
          </a:p>
        </p:txBody>
      </p:sp>
      <p:sp>
        <p:nvSpPr>
          <p:cNvPr id="11" name="Rectangle 5">
            <a:extLst>
              <a:ext uri="{FF2B5EF4-FFF2-40B4-BE49-F238E27FC236}">
                <a16:creationId xmlns:a16="http://schemas.microsoft.com/office/drawing/2014/main" id="{39388A43-182E-1844-D06D-2DB716146A60}"/>
              </a:ext>
            </a:extLst>
          </p:cNvPr>
          <p:cNvSpPr/>
          <p:nvPr/>
        </p:nvSpPr>
        <p:spPr>
          <a:xfrm>
            <a:off x="3505421" y="1804288"/>
            <a:ext cx="2412703" cy="1336679"/>
          </a:xfrm>
          <a:prstGeom prst="rect">
            <a:avLst/>
          </a:prstGeom>
          <a:noFill/>
          <a:ln w="19050">
            <a:gradFill flip="none" rotWithShape="1">
              <a:gsLst>
                <a:gs pos="0">
                  <a:srgbClr val="00C3A8">
                    <a:alpha val="25000"/>
                  </a:srgbClr>
                </a:gs>
                <a:gs pos="100000">
                  <a:srgbClr val="00C3A8"/>
                </a:gs>
              </a:gsLst>
              <a:lin ang="54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lIns="72000" tIns="36000" rIns="72000" bIns="54000" rtlCol="0" anchor="ctr"/>
          <a:lstStyle/>
          <a:p>
            <a:pPr algn="ctr"/>
            <a:r>
              <a:rPr lang="nl-NL" sz="2000" dirty="0">
                <a:solidFill>
                  <a:schemeClr val="accent1"/>
                </a:solidFill>
              </a:rPr>
              <a:t>Aandelen</a:t>
            </a:r>
            <a:br>
              <a:rPr lang="nl-NL" sz="2000" dirty="0">
                <a:solidFill>
                  <a:schemeClr val="accent1"/>
                </a:solidFill>
              </a:rPr>
            </a:br>
            <a:r>
              <a:rPr lang="nl-NL" sz="2000" dirty="0">
                <a:solidFill>
                  <a:schemeClr val="accent1"/>
                </a:solidFill>
              </a:rPr>
              <a:t>transactie of </a:t>
            </a:r>
            <a:br>
              <a:rPr lang="nl-NL" sz="2000" dirty="0">
                <a:solidFill>
                  <a:schemeClr val="accent1"/>
                </a:solidFill>
              </a:rPr>
            </a:br>
            <a:r>
              <a:rPr lang="nl-NL" sz="2000" dirty="0">
                <a:solidFill>
                  <a:schemeClr val="accent1"/>
                </a:solidFill>
              </a:rPr>
              <a:t>activa/ passiva?</a:t>
            </a:r>
          </a:p>
        </p:txBody>
      </p:sp>
      <p:sp>
        <p:nvSpPr>
          <p:cNvPr id="12" name="Rectangle 5">
            <a:extLst>
              <a:ext uri="{FF2B5EF4-FFF2-40B4-BE49-F238E27FC236}">
                <a16:creationId xmlns:a16="http://schemas.microsoft.com/office/drawing/2014/main" id="{B614AD1A-2C8C-3D91-A03E-55132DC45634}"/>
              </a:ext>
            </a:extLst>
          </p:cNvPr>
          <p:cNvSpPr/>
          <p:nvPr/>
        </p:nvSpPr>
        <p:spPr>
          <a:xfrm>
            <a:off x="6294660" y="1804288"/>
            <a:ext cx="2412703" cy="1336679"/>
          </a:xfrm>
          <a:prstGeom prst="rect">
            <a:avLst/>
          </a:prstGeom>
          <a:noFill/>
          <a:ln w="19050">
            <a:gradFill flip="none" rotWithShape="1">
              <a:gsLst>
                <a:gs pos="0">
                  <a:srgbClr val="00C3A8">
                    <a:alpha val="25000"/>
                  </a:srgbClr>
                </a:gs>
                <a:gs pos="100000">
                  <a:srgbClr val="00C3A8"/>
                </a:gs>
              </a:gsLst>
              <a:lin ang="54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lIns="72000" tIns="36000" rIns="72000" bIns="54000" rtlCol="0" anchor="ctr"/>
          <a:lstStyle/>
          <a:p>
            <a:pPr algn="ctr"/>
            <a:r>
              <a:rPr lang="nl-NL" sz="2000" dirty="0">
                <a:solidFill>
                  <a:schemeClr val="accent1"/>
                </a:solidFill>
              </a:rPr>
              <a:t>Hoeveel % van de aandelen </a:t>
            </a:r>
          </a:p>
        </p:txBody>
      </p:sp>
      <p:sp>
        <p:nvSpPr>
          <p:cNvPr id="13" name="Rectangle 5">
            <a:extLst>
              <a:ext uri="{FF2B5EF4-FFF2-40B4-BE49-F238E27FC236}">
                <a16:creationId xmlns:a16="http://schemas.microsoft.com/office/drawing/2014/main" id="{4C505EC3-69DB-6087-88C8-D147CFBA8525}"/>
              </a:ext>
            </a:extLst>
          </p:cNvPr>
          <p:cNvSpPr/>
          <p:nvPr/>
        </p:nvSpPr>
        <p:spPr>
          <a:xfrm>
            <a:off x="9083897" y="1799250"/>
            <a:ext cx="2412703" cy="1336679"/>
          </a:xfrm>
          <a:prstGeom prst="rect">
            <a:avLst/>
          </a:prstGeom>
          <a:noFill/>
          <a:ln w="19050">
            <a:gradFill flip="none" rotWithShape="1">
              <a:gsLst>
                <a:gs pos="0">
                  <a:srgbClr val="00C3A8">
                    <a:alpha val="25000"/>
                  </a:srgbClr>
                </a:gs>
                <a:gs pos="100000">
                  <a:srgbClr val="00C3A8"/>
                </a:gs>
              </a:gsLst>
              <a:lin ang="54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lIns="72000" tIns="36000" rIns="72000" bIns="54000" rtlCol="0" anchor="ctr"/>
          <a:lstStyle/>
          <a:p>
            <a:pPr algn="ctr"/>
            <a:r>
              <a:rPr lang="nl-NL" sz="2000" dirty="0">
                <a:solidFill>
                  <a:schemeClr val="accent1"/>
                </a:solidFill>
              </a:rPr>
              <a:t>Afspraken met verkoper</a:t>
            </a:r>
          </a:p>
        </p:txBody>
      </p:sp>
      <p:pic>
        <p:nvPicPr>
          <p:cNvPr id="3" name="Picture 2" descr="De Ondernemer | Wie is Elon Musk (4): Elon de ongrijpbare, het…">
            <a:extLst>
              <a:ext uri="{FF2B5EF4-FFF2-40B4-BE49-F238E27FC236}">
                <a16:creationId xmlns:a16="http://schemas.microsoft.com/office/drawing/2014/main" id="{95614513-9AE8-8FC6-8C4B-299923760A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365" b="47925"/>
          <a:stretch/>
        </p:blipFill>
        <p:spPr bwMode="auto">
          <a:xfrm>
            <a:off x="1940318" y="3812630"/>
            <a:ext cx="8332146" cy="2156766"/>
          </a:xfrm>
          <a:prstGeom prst="rect">
            <a:avLst/>
          </a:prstGeom>
          <a:ln w="88900" cap="sq">
            <a:noFill/>
            <a:miter lim="800000"/>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3294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1EDB0B08-B597-977F-3C64-403292E35264}"/>
              </a:ext>
            </a:extLst>
          </p:cNvPr>
          <p:cNvSpPr/>
          <p:nvPr/>
        </p:nvSpPr>
        <p:spPr>
          <a:xfrm>
            <a:off x="0" y="906050"/>
            <a:ext cx="12192000" cy="5257800"/>
          </a:xfrm>
          <a:prstGeom prst="rect">
            <a:avLst/>
          </a:prstGeom>
          <a:gradFill flip="none" rotWithShape="1">
            <a:gsLst>
              <a:gs pos="0">
                <a:srgbClr val="00C3A8">
                  <a:alpha val="25000"/>
                </a:srgbClr>
              </a:gs>
              <a:gs pos="100000">
                <a:srgbClr val="00C3A8"/>
              </a:gs>
            </a:gsLst>
            <a:lin ang="10800000" scaled="1"/>
            <a:tileRect/>
          </a:gra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800" dirty="0">
              <a:solidFill>
                <a:srgbClr val="313131"/>
              </a:solidFill>
            </a:endParaRPr>
          </a:p>
        </p:txBody>
      </p:sp>
      <p:sp>
        <p:nvSpPr>
          <p:cNvPr id="20" name="Titel 1">
            <a:extLst>
              <a:ext uri="{FF2B5EF4-FFF2-40B4-BE49-F238E27FC236}">
                <a16:creationId xmlns:a16="http://schemas.microsoft.com/office/drawing/2014/main" id="{77971CCA-BC62-E54D-BB29-774BE0CFC55B}"/>
              </a:ext>
            </a:extLst>
          </p:cNvPr>
          <p:cNvSpPr>
            <a:spLocks noGrp="1"/>
          </p:cNvSpPr>
          <p:nvPr>
            <p:ph type="title"/>
          </p:nvPr>
        </p:nvSpPr>
        <p:spPr>
          <a:xfrm>
            <a:off x="550863" y="368300"/>
            <a:ext cx="9613589" cy="470898"/>
          </a:xfrm>
        </p:spPr>
        <p:txBody>
          <a:bodyPr wrap="square" anchor="t">
            <a:spAutoFit/>
          </a:bodyPr>
          <a:lstStyle/>
          <a:p>
            <a:r>
              <a:rPr lang="nl-NL" dirty="0"/>
              <a:t>Uitdagende financieringen</a:t>
            </a:r>
          </a:p>
        </p:txBody>
      </p:sp>
      <p:sp>
        <p:nvSpPr>
          <p:cNvPr id="3" name="Footer Placeholder 2">
            <a:extLst>
              <a:ext uri="{FF2B5EF4-FFF2-40B4-BE49-F238E27FC236}">
                <a16:creationId xmlns:a16="http://schemas.microsoft.com/office/drawing/2014/main" id="{7E12CC58-4537-A694-0051-0C5B19FFFC47}"/>
              </a:ext>
            </a:extLst>
          </p:cNvPr>
          <p:cNvSpPr>
            <a:spLocks noGrp="1"/>
          </p:cNvSpPr>
          <p:nvPr>
            <p:ph type="ftr" sz="quarter" idx="11"/>
          </p:nvPr>
        </p:nvSpPr>
        <p:spPr>
          <a:xfrm>
            <a:off x="4439816" y="6446579"/>
            <a:ext cx="6660740" cy="184666"/>
          </a:xfrm>
        </p:spPr>
        <p:txBody>
          <a:bodyPr/>
          <a:lstStyle/>
          <a:p>
            <a:r>
              <a:rPr lang="nl-NL" dirty="0"/>
              <a:t>Kansen op de zakelijke financieringsmarkt: Zo pak je het gesprek slim aan  -  SEH 2025</a:t>
            </a:r>
          </a:p>
        </p:txBody>
      </p:sp>
      <p:sp>
        <p:nvSpPr>
          <p:cNvPr id="36" name="Slide Number Placeholder 35">
            <a:extLst>
              <a:ext uri="{FF2B5EF4-FFF2-40B4-BE49-F238E27FC236}">
                <a16:creationId xmlns:a16="http://schemas.microsoft.com/office/drawing/2014/main" id="{38E1EE5C-5B00-C1C4-B913-5EBE9BF51D7E}"/>
              </a:ext>
            </a:extLst>
          </p:cNvPr>
          <p:cNvSpPr>
            <a:spLocks noGrp="1"/>
          </p:cNvSpPr>
          <p:nvPr>
            <p:ph type="sldNum" sz="quarter" idx="12"/>
          </p:nvPr>
        </p:nvSpPr>
        <p:spPr>
          <a:xfrm>
            <a:off x="11280576" y="6446579"/>
            <a:ext cx="360562" cy="184666"/>
          </a:xfrm>
        </p:spPr>
        <p:txBody>
          <a:bodyPr/>
          <a:lstStyle/>
          <a:p>
            <a:fld id="{962CB5CB-A24C-4094-B4A6-366B993DC4C5}" type="slidenum">
              <a:rPr lang="nl-NL" smtClean="0"/>
              <a:pPr/>
              <a:t>24</a:t>
            </a:fld>
            <a:endParaRPr lang="nl-NL" dirty="0"/>
          </a:p>
        </p:txBody>
      </p:sp>
      <p:grpSp>
        <p:nvGrpSpPr>
          <p:cNvPr id="4" name="Groep 3">
            <a:extLst>
              <a:ext uri="{FF2B5EF4-FFF2-40B4-BE49-F238E27FC236}">
                <a16:creationId xmlns:a16="http://schemas.microsoft.com/office/drawing/2014/main" id="{B72D13A9-740D-514B-867F-35F75B36A7F6}"/>
              </a:ext>
            </a:extLst>
          </p:cNvPr>
          <p:cNvGrpSpPr/>
          <p:nvPr/>
        </p:nvGrpSpPr>
        <p:grpSpPr>
          <a:xfrm>
            <a:off x="558128" y="1628800"/>
            <a:ext cx="5033816" cy="3753919"/>
            <a:chOff x="558128" y="1349863"/>
            <a:chExt cx="5254752" cy="3753919"/>
          </a:xfrm>
        </p:grpSpPr>
        <p:sp>
          <p:nvSpPr>
            <p:cNvPr id="22" name="Freeform: Shape 8">
              <a:extLst>
                <a:ext uri="{FF2B5EF4-FFF2-40B4-BE49-F238E27FC236}">
                  <a16:creationId xmlns:a16="http://schemas.microsoft.com/office/drawing/2014/main" id="{88F6321D-5E1E-09A1-2753-80445D596C50}"/>
                </a:ext>
              </a:extLst>
            </p:cNvPr>
            <p:cNvSpPr/>
            <p:nvPr/>
          </p:nvSpPr>
          <p:spPr>
            <a:xfrm>
              <a:off x="3349639" y="2167848"/>
              <a:ext cx="2463241" cy="1311796"/>
            </a:xfrm>
            <a:custGeom>
              <a:avLst/>
              <a:gdLst>
                <a:gd name="connsiteX0" fmla="*/ 0 w 1506088"/>
                <a:gd name="connsiteY0" fmla="*/ 0 h 903653"/>
                <a:gd name="connsiteX1" fmla="*/ 1506088 w 1506088"/>
                <a:gd name="connsiteY1" fmla="*/ 0 h 903653"/>
                <a:gd name="connsiteX2" fmla="*/ 1506088 w 1506088"/>
                <a:gd name="connsiteY2" fmla="*/ 903653 h 903653"/>
                <a:gd name="connsiteX3" fmla="*/ 0 w 1506088"/>
                <a:gd name="connsiteY3" fmla="*/ 903653 h 903653"/>
                <a:gd name="connsiteX4" fmla="*/ 0 w 1506088"/>
                <a:gd name="connsiteY4" fmla="*/ 0 h 903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6088" h="903653">
                  <a:moveTo>
                    <a:pt x="0" y="0"/>
                  </a:moveTo>
                  <a:lnTo>
                    <a:pt x="1506088" y="0"/>
                  </a:lnTo>
                  <a:lnTo>
                    <a:pt x="1506088" y="903653"/>
                  </a:lnTo>
                  <a:lnTo>
                    <a:pt x="0" y="903653"/>
                  </a:lnTo>
                  <a:lnTo>
                    <a:pt x="0" y="0"/>
                  </a:lnTo>
                  <a:close/>
                </a:path>
              </a:pathLst>
            </a:cu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dirty="0">
                  <a:solidFill>
                    <a:schemeClr val="accent1"/>
                  </a:solidFill>
                </a:rPr>
                <a:t>Veel leningen aan directie/intercom-</a:t>
              </a:r>
              <a:r>
                <a:rPr lang="nl-NL" sz="2000" dirty="0" err="1">
                  <a:solidFill>
                    <a:schemeClr val="accent1"/>
                  </a:solidFill>
                </a:rPr>
                <a:t>pany</a:t>
              </a:r>
              <a:r>
                <a:rPr lang="nl-NL" sz="2000" dirty="0">
                  <a:solidFill>
                    <a:schemeClr val="accent1"/>
                  </a:solidFill>
                </a:rPr>
                <a:t> of goodwill</a:t>
              </a:r>
            </a:p>
          </p:txBody>
        </p:sp>
        <p:sp>
          <p:nvSpPr>
            <p:cNvPr id="7" name="Freeform: Shape 8">
              <a:extLst>
                <a:ext uri="{FF2B5EF4-FFF2-40B4-BE49-F238E27FC236}">
                  <a16:creationId xmlns:a16="http://schemas.microsoft.com/office/drawing/2014/main" id="{68DBF843-3802-26FC-BC0C-D9B8E45A4CDD}"/>
                </a:ext>
              </a:extLst>
            </p:cNvPr>
            <p:cNvSpPr/>
            <p:nvPr/>
          </p:nvSpPr>
          <p:spPr>
            <a:xfrm>
              <a:off x="3349639" y="3791986"/>
              <a:ext cx="2463241" cy="1311796"/>
            </a:xfrm>
            <a:custGeom>
              <a:avLst/>
              <a:gdLst>
                <a:gd name="connsiteX0" fmla="*/ 0 w 1506088"/>
                <a:gd name="connsiteY0" fmla="*/ 0 h 903653"/>
                <a:gd name="connsiteX1" fmla="*/ 1506088 w 1506088"/>
                <a:gd name="connsiteY1" fmla="*/ 0 h 903653"/>
                <a:gd name="connsiteX2" fmla="*/ 1506088 w 1506088"/>
                <a:gd name="connsiteY2" fmla="*/ 903653 h 903653"/>
                <a:gd name="connsiteX3" fmla="*/ 0 w 1506088"/>
                <a:gd name="connsiteY3" fmla="*/ 903653 h 903653"/>
                <a:gd name="connsiteX4" fmla="*/ 0 w 1506088"/>
                <a:gd name="connsiteY4" fmla="*/ 0 h 903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6088" h="903653">
                  <a:moveTo>
                    <a:pt x="0" y="0"/>
                  </a:moveTo>
                  <a:lnTo>
                    <a:pt x="1506088" y="0"/>
                  </a:lnTo>
                  <a:lnTo>
                    <a:pt x="1506088" y="903653"/>
                  </a:lnTo>
                  <a:lnTo>
                    <a:pt x="0" y="903653"/>
                  </a:lnTo>
                  <a:lnTo>
                    <a:pt x="0" y="0"/>
                  </a:lnTo>
                  <a:close/>
                </a:path>
              </a:pathLst>
            </a:cu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dirty="0">
                  <a:solidFill>
                    <a:schemeClr val="accent1"/>
                  </a:solidFill>
                </a:rPr>
                <a:t>Starters en </a:t>
              </a:r>
              <a:br>
                <a:rPr lang="nl-NL" sz="2000" dirty="0">
                  <a:solidFill>
                    <a:schemeClr val="accent1"/>
                  </a:solidFill>
                </a:rPr>
              </a:br>
              <a:r>
                <a:rPr lang="nl-NL" sz="2000" dirty="0">
                  <a:solidFill>
                    <a:schemeClr val="accent1"/>
                  </a:solidFill>
                </a:rPr>
                <a:t>bedrijven </a:t>
              </a:r>
              <a:br>
                <a:rPr lang="nl-NL" sz="2000" dirty="0">
                  <a:solidFill>
                    <a:schemeClr val="accent1"/>
                  </a:solidFill>
                </a:rPr>
              </a:br>
              <a:r>
                <a:rPr lang="nl-NL" sz="2000" dirty="0">
                  <a:solidFill>
                    <a:schemeClr val="accent1"/>
                  </a:solidFill>
                </a:rPr>
                <a:t>&lt; 2 jaar oud</a:t>
              </a:r>
            </a:p>
          </p:txBody>
        </p:sp>
        <p:sp>
          <p:nvSpPr>
            <p:cNvPr id="9" name="Freeform: Shape 8">
              <a:extLst>
                <a:ext uri="{FF2B5EF4-FFF2-40B4-BE49-F238E27FC236}">
                  <a16:creationId xmlns:a16="http://schemas.microsoft.com/office/drawing/2014/main" id="{33BD03C4-2803-77AE-0C96-C942E4689453}"/>
                </a:ext>
              </a:extLst>
            </p:cNvPr>
            <p:cNvSpPr/>
            <p:nvPr/>
          </p:nvSpPr>
          <p:spPr>
            <a:xfrm>
              <a:off x="558128" y="2167848"/>
              <a:ext cx="2463241" cy="1311796"/>
            </a:xfrm>
            <a:custGeom>
              <a:avLst/>
              <a:gdLst>
                <a:gd name="connsiteX0" fmla="*/ 0 w 1506088"/>
                <a:gd name="connsiteY0" fmla="*/ 0 h 903653"/>
                <a:gd name="connsiteX1" fmla="*/ 1506088 w 1506088"/>
                <a:gd name="connsiteY1" fmla="*/ 0 h 903653"/>
                <a:gd name="connsiteX2" fmla="*/ 1506088 w 1506088"/>
                <a:gd name="connsiteY2" fmla="*/ 903653 h 903653"/>
                <a:gd name="connsiteX3" fmla="*/ 0 w 1506088"/>
                <a:gd name="connsiteY3" fmla="*/ 903653 h 903653"/>
                <a:gd name="connsiteX4" fmla="*/ 0 w 1506088"/>
                <a:gd name="connsiteY4" fmla="*/ 0 h 903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6088" h="903653">
                  <a:moveTo>
                    <a:pt x="0" y="0"/>
                  </a:moveTo>
                  <a:lnTo>
                    <a:pt x="1506088" y="0"/>
                  </a:lnTo>
                  <a:lnTo>
                    <a:pt x="1506088" y="903653"/>
                  </a:lnTo>
                  <a:lnTo>
                    <a:pt x="0" y="903653"/>
                  </a:lnTo>
                  <a:lnTo>
                    <a:pt x="0" y="0"/>
                  </a:lnTo>
                  <a:close/>
                </a:path>
              </a:pathLst>
            </a:cu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dirty="0">
                  <a:solidFill>
                    <a:schemeClr val="accent1"/>
                  </a:solidFill>
                </a:rPr>
                <a:t>2 jaar verlies</a:t>
              </a:r>
              <a:br>
                <a:rPr lang="nl-NL" sz="2000" dirty="0">
                  <a:solidFill>
                    <a:schemeClr val="accent1"/>
                  </a:solidFill>
                </a:rPr>
              </a:br>
              <a:r>
                <a:rPr lang="nl-NL" sz="2000" dirty="0">
                  <a:solidFill>
                    <a:schemeClr val="accent1"/>
                  </a:solidFill>
                </a:rPr>
                <a:t>op rij</a:t>
              </a:r>
            </a:p>
          </p:txBody>
        </p:sp>
        <p:sp>
          <p:nvSpPr>
            <p:cNvPr id="33" name="Freeform: Shape 8">
              <a:extLst>
                <a:ext uri="{FF2B5EF4-FFF2-40B4-BE49-F238E27FC236}">
                  <a16:creationId xmlns:a16="http://schemas.microsoft.com/office/drawing/2014/main" id="{AD515A86-455B-2C74-A432-274237775C06}"/>
                </a:ext>
              </a:extLst>
            </p:cNvPr>
            <p:cNvSpPr/>
            <p:nvPr/>
          </p:nvSpPr>
          <p:spPr>
            <a:xfrm>
              <a:off x="558128" y="3791986"/>
              <a:ext cx="2463241" cy="1311796"/>
            </a:xfrm>
            <a:custGeom>
              <a:avLst/>
              <a:gdLst>
                <a:gd name="connsiteX0" fmla="*/ 0 w 1506088"/>
                <a:gd name="connsiteY0" fmla="*/ 0 h 903653"/>
                <a:gd name="connsiteX1" fmla="*/ 1506088 w 1506088"/>
                <a:gd name="connsiteY1" fmla="*/ 0 h 903653"/>
                <a:gd name="connsiteX2" fmla="*/ 1506088 w 1506088"/>
                <a:gd name="connsiteY2" fmla="*/ 903653 h 903653"/>
                <a:gd name="connsiteX3" fmla="*/ 0 w 1506088"/>
                <a:gd name="connsiteY3" fmla="*/ 903653 h 903653"/>
                <a:gd name="connsiteX4" fmla="*/ 0 w 1506088"/>
                <a:gd name="connsiteY4" fmla="*/ 0 h 903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6088" h="903653">
                  <a:moveTo>
                    <a:pt x="0" y="0"/>
                  </a:moveTo>
                  <a:lnTo>
                    <a:pt x="1506088" y="0"/>
                  </a:lnTo>
                  <a:lnTo>
                    <a:pt x="1506088" y="903653"/>
                  </a:lnTo>
                  <a:lnTo>
                    <a:pt x="0" y="903653"/>
                  </a:lnTo>
                  <a:lnTo>
                    <a:pt x="0" y="0"/>
                  </a:lnTo>
                  <a:close/>
                </a:path>
              </a:pathLst>
            </a:cu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dirty="0">
                  <a:solidFill>
                    <a:schemeClr val="accent1"/>
                  </a:solidFill>
                </a:rPr>
                <a:t>Negatief eigen vermogen</a:t>
              </a:r>
            </a:p>
          </p:txBody>
        </p:sp>
        <p:sp>
          <p:nvSpPr>
            <p:cNvPr id="5" name="Freeform: Shape 8">
              <a:extLst>
                <a:ext uri="{FF2B5EF4-FFF2-40B4-BE49-F238E27FC236}">
                  <a16:creationId xmlns:a16="http://schemas.microsoft.com/office/drawing/2014/main" id="{65E61E29-11FD-19FB-61BD-0DFF8735FF97}"/>
                </a:ext>
              </a:extLst>
            </p:cNvPr>
            <p:cNvSpPr/>
            <p:nvPr/>
          </p:nvSpPr>
          <p:spPr>
            <a:xfrm>
              <a:off x="562346" y="1349863"/>
              <a:ext cx="5246318" cy="478629"/>
            </a:xfrm>
            <a:custGeom>
              <a:avLst/>
              <a:gdLst>
                <a:gd name="connsiteX0" fmla="*/ 0 w 1506088"/>
                <a:gd name="connsiteY0" fmla="*/ 0 h 903653"/>
                <a:gd name="connsiteX1" fmla="*/ 1506088 w 1506088"/>
                <a:gd name="connsiteY1" fmla="*/ 0 h 903653"/>
                <a:gd name="connsiteX2" fmla="*/ 1506088 w 1506088"/>
                <a:gd name="connsiteY2" fmla="*/ 903653 h 903653"/>
                <a:gd name="connsiteX3" fmla="*/ 0 w 1506088"/>
                <a:gd name="connsiteY3" fmla="*/ 903653 h 903653"/>
                <a:gd name="connsiteX4" fmla="*/ 0 w 1506088"/>
                <a:gd name="connsiteY4" fmla="*/ 0 h 903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6088" h="903653">
                  <a:moveTo>
                    <a:pt x="0" y="0"/>
                  </a:moveTo>
                  <a:lnTo>
                    <a:pt x="1506088" y="0"/>
                  </a:lnTo>
                  <a:lnTo>
                    <a:pt x="1506088" y="903653"/>
                  </a:lnTo>
                  <a:lnTo>
                    <a:pt x="0" y="903653"/>
                  </a:lnTo>
                  <a:lnTo>
                    <a:pt x="0" y="0"/>
                  </a:lnTo>
                  <a:close/>
                </a:path>
              </a:pathLst>
            </a:custGeom>
            <a:solidFill>
              <a:schemeClr val="tx2"/>
            </a:solidFill>
            <a:ln w="19050">
              <a:noFill/>
            </a:ln>
          </p:spPr>
          <p:style>
            <a:lnRef idx="2">
              <a:schemeClr val="accent1">
                <a:shade val="15000"/>
              </a:schemeClr>
            </a:lnRef>
            <a:fillRef idx="1">
              <a:schemeClr val="accent1"/>
            </a:fillRef>
            <a:effectRef idx="0">
              <a:schemeClr val="accent1"/>
            </a:effectRef>
            <a:fontRef idx="minor">
              <a:schemeClr val="lt1"/>
            </a:fontRef>
          </p:style>
          <p:txBody>
            <a:bodyPr lIns="72000" tIns="72000" bIns="97200" rtlCol="0" anchor="ctr">
              <a:spAutoFit/>
            </a:bodyPr>
            <a:lstStyle/>
            <a:p>
              <a:pPr algn="ctr"/>
              <a:r>
                <a:rPr lang="nl-NL" sz="2000" b="1" dirty="0">
                  <a:solidFill>
                    <a:schemeClr val="bg1"/>
                  </a:solidFill>
                </a:rPr>
                <a:t>Cijfer analyses</a:t>
              </a:r>
            </a:p>
          </p:txBody>
        </p:sp>
      </p:grpSp>
      <p:grpSp>
        <p:nvGrpSpPr>
          <p:cNvPr id="13" name="Groep 12">
            <a:extLst>
              <a:ext uri="{FF2B5EF4-FFF2-40B4-BE49-F238E27FC236}">
                <a16:creationId xmlns:a16="http://schemas.microsoft.com/office/drawing/2014/main" id="{13DE7D58-213F-3FC8-CA77-54709E7F676E}"/>
              </a:ext>
            </a:extLst>
          </p:cNvPr>
          <p:cNvGrpSpPr/>
          <p:nvPr/>
        </p:nvGrpSpPr>
        <p:grpSpPr>
          <a:xfrm>
            <a:off x="6600058" y="1628800"/>
            <a:ext cx="5041080" cy="3753919"/>
            <a:chOff x="6386426" y="1349863"/>
            <a:chExt cx="5254712" cy="3753919"/>
          </a:xfrm>
        </p:grpSpPr>
        <p:sp>
          <p:nvSpPr>
            <p:cNvPr id="10" name="Freeform: Shape 8">
              <a:extLst>
                <a:ext uri="{FF2B5EF4-FFF2-40B4-BE49-F238E27FC236}">
                  <a16:creationId xmlns:a16="http://schemas.microsoft.com/office/drawing/2014/main" id="{D0870972-804F-D2B3-5B97-482F4A787496}"/>
                </a:ext>
              </a:extLst>
            </p:cNvPr>
            <p:cNvSpPr/>
            <p:nvPr/>
          </p:nvSpPr>
          <p:spPr>
            <a:xfrm>
              <a:off x="9177897" y="2167848"/>
              <a:ext cx="2463241" cy="1311796"/>
            </a:xfrm>
            <a:custGeom>
              <a:avLst/>
              <a:gdLst>
                <a:gd name="connsiteX0" fmla="*/ 0 w 1506088"/>
                <a:gd name="connsiteY0" fmla="*/ 0 h 903653"/>
                <a:gd name="connsiteX1" fmla="*/ 1506088 w 1506088"/>
                <a:gd name="connsiteY1" fmla="*/ 0 h 903653"/>
                <a:gd name="connsiteX2" fmla="*/ 1506088 w 1506088"/>
                <a:gd name="connsiteY2" fmla="*/ 903653 h 903653"/>
                <a:gd name="connsiteX3" fmla="*/ 0 w 1506088"/>
                <a:gd name="connsiteY3" fmla="*/ 903653 h 903653"/>
                <a:gd name="connsiteX4" fmla="*/ 0 w 1506088"/>
                <a:gd name="connsiteY4" fmla="*/ 0 h 903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6088" h="903653">
                  <a:moveTo>
                    <a:pt x="0" y="0"/>
                  </a:moveTo>
                  <a:lnTo>
                    <a:pt x="1506088" y="0"/>
                  </a:lnTo>
                  <a:lnTo>
                    <a:pt x="1506088" y="903653"/>
                  </a:lnTo>
                  <a:lnTo>
                    <a:pt x="0" y="903653"/>
                  </a:lnTo>
                  <a:lnTo>
                    <a:pt x="0" y="0"/>
                  </a:lnTo>
                  <a:close/>
                </a:path>
              </a:pathLst>
            </a:cu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dirty="0">
                  <a:solidFill>
                    <a:schemeClr val="accent1"/>
                  </a:solidFill>
                </a:rPr>
                <a:t>Gokken / seks / drugs / wapens </a:t>
              </a:r>
            </a:p>
          </p:txBody>
        </p:sp>
        <p:sp>
          <p:nvSpPr>
            <p:cNvPr id="11" name="Freeform: Shape 8">
              <a:extLst>
                <a:ext uri="{FF2B5EF4-FFF2-40B4-BE49-F238E27FC236}">
                  <a16:creationId xmlns:a16="http://schemas.microsoft.com/office/drawing/2014/main" id="{CA1498BF-0692-3B76-9B76-200397197168}"/>
                </a:ext>
              </a:extLst>
            </p:cNvPr>
            <p:cNvSpPr/>
            <p:nvPr/>
          </p:nvSpPr>
          <p:spPr>
            <a:xfrm>
              <a:off x="6386426" y="2167848"/>
              <a:ext cx="2463241" cy="1311796"/>
            </a:xfrm>
            <a:custGeom>
              <a:avLst/>
              <a:gdLst>
                <a:gd name="connsiteX0" fmla="*/ 0 w 1506088"/>
                <a:gd name="connsiteY0" fmla="*/ 0 h 903653"/>
                <a:gd name="connsiteX1" fmla="*/ 1506088 w 1506088"/>
                <a:gd name="connsiteY1" fmla="*/ 0 h 903653"/>
                <a:gd name="connsiteX2" fmla="*/ 1506088 w 1506088"/>
                <a:gd name="connsiteY2" fmla="*/ 903653 h 903653"/>
                <a:gd name="connsiteX3" fmla="*/ 0 w 1506088"/>
                <a:gd name="connsiteY3" fmla="*/ 903653 h 903653"/>
                <a:gd name="connsiteX4" fmla="*/ 0 w 1506088"/>
                <a:gd name="connsiteY4" fmla="*/ 0 h 903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6088" h="903653">
                  <a:moveTo>
                    <a:pt x="0" y="0"/>
                  </a:moveTo>
                  <a:lnTo>
                    <a:pt x="1506088" y="0"/>
                  </a:lnTo>
                  <a:lnTo>
                    <a:pt x="1506088" y="903653"/>
                  </a:lnTo>
                  <a:lnTo>
                    <a:pt x="0" y="903653"/>
                  </a:lnTo>
                  <a:lnTo>
                    <a:pt x="0" y="0"/>
                  </a:lnTo>
                  <a:close/>
                </a:path>
              </a:pathLst>
            </a:cu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dirty="0">
                  <a:solidFill>
                    <a:schemeClr val="accent1"/>
                  </a:solidFill>
                </a:rPr>
                <a:t>Autogarages</a:t>
              </a:r>
              <a:br>
                <a:rPr lang="nl-NL" sz="2000" dirty="0">
                  <a:solidFill>
                    <a:schemeClr val="accent1"/>
                  </a:solidFill>
                </a:rPr>
              </a:br>
              <a:r>
                <a:rPr lang="nl-NL" sz="2000" dirty="0">
                  <a:solidFill>
                    <a:schemeClr val="accent1"/>
                  </a:solidFill>
                </a:rPr>
                <a:t>zonder </a:t>
              </a:r>
              <a:r>
                <a:rPr lang="nl-NL" sz="2000" dirty="0" err="1">
                  <a:solidFill>
                    <a:schemeClr val="accent1"/>
                  </a:solidFill>
                </a:rPr>
                <a:t>Bovag</a:t>
              </a:r>
              <a:r>
                <a:rPr lang="nl-NL" sz="2000" dirty="0">
                  <a:solidFill>
                    <a:schemeClr val="accent1"/>
                  </a:solidFill>
                </a:rPr>
                <a:t> keurmerk </a:t>
              </a:r>
            </a:p>
          </p:txBody>
        </p:sp>
        <p:sp>
          <p:nvSpPr>
            <p:cNvPr id="12" name="Freeform: Shape 8">
              <a:extLst>
                <a:ext uri="{FF2B5EF4-FFF2-40B4-BE49-F238E27FC236}">
                  <a16:creationId xmlns:a16="http://schemas.microsoft.com/office/drawing/2014/main" id="{F145E9A4-4E4F-4C12-404F-FD43A893910C}"/>
                </a:ext>
              </a:extLst>
            </p:cNvPr>
            <p:cNvSpPr/>
            <p:nvPr/>
          </p:nvSpPr>
          <p:spPr>
            <a:xfrm>
              <a:off x="9177897" y="3791986"/>
              <a:ext cx="2463241" cy="1311796"/>
            </a:xfrm>
            <a:custGeom>
              <a:avLst/>
              <a:gdLst>
                <a:gd name="connsiteX0" fmla="*/ 0 w 1506088"/>
                <a:gd name="connsiteY0" fmla="*/ 0 h 903653"/>
                <a:gd name="connsiteX1" fmla="*/ 1506088 w 1506088"/>
                <a:gd name="connsiteY1" fmla="*/ 0 h 903653"/>
                <a:gd name="connsiteX2" fmla="*/ 1506088 w 1506088"/>
                <a:gd name="connsiteY2" fmla="*/ 903653 h 903653"/>
                <a:gd name="connsiteX3" fmla="*/ 0 w 1506088"/>
                <a:gd name="connsiteY3" fmla="*/ 903653 h 903653"/>
                <a:gd name="connsiteX4" fmla="*/ 0 w 1506088"/>
                <a:gd name="connsiteY4" fmla="*/ 0 h 903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6088" h="903653">
                  <a:moveTo>
                    <a:pt x="0" y="0"/>
                  </a:moveTo>
                  <a:lnTo>
                    <a:pt x="1506088" y="0"/>
                  </a:lnTo>
                  <a:lnTo>
                    <a:pt x="1506088" y="903653"/>
                  </a:lnTo>
                  <a:lnTo>
                    <a:pt x="0" y="903653"/>
                  </a:lnTo>
                  <a:lnTo>
                    <a:pt x="0" y="0"/>
                  </a:lnTo>
                  <a:close/>
                </a:path>
              </a:pathLst>
            </a:cu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dirty="0">
                  <a:solidFill>
                    <a:schemeClr val="accent1"/>
                  </a:solidFill>
                </a:rPr>
                <a:t>Vastgoed </a:t>
              </a:r>
              <a:br>
                <a:rPr lang="nl-NL" sz="2000" dirty="0">
                  <a:solidFill>
                    <a:schemeClr val="accent1"/>
                  </a:solidFill>
                </a:rPr>
              </a:br>
              <a:r>
                <a:rPr lang="nl-NL" sz="2000" dirty="0">
                  <a:solidFill>
                    <a:schemeClr val="accent1"/>
                  </a:solidFill>
                </a:rPr>
                <a:t>met dubbele bestemmingen</a:t>
              </a:r>
            </a:p>
          </p:txBody>
        </p:sp>
        <p:sp>
          <p:nvSpPr>
            <p:cNvPr id="8" name="Freeform: Shape 8">
              <a:extLst>
                <a:ext uri="{FF2B5EF4-FFF2-40B4-BE49-F238E27FC236}">
                  <a16:creationId xmlns:a16="http://schemas.microsoft.com/office/drawing/2014/main" id="{C36D553F-9E22-BA42-9E81-32BA67532A0B}"/>
                </a:ext>
              </a:extLst>
            </p:cNvPr>
            <p:cNvSpPr/>
            <p:nvPr/>
          </p:nvSpPr>
          <p:spPr>
            <a:xfrm>
              <a:off x="6386426" y="3791986"/>
              <a:ext cx="2463241" cy="1311796"/>
            </a:xfrm>
            <a:custGeom>
              <a:avLst/>
              <a:gdLst>
                <a:gd name="connsiteX0" fmla="*/ 0 w 1506088"/>
                <a:gd name="connsiteY0" fmla="*/ 0 h 903653"/>
                <a:gd name="connsiteX1" fmla="*/ 1506088 w 1506088"/>
                <a:gd name="connsiteY1" fmla="*/ 0 h 903653"/>
                <a:gd name="connsiteX2" fmla="*/ 1506088 w 1506088"/>
                <a:gd name="connsiteY2" fmla="*/ 903653 h 903653"/>
                <a:gd name="connsiteX3" fmla="*/ 0 w 1506088"/>
                <a:gd name="connsiteY3" fmla="*/ 903653 h 903653"/>
                <a:gd name="connsiteX4" fmla="*/ 0 w 1506088"/>
                <a:gd name="connsiteY4" fmla="*/ 0 h 903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6088" h="903653">
                  <a:moveTo>
                    <a:pt x="0" y="0"/>
                  </a:moveTo>
                  <a:lnTo>
                    <a:pt x="1506088" y="0"/>
                  </a:lnTo>
                  <a:lnTo>
                    <a:pt x="1506088" y="903653"/>
                  </a:lnTo>
                  <a:lnTo>
                    <a:pt x="0" y="903653"/>
                  </a:lnTo>
                  <a:lnTo>
                    <a:pt x="0" y="0"/>
                  </a:lnTo>
                  <a:close/>
                </a:path>
              </a:pathLst>
            </a:cu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lang="nl-NL" sz="1900" dirty="0">
                  <a:solidFill>
                    <a:schemeClr val="accent1"/>
                  </a:solidFill>
                </a:rPr>
                <a:t>Minderheidsaandeel inkoop vanuit personal holding</a:t>
              </a:r>
            </a:p>
          </p:txBody>
        </p:sp>
        <p:sp>
          <p:nvSpPr>
            <p:cNvPr id="6" name="Freeform: Shape 8">
              <a:extLst>
                <a:ext uri="{FF2B5EF4-FFF2-40B4-BE49-F238E27FC236}">
                  <a16:creationId xmlns:a16="http://schemas.microsoft.com/office/drawing/2014/main" id="{47479AD0-D6C5-88C8-907D-2ED9B90F68A0}"/>
                </a:ext>
              </a:extLst>
            </p:cNvPr>
            <p:cNvSpPr/>
            <p:nvPr/>
          </p:nvSpPr>
          <p:spPr>
            <a:xfrm>
              <a:off x="6386426" y="1349863"/>
              <a:ext cx="5254712" cy="478629"/>
            </a:xfrm>
            <a:custGeom>
              <a:avLst/>
              <a:gdLst>
                <a:gd name="connsiteX0" fmla="*/ 0 w 1506088"/>
                <a:gd name="connsiteY0" fmla="*/ 0 h 903653"/>
                <a:gd name="connsiteX1" fmla="*/ 1506088 w 1506088"/>
                <a:gd name="connsiteY1" fmla="*/ 0 h 903653"/>
                <a:gd name="connsiteX2" fmla="*/ 1506088 w 1506088"/>
                <a:gd name="connsiteY2" fmla="*/ 903653 h 903653"/>
                <a:gd name="connsiteX3" fmla="*/ 0 w 1506088"/>
                <a:gd name="connsiteY3" fmla="*/ 903653 h 903653"/>
                <a:gd name="connsiteX4" fmla="*/ 0 w 1506088"/>
                <a:gd name="connsiteY4" fmla="*/ 0 h 903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6088" h="903653">
                  <a:moveTo>
                    <a:pt x="0" y="0"/>
                  </a:moveTo>
                  <a:lnTo>
                    <a:pt x="1506088" y="0"/>
                  </a:lnTo>
                  <a:lnTo>
                    <a:pt x="1506088" y="903653"/>
                  </a:lnTo>
                  <a:lnTo>
                    <a:pt x="0" y="903653"/>
                  </a:lnTo>
                  <a:lnTo>
                    <a:pt x="0" y="0"/>
                  </a:lnTo>
                  <a:close/>
                </a:path>
              </a:pathLst>
            </a:custGeom>
            <a:solidFill>
              <a:schemeClr val="tx2"/>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lIns="72000" tIns="72000" bIns="97200" rtlCol="0" anchor="ctr">
              <a:spAutoFit/>
            </a:bodyPr>
            <a:lstStyle/>
            <a:p>
              <a:pPr algn="ctr"/>
              <a:r>
                <a:rPr lang="nl-NL" sz="2000" b="1" dirty="0">
                  <a:solidFill>
                    <a:schemeClr val="bg1"/>
                  </a:solidFill>
                </a:rPr>
                <a:t>Beleid van de financiers</a:t>
              </a:r>
            </a:p>
          </p:txBody>
        </p:sp>
      </p:grpSp>
    </p:spTree>
    <p:extLst>
      <p:ext uri="{BB962C8B-B14F-4D97-AF65-F5344CB8AC3E}">
        <p14:creationId xmlns:p14="http://schemas.microsoft.com/office/powerpoint/2010/main" val="704287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A7F88-FBF5-F728-97FB-622759AB9CA9}"/>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88AF5A5C-B3FA-2178-C41F-E39ABC224822}"/>
              </a:ext>
            </a:extLst>
          </p:cNvPr>
          <p:cNvSpPr/>
          <p:nvPr/>
        </p:nvSpPr>
        <p:spPr>
          <a:xfrm>
            <a:off x="0" y="908050"/>
            <a:ext cx="12192000" cy="5257800"/>
          </a:xfrm>
          <a:prstGeom prst="rect">
            <a:avLst/>
          </a:prstGeom>
          <a:gradFill flip="none" rotWithShape="1">
            <a:gsLst>
              <a:gs pos="0">
                <a:schemeClr val="accent3">
                  <a:alpha val="20000"/>
                </a:schemeClr>
              </a:gs>
              <a:gs pos="100000">
                <a:srgbClr val="00C3A8"/>
              </a:gs>
            </a:gsLst>
            <a:lin ang="10800000" scaled="1"/>
            <a:tileRect/>
          </a:gra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800" dirty="0">
              <a:solidFill>
                <a:srgbClr val="313131"/>
              </a:solidFill>
            </a:endParaRPr>
          </a:p>
        </p:txBody>
      </p:sp>
      <p:sp>
        <p:nvSpPr>
          <p:cNvPr id="8" name="Footer Placeholder 7">
            <a:extLst>
              <a:ext uri="{FF2B5EF4-FFF2-40B4-BE49-F238E27FC236}">
                <a16:creationId xmlns:a16="http://schemas.microsoft.com/office/drawing/2014/main" id="{E379E84B-DF82-3176-485B-C42F5DD0A592}"/>
              </a:ext>
            </a:extLst>
          </p:cNvPr>
          <p:cNvSpPr>
            <a:spLocks noGrp="1"/>
          </p:cNvSpPr>
          <p:nvPr>
            <p:ph type="ftr" sz="quarter" idx="11"/>
          </p:nvPr>
        </p:nvSpPr>
        <p:spPr/>
        <p:txBody>
          <a:bodyPr/>
          <a:lstStyle/>
          <a:p>
            <a:r>
              <a:rPr lang="nl-NL" dirty="0"/>
              <a:t>Kansen op de zakelijke financieringsmarkt: Zo pak je het gesprek slim aan  -  SEH 2025</a:t>
            </a:r>
          </a:p>
        </p:txBody>
      </p:sp>
      <p:sp>
        <p:nvSpPr>
          <p:cNvPr id="12" name="Slide Number Placeholder 11">
            <a:extLst>
              <a:ext uri="{FF2B5EF4-FFF2-40B4-BE49-F238E27FC236}">
                <a16:creationId xmlns:a16="http://schemas.microsoft.com/office/drawing/2014/main" id="{E52AD29F-B7A7-55F0-B1DF-6A2B49CBDDD7}"/>
              </a:ext>
            </a:extLst>
          </p:cNvPr>
          <p:cNvSpPr>
            <a:spLocks noGrp="1"/>
          </p:cNvSpPr>
          <p:nvPr>
            <p:ph type="sldNum" sz="quarter" idx="12"/>
          </p:nvPr>
        </p:nvSpPr>
        <p:spPr/>
        <p:txBody>
          <a:bodyPr/>
          <a:lstStyle/>
          <a:p>
            <a:fld id="{962CB5CB-A24C-4094-B4A6-366B993DC4C5}" type="slidenum">
              <a:rPr lang="nl-NL" smtClean="0"/>
              <a:t>25</a:t>
            </a:fld>
            <a:endParaRPr lang="nl-NL" dirty="0"/>
          </a:p>
        </p:txBody>
      </p:sp>
      <p:sp>
        <p:nvSpPr>
          <p:cNvPr id="2" name="Oval 1">
            <a:extLst>
              <a:ext uri="{FF2B5EF4-FFF2-40B4-BE49-F238E27FC236}">
                <a16:creationId xmlns:a16="http://schemas.microsoft.com/office/drawing/2014/main" id="{51AC0D09-BEC5-C1B5-2B8F-7F656D7BCDC7}"/>
              </a:ext>
            </a:extLst>
          </p:cNvPr>
          <p:cNvSpPr/>
          <p:nvPr/>
        </p:nvSpPr>
        <p:spPr>
          <a:xfrm>
            <a:off x="838201" y="2467834"/>
            <a:ext cx="1224136" cy="1224136"/>
          </a:xfrm>
          <a:prstGeom prst="ellipse">
            <a:avLst/>
          </a:prstGeom>
          <a:solidFill>
            <a:schemeClr val="bg1"/>
          </a:solidFill>
          <a:ln w="19050" cap="flat" cmpd="sng">
            <a:noFill/>
            <a:prstDash val="solid"/>
            <a:round/>
            <a:headEnd type="none" w="sm" len="sm"/>
            <a:tailEnd type="none" w="sm" len="sm"/>
          </a:ln>
        </p:spPr>
        <p:txBody>
          <a:bodyPr spcFirstLastPara="1" wrap="none" lIns="72000" tIns="36000" rIns="72000" bIns="144000" anchor="ctr" anchorCtr="0">
            <a:noAutofit/>
          </a:bodyPr>
          <a:lstStyle/>
          <a:p>
            <a:pPr algn="ctr">
              <a:buClr>
                <a:srgbClr val="000000"/>
              </a:buClr>
              <a:buSzPts val="4000"/>
            </a:pPr>
            <a:r>
              <a:rPr lang="nl-NL" sz="6600" b="1" kern="0" dirty="0">
                <a:solidFill>
                  <a:schemeClr val="bg2"/>
                </a:solidFill>
                <a:latin typeface="+mj-lt"/>
                <a:ea typeface="Roboto"/>
                <a:cs typeface="Roboto"/>
              </a:rPr>
              <a:t>5</a:t>
            </a:r>
            <a:endParaRPr lang="nl-NL" sz="7200" b="1" kern="0" dirty="0">
              <a:solidFill>
                <a:schemeClr val="bg2"/>
              </a:solidFill>
              <a:latin typeface="+mj-lt"/>
              <a:ea typeface="Roboto"/>
              <a:cs typeface="Roboto"/>
            </a:endParaRPr>
          </a:p>
        </p:txBody>
      </p:sp>
      <p:sp>
        <p:nvSpPr>
          <p:cNvPr id="3" name="Titel 15">
            <a:extLst>
              <a:ext uri="{FF2B5EF4-FFF2-40B4-BE49-F238E27FC236}">
                <a16:creationId xmlns:a16="http://schemas.microsoft.com/office/drawing/2014/main" id="{EB20EEF9-490C-9DD1-AA0A-6BF55A4AABE6}"/>
              </a:ext>
            </a:extLst>
          </p:cNvPr>
          <p:cNvSpPr txBox="1">
            <a:spLocks/>
          </p:cNvSpPr>
          <p:nvPr/>
        </p:nvSpPr>
        <p:spPr>
          <a:xfrm>
            <a:off x="2310200" y="2622854"/>
            <a:ext cx="8146276" cy="914096"/>
          </a:xfrm>
          <a:prstGeom prst="rect">
            <a:avLst/>
          </a:prstGeom>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l-NL" sz="6600" b="1" dirty="0">
                <a:solidFill>
                  <a:schemeClr val="bg1"/>
                </a:solidFill>
                <a:latin typeface="+mn-lt"/>
              </a:rPr>
              <a:t>Informatiebronnen</a:t>
            </a:r>
          </a:p>
        </p:txBody>
      </p:sp>
    </p:spTree>
    <p:extLst>
      <p:ext uri="{BB962C8B-B14F-4D97-AF65-F5344CB8AC3E}">
        <p14:creationId xmlns:p14="http://schemas.microsoft.com/office/powerpoint/2010/main" val="557864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 fill="hold"/>
                                            <p:tgtEl>
                                              <p:spTgt spid="2"/>
                                            </p:tgtEl>
                                            <p:attrNameLst>
                                              <p:attrName>ppt_w</p:attrName>
                                            </p:attrNameLst>
                                          </p:cBhvr>
                                          <p:tavLst>
                                            <p:tav tm="0">
                                              <p:val>
                                                <p:fltVal val="0"/>
                                              </p:val>
                                            </p:tav>
                                            <p:tav tm="100000">
                                              <p:val>
                                                <p:strVal val="#ppt_w"/>
                                              </p:val>
                                            </p:tav>
                                          </p:tavLst>
                                        </p:anim>
                                        <p:anim calcmode="lin" valueType="num">
                                          <p:cBhvr>
                                            <p:cTn id="8" dur="200" fill="hold"/>
                                            <p:tgtEl>
                                              <p:spTgt spid="2"/>
                                            </p:tgtEl>
                                            <p:attrNameLst>
                                              <p:attrName>ppt_h</p:attrName>
                                            </p:attrNameLst>
                                          </p:cBhvr>
                                          <p:tavLst>
                                            <p:tav tm="0">
                                              <p:val>
                                                <p:fltVal val="0"/>
                                              </p:val>
                                            </p:tav>
                                            <p:tav tm="100000">
                                              <p:val>
                                                <p:strVal val="#ppt_h"/>
                                              </p:val>
                                            </p:tav>
                                          </p:tavLst>
                                        </p:anim>
                                      </p:childTnLst>
                                    </p:cTn>
                                  </p:par>
                                  <p:par>
                                    <p:cTn id="9" presetID="6" presetClass="emph" presetSubtype="0" fill="hold" grpId="1" nodeType="withEffect" p14:presetBounceEnd="99000">
                                      <p:stCondLst>
                                        <p:cond delay="0"/>
                                      </p:stCondLst>
                                      <p:childTnLst>
                                        <p:animScale p14:bounceEnd="99000">
                                          <p:cBhvr>
                                            <p:cTn id="10" dur="1000" fill="hold"/>
                                            <p:tgtEl>
                                              <p:spTgt spid="2"/>
                                            </p:tgtEl>
                                          </p:cBhvr>
                                          <p:by x="110000" y="110000"/>
                                        </p:animScale>
                                      </p:childTnLst>
                                    </p:cTn>
                                  </p:par>
                                  <p:par>
                                    <p:cTn id="11" presetID="6" presetClass="emph" presetSubtype="0" accel="50000" decel="50000" fill="hold" grpId="2" nodeType="withEffect">
                                      <p:stCondLst>
                                        <p:cond delay="0"/>
                                      </p:stCondLst>
                                      <p:childTnLst>
                                        <p:animScale>
                                          <p:cBhvr>
                                            <p:cTn id="12" dur="250" fill="hold"/>
                                            <p:tgtEl>
                                              <p:spTgt spid="2"/>
                                            </p:tgtEl>
                                          </p:cBhvr>
                                          <p:by x="91000" y="91000"/>
                                        </p:animScale>
                                      </p:childTnLst>
                                    </p:cTn>
                                  </p:par>
                                  <p:par>
                                    <p:cTn id="13" presetID="22" presetClass="entr" presetSubtype="8" fill="hold" grpId="0" nodeType="with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 fill="hold"/>
                                            <p:tgtEl>
                                              <p:spTgt spid="2"/>
                                            </p:tgtEl>
                                            <p:attrNameLst>
                                              <p:attrName>ppt_w</p:attrName>
                                            </p:attrNameLst>
                                          </p:cBhvr>
                                          <p:tavLst>
                                            <p:tav tm="0">
                                              <p:val>
                                                <p:fltVal val="0"/>
                                              </p:val>
                                            </p:tav>
                                            <p:tav tm="100000">
                                              <p:val>
                                                <p:strVal val="#ppt_w"/>
                                              </p:val>
                                            </p:tav>
                                          </p:tavLst>
                                        </p:anim>
                                        <p:anim calcmode="lin" valueType="num">
                                          <p:cBhvr>
                                            <p:cTn id="8" dur="200" fill="hold"/>
                                            <p:tgtEl>
                                              <p:spTgt spid="2"/>
                                            </p:tgtEl>
                                            <p:attrNameLst>
                                              <p:attrName>ppt_h</p:attrName>
                                            </p:attrNameLst>
                                          </p:cBhvr>
                                          <p:tavLst>
                                            <p:tav tm="0">
                                              <p:val>
                                                <p:fltVal val="0"/>
                                              </p:val>
                                            </p:tav>
                                            <p:tav tm="100000">
                                              <p:val>
                                                <p:strVal val="#ppt_h"/>
                                              </p:val>
                                            </p:tav>
                                          </p:tavLst>
                                        </p:anim>
                                      </p:childTnLst>
                                    </p:cTn>
                                  </p:par>
                                  <p:par>
                                    <p:cTn id="9" presetID="6" presetClass="emph" presetSubtype="0" fill="hold" grpId="1" nodeType="withEffect">
                                      <p:stCondLst>
                                        <p:cond delay="0"/>
                                      </p:stCondLst>
                                      <p:childTnLst>
                                        <p:animScale>
                                          <p:cBhvr>
                                            <p:cTn id="10" dur="1000" fill="hold"/>
                                            <p:tgtEl>
                                              <p:spTgt spid="2"/>
                                            </p:tgtEl>
                                          </p:cBhvr>
                                          <p:by x="110000" y="110000"/>
                                        </p:animScale>
                                      </p:childTnLst>
                                    </p:cTn>
                                  </p:par>
                                  <p:par>
                                    <p:cTn id="11" presetID="6" presetClass="emph" presetSubtype="0" accel="50000" decel="50000" fill="hold" grpId="2" nodeType="withEffect">
                                      <p:stCondLst>
                                        <p:cond delay="0"/>
                                      </p:stCondLst>
                                      <p:childTnLst>
                                        <p:animScale>
                                          <p:cBhvr>
                                            <p:cTn id="12" dur="250" fill="hold"/>
                                            <p:tgtEl>
                                              <p:spTgt spid="2"/>
                                            </p:tgtEl>
                                          </p:cBhvr>
                                          <p:by x="91000" y="91000"/>
                                        </p:animScale>
                                      </p:childTnLst>
                                    </p:cTn>
                                  </p:par>
                                  <p:par>
                                    <p:cTn id="13" presetID="22" presetClass="entr" presetSubtype="8" fill="hold" grpId="0" nodeType="with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3"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B7C0FD-9E97-B802-157D-528FFEBAD193}"/>
              </a:ext>
            </a:extLst>
          </p:cNvPr>
          <p:cNvSpPr>
            <a:spLocks noGrp="1"/>
          </p:cNvSpPr>
          <p:nvPr>
            <p:ph type="title"/>
          </p:nvPr>
        </p:nvSpPr>
        <p:spPr/>
        <p:txBody>
          <a:bodyPr/>
          <a:lstStyle/>
          <a:p>
            <a:r>
              <a:rPr lang="nl-NL" dirty="0"/>
              <a:t>Handige informatie</a:t>
            </a:r>
          </a:p>
        </p:txBody>
      </p:sp>
      <p:sp>
        <p:nvSpPr>
          <p:cNvPr id="2" name="Footer Placeholder 1">
            <a:extLst>
              <a:ext uri="{FF2B5EF4-FFF2-40B4-BE49-F238E27FC236}">
                <a16:creationId xmlns:a16="http://schemas.microsoft.com/office/drawing/2014/main" id="{6246D5F6-CAF6-1E5C-7FE3-BE4FB8269569}"/>
              </a:ext>
            </a:extLst>
          </p:cNvPr>
          <p:cNvSpPr>
            <a:spLocks noGrp="1"/>
          </p:cNvSpPr>
          <p:nvPr>
            <p:ph type="ftr" sz="quarter" idx="11"/>
          </p:nvPr>
        </p:nvSpPr>
        <p:spPr/>
        <p:txBody>
          <a:bodyPr/>
          <a:lstStyle/>
          <a:p>
            <a:r>
              <a:rPr lang="nl-NL" dirty="0"/>
              <a:t>Kansen op de zakelijke financieringsmarkt: Zo pak je het gesprek slim aan  -  SEH 2025</a:t>
            </a:r>
          </a:p>
        </p:txBody>
      </p:sp>
      <p:sp>
        <p:nvSpPr>
          <p:cNvPr id="3" name="Slide Number Placeholder 2">
            <a:extLst>
              <a:ext uri="{FF2B5EF4-FFF2-40B4-BE49-F238E27FC236}">
                <a16:creationId xmlns:a16="http://schemas.microsoft.com/office/drawing/2014/main" id="{51FB07DE-747D-40FE-6E8D-FC42C0908660}"/>
              </a:ext>
            </a:extLst>
          </p:cNvPr>
          <p:cNvSpPr>
            <a:spLocks noGrp="1"/>
          </p:cNvSpPr>
          <p:nvPr>
            <p:ph type="sldNum" sz="quarter" idx="12"/>
          </p:nvPr>
        </p:nvSpPr>
        <p:spPr/>
        <p:txBody>
          <a:bodyPr/>
          <a:lstStyle/>
          <a:p>
            <a:fld id="{962CB5CB-A24C-4094-B4A6-366B993DC4C5}" type="slidenum">
              <a:rPr lang="nl-NL" smtClean="0"/>
              <a:t>26</a:t>
            </a:fld>
            <a:endParaRPr lang="nl-NL" dirty="0"/>
          </a:p>
        </p:txBody>
      </p:sp>
      <p:grpSp>
        <p:nvGrpSpPr>
          <p:cNvPr id="15" name="Group 14">
            <a:extLst>
              <a:ext uri="{FF2B5EF4-FFF2-40B4-BE49-F238E27FC236}">
                <a16:creationId xmlns:a16="http://schemas.microsoft.com/office/drawing/2014/main" id="{27049560-4A83-896E-CC6B-BFDFE5ABD982}"/>
              </a:ext>
            </a:extLst>
          </p:cNvPr>
          <p:cNvGrpSpPr/>
          <p:nvPr/>
        </p:nvGrpSpPr>
        <p:grpSpPr>
          <a:xfrm>
            <a:off x="7715220" y="1310660"/>
            <a:ext cx="3925918" cy="2982446"/>
            <a:chOff x="7715220" y="1310660"/>
            <a:chExt cx="3925918" cy="2982446"/>
          </a:xfrm>
        </p:grpSpPr>
        <p:sp>
          <p:nvSpPr>
            <p:cNvPr id="6" name="Content Placeholder 2">
              <a:extLst>
                <a:ext uri="{FF2B5EF4-FFF2-40B4-BE49-F238E27FC236}">
                  <a16:creationId xmlns:a16="http://schemas.microsoft.com/office/drawing/2014/main" id="{B7EC0917-D1A5-BB63-6167-01DF0F0405D2}"/>
                </a:ext>
              </a:extLst>
            </p:cNvPr>
            <p:cNvSpPr txBox="1">
              <a:spLocks/>
            </p:cNvSpPr>
            <p:nvPr/>
          </p:nvSpPr>
          <p:spPr>
            <a:xfrm>
              <a:off x="7716702" y="2194583"/>
              <a:ext cx="3924436" cy="2098523"/>
            </a:xfrm>
            <a:prstGeom prst="rect">
              <a:avLst/>
            </a:prstGeom>
          </p:spPr>
          <p:txBody>
            <a:bodyPr vert="horz" wrap="square" lIns="0" tIns="0" rIns="0" bIns="0" rtlCol="0">
              <a:spAutoFit/>
            </a:bodyPr>
            <a:lstStyle>
              <a:lvl1pPr marL="0" indent="0" algn="l" defTabSz="914400" rtl="0" eaLnBrk="1" latinLnBrk="0" hangingPunct="1">
                <a:lnSpc>
                  <a:spcPct val="95000"/>
                </a:lnSpc>
                <a:spcBef>
                  <a:spcPts val="400"/>
                </a:spcBef>
                <a:buFont typeface="Arial" panose="020B0604020202020204" pitchFamily="34" charset="0"/>
                <a:buNone/>
                <a:defRPr sz="2400" b="0" kern="1200">
                  <a:solidFill>
                    <a:schemeClr val="tx1"/>
                  </a:solidFill>
                  <a:latin typeface="+mn-lt"/>
                  <a:ea typeface="+mn-ea"/>
                  <a:cs typeface="+mn-cs"/>
                </a:defRPr>
              </a:lvl1pPr>
              <a:lvl2pPr marL="228600" indent="-228600" algn="l" defTabSz="914400" rtl="0" eaLnBrk="1" latinLnBrk="0" hangingPunct="1">
                <a:lnSpc>
                  <a:spcPct val="95000"/>
                </a:lnSpc>
                <a:spcBef>
                  <a:spcPts val="400"/>
                </a:spcBef>
                <a:buSzPct val="85000"/>
                <a:buFont typeface="Arial" panose="020B0604020202020204" pitchFamily="34" charset="0"/>
                <a:buChar char="•"/>
                <a:defRPr sz="2400" kern="1200">
                  <a:solidFill>
                    <a:schemeClr val="tx1"/>
                  </a:solidFill>
                  <a:latin typeface="+mn-lt"/>
                  <a:ea typeface="+mn-ea"/>
                  <a:cs typeface="+mn-cs"/>
                </a:defRPr>
              </a:lvl2pPr>
              <a:lvl3pPr marL="0" indent="0" algn="l" defTabSz="914400" rtl="0" eaLnBrk="1" latinLnBrk="0" hangingPunct="1">
                <a:lnSpc>
                  <a:spcPct val="95000"/>
                </a:lnSpc>
                <a:spcBef>
                  <a:spcPts val="400"/>
                </a:spcBef>
                <a:buFont typeface="Arial" panose="020B0604020202020204" pitchFamily="34" charset="0"/>
                <a:buNone/>
                <a:defRPr sz="2400" b="1" kern="1200">
                  <a:solidFill>
                    <a:srgbClr val="00C3A8"/>
                  </a:solidFill>
                  <a:latin typeface="+mn-lt"/>
                  <a:ea typeface="+mn-ea"/>
                  <a:cs typeface="+mn-cs"/>
                </a:defRPr>
              </a:lvl3pPr>
              <a:lvl4pPr marL="0" indent="0" algn="l" defTabSz="914400" rtl="0" eaLnBrk="1" latinLnBrk="0" hangingPunct="1">
                <a:lnSpc>
                  <a:spcPct val="95000"/>
                </a:lnSpc>
                <a:spcBef>
                  <a:spcPts val="400"/>
                </a:spcBef>
                <a:buFont typeface="Arial" panose="020B0604020202020204" pitchFamily="34" charset="0"/>
                <a:buNone/>
                <a:defRPr sz="2400" b="1" kern="1200">
                  <a:solidFill>
                    <a:schemeClr val="tx1"/>
                  </a:solidFill>
                  <a:latin typeface="+mn-lt"/>
                  <a:ea typeface="+mn-ea"/>
                  <a:cs typeface="+mn-cs"/>
                </a:defRPr>
              </a:lvl4pPr>
              <a:lvl5pPr marL="457200" indent="-457200" algn="l" defTabSz="914400" rtl="0" eaLnBrk="1" latinLnBrk="0" hangingPunct="1">
                <a:lnSpc>
                  <a:spcPct val="95000"/>
                </a:lnSpc>
                <a:spcBef>
                  <a:spcPts val="400"/>
                </a:spcBef>
                <a:buFont typeface="+mj-lt"/>
                <a:buAutoNum type="arabicPeriod"/>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3038" indent="-173038">
                <a:spcBef>
                  <a:spcPts val="0"/>
                </a:spcBef>
                <a:spcAft>
                  <a:spcPts val="400"/>
                </a:spcAft>
                <a:buFont typeface="Arial" panose="020B0604020202020204" pitchFamily="34" charset="0"/>
                <a:buChar char="•"/>
              </a:pPr>
              <a:r>
                <a:rPr lang="nl-NL" sz="1800" dirty="0"/>
                <a:t>KvK uittreksels</a:t>
              </a:r>
            </a:p>
            <a:p>
              <a:pPr marL="173038" indent="-173038">
                <a:spcBef>
                  <a:spcPts val="0"/>
                </a:spcBef>
                <a:spcAft>
                  <a:spcPts val="400"/>
                </a:spcAft>
                <a:buFont typeface="Arial" panose="020B0604020202020204" pitchFamily="34" charset="0"/>
                <a:buChar char="•"/>
              </a:pPr>
              <a:r>
                <a:rPr lang="nl-NL" sz="1800" dirty="0"/>
                <a:t>Statuten kredietnemers</a:t>
              </a:r>
            </a:p>
            <a:p>
              <a:pPr marL="173038" indent="-173038">
                <a:spcBef>
                  <a:spcPts val="0"/>
                </a:spcBef>
                <a:spcAft>
                  <a:spcPts val="400"/>
                </a:spcAft>
                <a:buFont typeface="Arial" panose="020B0604020202020204" pitchFamily="34" charset="0"/>
                <a:buChar char="•"/>
              </a:pPr>
              <a:r>
                <a:rPr lang="nl-NL" sz="1800" dirty="0"/>
                <a:t>Kolommenbalans (actuele cijfers)</a:t>
              </a:r>
            </a:p>
            <a:p>
              <a:pPr marL="173038" indent="-173038">
                <a:spcBef>
                  <a:spcPts val="0"/>
                </a:spcBef>
                <a:spcAft>
                  <a:spcPts val="400"/>
                </a:spcAft>
                <a:buFont typeface="Arial" panose="020B0604020202020204" pitchFamily="34" charset="0"/>
                <a:buChar char="•"/>
              </a:pPr>
              <a:r>
                <a:rPr lang="nl-NL" sz="1800" dirty="0"/>
                <a:t>Prognoses van minimaal 1 jaar</a:t>
              </a:r>
            </a:p>
            <a:p>
              <a:pPr marL="173038" indent="-173038">
                <a:spcBef>
                  <a:spcPts val="0"/>
                </a:spcBef>
                <a:spcAft>
                  <a:spcPts val="400"/>
                </a:spcAft>
                <a:buFont typeface="Arial" panose="020B0604020202020204" pitchFamily="34" charset="0"/>
                <a:buChar char="•"/>
              </a:pPr>
              <a:r>
                <a:rPr lang="nl-NL" sz="1800" dirty="0"/>
                <a:t>Debiteuren/voorraadlijsten (alleen bij werkkapitaalfinanciering)</a:t>
              </a:r>
            </a:p>
            <a:p>
              <a:pPr marL="173038" indent="-173038">
                <a:spcBef>
                  <a:spcPts val="0"/>
                </a:spcBef>
                <a:spcAft>
                  <a:spcPts val="400"/>
                </a:spcAft>
                <a:buFont typeface="Arial" panose="020B0604020202020204" pitchFamily="34" charset="0"/>
                <a:buChar char="•"/>
              </a:pPr>
              <a:r>
                <a:rPr lang="nl-NL" sz="1800" dirty="0"/>
                <a:t>Bedrijfsovername documentatie </a:t>
              </a:r>
            </a:p>
          </p:txBody>
        </p:sp>
        <p:sp>
          <p:nvSpPr>
            <p:cNvPr id="8" name="Rechthoek 7">
              <a:extLst>
                <a:ext uri="{FF2B5EF4-FFF2-40B4-BE49-F238E27FC236}">
                  <a16:creationId xmlns:a16="http://schemas.microsoft.com/office/drawing/2014/main" id="{FB630D78-DB1E-1EF3-95CD-D1F0F5305BBE}"/>
                </a:ext>
              </a:extLst>
            </p:cNvPr>
            <p:cNvSpPr/>
            <p:nvPr/>
          </p:nvSpPr>
          <p:spPr>
            <a:xfrm>
              <a:off x="7715220" y="1310660"/>
              <a:ext cx="3924436" cy="797311"/>
            </a:xfrm>
            <a:prstGeom prst="rect">
              <a:avLst/>
            </a:prstGeom>
            <a:solidFill>
              <a:schemeClr val="bg2"/>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lIns="108000" tIns="72000" rIns="108000" bIns="108000" rtlCol="0" anchor="ctr">
              <a:noAutofit/>
            </a:bodyPr>
            <a:lstStyle/>
            <a:p>
              <a:r>
                <a:rPr lang="nl-NL" sz="2000" b="1" dirty="0">
                  <a:solidFill>
                    <a:schemeClr val="bg1"/>
                  </a:solidFill>
                </a:rPr>
                <a:t>Indien voor handen:</a:t>
              </a:r>
            </a:p>
          </p:txBody>
        </p:sp>
      </p:grpSp>
      <p:sp>
        <p:nvSpPr>
          <p:cNvPr id="9" name="Rechthoek 6">
            <a:extLst>
              <a:ext uri="{FF2B5EF4-FFF2-40B4-BE49-F238E27FC236}">
                <a16:creationId xmlns:a16="http://schemas.microsoft.com/office/drawing/2014/main" id="{79E89783-7358-5FB8-4161-58DC2EF29769}"/>
              </a:ext>
            </a:extLst>
          </p:cNvPr>
          <p:cNvSpPr/>
          <p:nvPr/>
        </p:nvSpPr>
        <p:spPr>
          <a:xfrm>
            <a:off x="552344" y="1310661"/>
            <a:ext cx="6803796" cy="797311"/>
          </a:xfrm>
          <a:prstGeom prst="rect">
            <a:avLst/>
          </a:prstGeom>
          <a:solidFill>
            <a:schemeClr val="bg2"/>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lIns="108000" tIns="72000" rIns="108000" bIns="108000" rtlCol="0" anchor="ctr">
            <a:spAutoFit/>
          </a:bodyPr>
          <a:lstStyle/>
          <a:p>
            <a:r>
              <a:rPr lang="nl-NL" sz="2000" b="1" dirty="0">
                <a:solidFill>
                  <a:schemeClr val="bg1"/>
                </a:solidFill>
              </a:rPr>
              <a:t>Afhankelijk van de financiering en selectie </a:t>
            </a:r>
            <a:br>
              <a:rPr lang="nl-NL" sz="2000" b="1" dirty="0">
                <a:solidFill>
                  <a:schemeClr val="bg1"/>
                </a:solidFill>
              </a:rPr>
            </a:br>
            <a:r>
              <a:rPr lang="nl-NL" sz="2000" b="1" dirty="0">
                <a:solidFill>
                  <a:schemeClr val="bg1"/>
                </a:solidFill>
              </a:rPr>
              <a:t>van financiers vraag je documenten uit:</a:t>
            </a:r>
          </a:p>
        </p:txBody>
      </p:sp>
      <p:sp>
        <p:nvSpPr>
          <p:cNvPr id="11" name="Content Placeholder 2">
            <a:extLst>
              <a:ext uri="{FF2B5EF4-FFF2-40B4-BE49-F238E27FC236}">
                <a16:creationId xmlns:a16="http://schemas.microsoft.com/office/drawing/2014/main" id="{26C1D088-FC2B-2868-0FC8-A8BDF0861512}"/>
              </a:ext>
            </a:extLst>
          </p:cNvPr>
          <p:cNvSpPr txBox="1">
            <a:spLocks/>
          </p:cNvSpPr>
          <p:nvPr/>
        </p:nvSpPr>
        <p:spPr>
          <a:xfrm>
            <a:off x="552344" y="2194583"/>
            <a:ext cx="6803796" cy="3882601"/>
          </a:xfrm>
          <a:prstGeom prst="rect">
            <a:avLst/>
          </a:prstGeom>
        </p:spPr>
        <p:txBody>
          <a:bodyPr vert="horz" lIns="0" tIns="0" rIns="0" bIns="0" rtlCol="0">
            <a:spAutoFit/>
          </a:bodyPr>
          <a:lstStyle>
            <a:lvl1pPr marL="0" indent="0" algn="l" defTabSz="914400" rtl="0" eaLnBrk="1" latinLnBrk="0" hangingPunct="1">
              <a:lnSpc>
                <a:spcPct val="95000"/>
              </a:lnSpc>
              <a:spcBef>
                <a:spcPts val="400"/>
              </a:spcBef>
              <a:buFont typeface="Arial" panose="020B0604020202020204" pitchFamily="34" charset="0"/>
              <a:buNone/>
              <a:defRPr sz="2400" b="0" kern="1200">
                <a:solidFill>
                  <a:schemeClr val="tx1"/>
                </a:solidFill>
                <a:latin typeface="+mn-lt"/>
                <a:ea typeface="+mn-ea"/>
                <a:cs typeface="+mn-cs"/>
              </a:defRPr>
            </a:lvl1pPr>
            <a:lvl2pPr marL="228600" indent="-228600" algn="l" defTabSz="914400" rtl="0" eaLnBrk="1" latinLnBrk="0" hangingPunct="1">
              <a:lnSpc>
                <a:spcPct val="95000"/>
              </a:lnSpc>
              <a:spcBef>
                <a:spcPts val="400"/>
              </a:spcBef>
              <a:buSzPct val="85000"/>
              <a:buFont typeface="Arial" panose="020B0604020202020204" pitchFamily="34" charset="0"/>
              <a:buChar char="•"/>
              <a:defRPr sz="2400" kern="1200">
                <a:solidFill>
                  <a:schemeClr val="tx1"/>
                </a:solidFill>
                <a:latin typeface="+mn-lt"/>
                <a:ea typeface="+mn-ea"/>
                <a:cs typeface="+mn-cs"/>
              </a:defRPr>
            </a:lvl2pPr>
            <a:lvl3pPr marL="0" indent="0" algn="l" defTabSz="914400" rtl="0" eaLnBrk="1" latinLnBrk="0" hangingPunct="1">
              <a:lnSpc>
                <a:spcPct val="95000"/>
              </a:lnSpc>
              <a:spcBef>
                <a:spcPts val="400"/>
              </a:spcBef>
              <a:buFont typeface="Arial" panose="020B0604020202020204" pitchFamily="34" charset="0"/>
              <a:buNone/>
              <a:defRPr sz="2400" b="1" kern="1200">
                <a:solidFill>
                  <a:srgbClr val="00C3A8"/>
                </a:solidFill>
                <a:latin typeface="+mn-lt"/>
                <a:ea typeface="+mn-ea"/>
                <a:cs typeface="+mn-cs"/>
              </a:defRPr>
            </a:lvl3pPr>
            <a:lvl4pPr marL="0" indent="0" algn="l" defTabSz="914400" rtl="0" eaLnBrk="1" latinLnBrk="0" hangingPunct="1">
              <a:lnSpc>
                <a:spcPct val="95000"/>
              </a:lnSpc>
              <a:spcBef>
                <a:spcPts val="400"/>
              </a:spcBef>
              <a:buFont typeface="Arial" panose="020B0604020202020204" pitchFamily="34" charset="0"/>
              <a:buNone/>
              <a:defRPr sz="2400" b="1" kern="1200">
                <a:solidFill>
                  <a:schemeClr val="tx1"/>
                </a:solidFill>
                <a:latin typeface="+mn-lt"/>
                <a:ea typeface="+mn-ea"/>
                <a:cs typeface="+mn-cs"/>
              </a:defRPr>
            </a:lvl4pPr>
            <a:lvl5pPr marL="457200" indent="-457200" algn="l" defTabSz="914400" rtl="0" eaLnBrk="1" latinLnBrk="0" hangingPunct="1">
              <a:lnSpc>
                <a:spcPct val="95000"/>
              </a:lnSpc>
              <a:spcBef>
                <a:spcPts val="400"/>
              </a:spcBef>
              <a:buFont typeface="+mj-lt"/>
              <a:buAutoNum type="arabicPeriod"/>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spcAft>
                <a:spcPts val="400"/>
              </a:spcAft>
              <a:buFont typeface="+mj-lt"/>
              <a:buAutoNum type="arabicPeriod"/>
            </a:pPr>
            <a:r>
              <a:rPr lang="nl-NL" sz="1800" b="1" dirty="0"/>
              <a:t>NAW-gegevens en kopie legitimatiebewijzen ondernemer(s) </a:t>
            </a:r>
          </a:p>
          <a:p>
            <a:pPr marL="342900" indent="-342900">
              <a:spcBef>
                <a:spcPts val="0"/>
              </a:spcBef>
              <a:spcAft>
                <a:spcPts val="400"/>
              </a:spcAft>
              <a:buFont typeface="+mj-lt"/>
              <a:buAutoNum type="arabicPeriod"/>
            </a:pPr>
            <a:r>
              <a:rPr lang="nl-NL" sz="1800" b="1" dirty="0"/>
              <a:t>Meest recente jaarcijfers en bij voorkeur van de afgelopen 3 jaar</a:t>
            </a:r>
          </a:p>
          <a:p>
            <a:pPr marL="342900" indent="-342900">
              <a:spcBef>
                <a:spcPts val="0"/>
              </a:spcBef>
              <a:spcAft>
                <a:spcPts val="400"/>
              </a:spcAft>
              <a:buFont typeface="+mj-lt"/>
              <a:buAutoNum type="arabicPeriod"/>
            </a:pPr>
            <a:r>
              <a:rPr lang="nl-NL" sz="1800" b="1" dirty="0"/>
              <a:t>IB aangifte </a:t>
            </a:r>
            <a:r>
              <a:rPr lang="nl-NL" sz="1800" b="1" dirty="0" err="1"/>
              <a:t>privé-personen</a:t>
            </a:r>
            <a:endParaRPr lang="nl-NL" sz="1800" b="1" dirty="0"/>
          </a:p>
          <a:p>
            <a:pPr marL="342900" indent="-342900">
              <a:spcBef>
                <a:spcPts val="0"/>
              </a:spcBef>
              <a:spcAft>
                <a:spcPts val="400"/>
              </a:spcAft>
              <a:buFont typeface="+mj-lt"/>
              <a:buAutoNum type="arabicPeriod"/>
            </a:pPr>
            <a:r>
              <a:rPr lang="nl-NL" sz="1800" dirty="0"/>
              <a:t>Transactiegegevens van de afgelopen 15 maanden in PDF en/of MT940/ CAMT (afhankelijk van </a:t>
            </a:r>
            <a:r>
              <a:rPr lang="nl-NL" sz="1800" dirty="0" err="1"/>
              <a:t>financierder</a:t>
            </a:r>
            <a:r>
              <a:rPr lang="nl-NL" sz="1800" dirty="0"/>
              <a:t>)</a:t>
            </a:r>
          </a:p>
          <a:p>
            <a:pPr marL="342900" indent="-342900">
              <a:spcBef>
                <a:spcPts val="0"/>
              </a:spcBef>
              <a:spcAft>
                <a:spcPts val="400"/>
              </a:spcAft>
              <a:buFont typeface="+mj-lt"/>
              <a:buAutoNum type="arabicPeriod"/>
            </a:pPr>
            <a:r>
              <a:rPr lang="nl-NL" sz="1800" dirty="0">
                <a:solidFill>
                  <a:schemeClr val="bg2"/>
                </a:solidFill>
              </a:rPr>
              <a:t>Indien </a:t>
            </a:r>
            <a:r>
              <a:rPr lang="nl-NL" sz="1800" b="1" dirty="0">
                <a:solidFill>
                  <a:schemeClr val="bg2"/>
                </a:solidFill>
              </a:rPr>
              <a:t>machine of voertuig</a:t>
            </a:r>
            <a:r>
              <a:rPr lang="nl-NL" sz="1800" dirty="0">
                <a:solidFill>
                  <a:schemeClr val="bg2"/>
                </a:solidFill>
              </a:rPr>
              <a:t>: </a:t>
            </a:r>
            <a:r>
              <a:rPr lang="nl-NL" sz="1800" dirty="0"/>
              <a:t>offerte van aan te kopen object </a:t>
            </a:r>
          </a:p>
          <a:p>
            <a:pPr marL="342900" indent="-342900">
              <a:spcBef>
                <a:spcPts val="0"/>
              </a:spcBef>
              <a:spcAft>
                <a:spcPts val="400"/>
              </a:spcAft>
              <a:buFont typeface="+mj-lt"/>
              <a:buAutoNum type="arabicPeriod"/>
            </a:pPr>
            <a:r>
              <a:rPr lang="nl-NL" sz="1800" dirty="0">
                <a:solidFill>
                  <a:schemeClr val="bg2"/>
                </a:solidFill>
              </a:rPr>
              <a:t>Indien </a:t>
            </a:r>
            <a:r>
              <a:rPr lang="nl-NL" sz="1800" b="1" dirty="0" err="1">
                <a:solidFill>
                  <a:schemeClr val="bg2"/>
                </a:solidFill>
              </a:rPr>
              <a:t>start-up</a:t>
            </a:r>
            <a:r>
              <a:rPr lang="nl-NL" sz="1800" dirty="0">
                <a:solidFill>
                  <a:schemeClr val="bg2"/>
                </a:solidFill>
              </a:rPr>
              <a:t>: </a:t>
            </a:r>
            <a:r>
              <a:rPr lang="nl-NL" sz="1800" dirty="0"/>
              <a:t>businessplan met financiële onderbouwing voor minimaal 2 jaar </a:t>
            </a:r>
          </a:p>
          <a:p>
            <a:pPr marL="342900" indent="-342900">
              <a:spcBef>
                <a:spcPts val="0"/>
              </a:spcBef>
              <a:spcAft>
                <a:spcPts val="400"/>
              </a:spcAft>
              <a:buFont typeface="+mj-lt"/>
              <a:buAutoNum type="arabicPeriod"/>
            </a:pPr>
            <a:r>
              <a:rPr lang="nl-NL" sz="1800" dirty="0">
                <a:solidFill>
                  <a:schemeClr val="bg2"/>
                </a:solidFill>
              </a:rPr>
              <a:t>Indien </a:t>
            </a:r>
            <a:r>
              <a:rPr lang="nl-NL" sz="1800" b="1" dirty="0" err="1">
                <a:solidFill>
                  <a:schemeClr val="bg2"/>
                </a:solidFill>
              </a:rPr>
              <a:t>invoice</a:t>
            </a:r>
            <a:r>
              <a:rPr lang="nl-NL" sz="1800" b="1" dirty="0">
                <a:solidFill>
                  <a:schemeClr val="bg2"/>
                </a:solidFill>
              </a:rPr>
              <a:t> factoring</a:t>
            </a:r>
            <a:r>
              <a:rPr lang="nl-NL" sz="1800" dirty="0">
                <a:solidFill>
                  <a:schemeClr val="bg2"/>
                </a:solidFill>
              </a:rPr>
              <a:t>: </a:t>
            </a:r>
            <a:r>
              <a:rPr lang="nl-NL" sz="1800" dirty="0"/>
              <a:t>kopie van te financieren facturen </a:t>
            </a:r>
          </a:p>
          <a:p>
            <a:pPr marL="342900" indent="-342900">
              <a:spcBef>
                <a:spcPts val="0"/>
              </a:spcBef>
              <a:spcAft>
                <a:spcPts val="400"/>
              </a:spcAft>
              <a:buFont typeface="+mj-lt"/>
              <a:buAutoNum type="arabicPeriod"/>
            </a:pPr>
            <a:r>
              <a:rPr lang="nl-NL" sz="1800" dirty="0">
                <a:solidFill>
                  <a:schemeClr val="bg2"/>
                </a:solidFill>
              </a:rPr>
              <a:t>Indien </a:t>
            </a:r>
            <a:r>
              <a:rPr lang="nl-NL" sz="1800" b="1" dirty="0">
                <a:solidFill>
                  <a:schemeClr val="bg2"/>
                </a:solidFill>
              </a:rPr>
              <a:t>commercieel vastgoed</a:t>
            </a:r>
            <a:r>
              <a:rPr lang="nl-NL" sz="1800" dirty="0">
                <a:solidFill>
                  <a:schemeClr val="bg2"/>
                </a:solidFill>
              </a:rPr>
              <a:t>: </a:t>
            </a:r>
            <a:r>
              <a:rPr lang="nl-NL" sz="1800" dirty="0"/>
              <a:t>Taxatierapport / WOZ-waarde, huurderslijsten, huurcontracten</a:t>
            </a:r>
          </a:p>
          <a:p>
            <a:pPr marL="342900" indent="-342900">
              <a:spcBef>
                <a:spcPts val="0"/>
              </a:spcBef>
              <a:spcAft>
                <a:spcPts val="400"/>
              </a:spcAft>
              <a:buFont typeface="+mj-lt"/>
              <a:buAutoNum type="arabicPeriod"/>
            </a:pPr>
            <a:r>
              <a:rPr lang="nl-NL" sz="1800" dirty="0">
                <a:solidFill>
                  <a:schemeClr val="bg2"/>
                </a:solidFill>
              </a:rPr>
              <a:t>Indien </a:t>
            </a:r>
            <a:r>
              <a:rPr lang="nl-NL" sz="1800" b="1" dirty="0">
                <a:solidFill>
                  <a:schemeClr val="bg2"/>
                </a:solidFill>
              </a:rPr>
              <a:t>vastgoed eigen gebruik</a:t>
            </a:r>
            <a:r>
              <a:rPr lang="nl-NL" sz="1800" dirty="0">
                <a:solidFill>
                  <a:schemeClr val="bg2"/>
                </a:solidFill>
              </a:rPr>
              <a:t>: </a:t>
            </a:r>
            <a:r>
              <a:rPr lang="nl-NL" sz="1800" dirty="0"/>
              <a:t>Taxatierapport /  WOZ-waarde </a:t>
            </a:r>
          </a:p>
          <a:p>
            <a:pPr marL="342900" indent="-342900">
              <a:spcBef>
                <a:spcPts val="0"/>
              </a:spcBef>
              <a:spcAft>
                <a:spcPts val="400"/>
              </a:spcAft>
              <a:buFont typeface="+mj-lt"/>
              <a:buAutoNum type="arabicPeriod"/>
            </a:pPr>
            <a:r>
              <a:rPr lang="nl-NL" sz="1800" dirty="0">
                <a:solidFill>
                  <a:schemeClr val="bg2"/>
                </a:solidFill>
              </a:rPr>
              <a:t>Indien </a:t>
            </a:r>
            <a:r>
              <a:rPr lang="nl-NL" sz="1800" b="1" dirty="0">
                <a:solidFill>
                  <a:schemeClr val="bg2"/>
                </a:solidFill>
              </a:rPr>
              <a:t>bedrijfsovername</a:t>
            </a:r>
            <a:r>
              <a:rPr lang="nl-NL" sz="1800" dirty="0">
                <a:solidFill>
                  <a:schemeClr val="bg2"/>
                </a:solidFill>
              </a:rPr>
              <a:t>: </a:t>
            </a:r>
            <a:r>
              <a:rPr lang="nl-NL" sz="1800" dirty="0"/>
              <a:t>van koper en verkoper jaarcijfers </a:t>
            </a:r>
          </a:p>
        </p:txBody>
      </p:sp>
    </p:spTree>
    <p:extLst>
      <p:ext uri="{BB962C8B-B14F-4D97-AF65-F5344CB8AC3E}">
        <p14:creationId xmlns:p14="http://schemas.microsoft.com/office/powerpoint/2010/main" val="371300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Effect transition="in" filter="fade">
                                      <p:cBhvr>
                                        <p:cTn id="11" dur="500"/>
                                        <p:tgtEl>
                                          <p:spTgt spid="11">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fade">
                                      <p:cBhvr>
                                        <p:cTn id="15" dur="500"/>
                                        <p:tgtEl>
                                          <p:spTgt spid="11">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xEl>
                                              <p:pRg st="3" end="3"/>
                                            </p:txEl>
                                          </p:spTgt>
                                        </p:tgtEl>
                                        <p:attrNameLst>
                                          <p:attrName>style.visibility</p:attrName>
                                        </p:attrNameLst>
                                      </p:cBhvr>
                                      <p:to>
                                        <p:strVal val="visible"/>
                                      </p:to>
                                    </p:set>
                                    <p:animEffect transition="in" filter="fade">
                                      <p:cBhvr>
                                        <p:cTn id="20" dur="500"/>
                                        <p:tgtEl>
                                          <p:spTgt spid="11">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xEl>
                                              <p:pRg st="4" end="4"/>
                                            </p:txEl>
                                          </p:spTgt>
                                        </p:tgtEl>
                                        <p:attrNameLst>
                                          <p:attrName>style.visibility</p:attrName>
                                        </p:attrNameLst>
                                      </p:cBhvr>
                                      <p:to>
                                        <p:strVal val="visible"/>
                                      </p:to>
                                    </p:set>
                                    <p:animEffect transition="in" filter="fade">
                                      <p:cBhvr>
                                        <p:cTn id="25" dur="500"/>
                                        <p:tgtEl>
                                          <p:spTgt spid="11">
                                            <p:txEl>
                                              <p:pRg st="4" end="4"/>
                                            </p:txEl>
                                          </p:spTgt>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1">
                                            <p:txEl>
                                              <p:pRg st="5" end="5"/>
                                            </p:txEl>
                                          </p:spTgt>
                                        </p:tgtEl>
                                        <p:attrNameLst>
                                          <p:attrName>style.visibility</p:attrName>
                                        </p:attrNameLst>
                                      </p:cBhvr>
                                      <p:to>
                                        <p:strVal val="visible"/>
                                      </p:to>
                                    </p:set>
                                    <p:animEffect transition="in" filter="fade">
                                      <p:cBhvr>
                                        <p:cTn id="29" dur="500"/>
                                        <p:tgtEl>
                                          <p:spTgt spid="11">
                                            <p:txEl>
                                              <p:pRg st="5" end="5"/>
                                            </p:txEl>
                                          </p:spTgt>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11">
                                            <p:txEl>
                                              <p:pRg st="6" end="6"/>
                                            </p:txEl>
                                          </p:spTgt>
                                        </p:tgtEl>
                                        <p:attrNameLst>
                                          <p:attrName>style.visibility</p:attrName>
                                        </p:attrNameLst>
                                      </p:cBhvr>
                                      <p:to>
                                        <p:strVal val="visible"/>
                                      </p:to>
                                    </p:set>
                                    <p:animEffect transition="in" filter="fade">
                                      <p:cBhvr>
                                        <p:cTn id="33" dur="500"/>
                                        <p:tgtEl>
                                          <p:spTgt spid="11">
                                            <p:txEl>
                                              <p:pRg st="6" end="6"/>
                                            </p:txEl>
                                          </p:spTgt>
                                        </p:tgtEl>
                                      </p:cBhvr>
                                    </p:animEffect>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1">
                                            <p:txEl>
                                              <p:pRg st="7" end="7"/>
                                            </p:txEl>
                                          </p:spTgt>
                                        </p:tgtEl>
                                        <p:attrNameLst>
                                          <p:attrName>style.visibility</p:attrName>
                                        </p:attrNameLst>
                                      </p:cBhvr>
                                      <p:to>
                                        <p:strVal val="visible"/>
                                      </p:to>
                                    </p:set>
                                    <p:animEffect transition="in" filter="fade">
                                      <p:cBhvr>
                                        <p:cTn id="37" dur="500"/>
                                        <p:tgtEl>
                                          <p:spTgt spid="11">
                                            <p:txEl>
                                              <p:pRg st="7" end="7"/>
                                            </p:txEl>
                                          </p:spTgt>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11">
                                            <p:txEl>
                                              <p:pRg st="8" end="8"/>
                                            </p:txEl>
                                          </p:spTgt>
                                        </p:tgtEl>
                                        <p:attrNameLst>
                                          <p:attrName>style.visibility</p:attrName>
                                        </p:attrNameLst>
                                      </p:cBhvr>
                                      <p:to>
                                        <p:strVal val="visible"/>
                                      </p:to>
                                    </p:set>
                                    <p:animEffect transition="in" filter="fade">
                                      <p:cBhvr>
                                        <p:cTn id="41" dur="500"/>
                                        <p:tgtEl>
                                          <p:spTgt spid="11">
                                            <p:txEl>
                                              <p:pRg st="8" end="8"/>
                                            </p:txEl>
                                          </p:spTgt>
                                        </p:tgtEl>
                                      </p:cBhvr>
                                    </p:animEffect>
                                  </p:childTnLst>
                                </p:cTn>
                              </p:par>
                            </p:childTnLst>
                          </p:cTn>
                        </p:par>
                        <p:par>
                          <p:cTn id="42" fill="hold">
                            <p:stCondLst>
                              <p:cond delay="2500"/>
                            </p:stCondLst>
                            <p:childTnLst>
                              <p:par>
                                <p:cTn id="43" presetID="10" presetClass="entr" presetSubtype="0" fill="hold" nodeType="afterEffect">
                                  <p:stCondLst>
                                    <p:cond delay="0"/>
                                  </p:stCondLst>
                                  <p:childTnLst>
                                    <p:set>
                                      <p:cBhvr>
                                        <p:cTn id="44" dur="1" fill="hold">
                                          <p:stCondLst>
                                            <p:cond delay="0"/>
                                          </p:stCondLst>
                                        </p:cTn>
                                        <p:tgtEl>
                                          <p:spTgt spid="11">
                                            <p:txEl>
                                              <p:pRg st="9" end="9"/>
                                            </p:txEl>
                                          </p:spTgt>
                                        </p:tgtEl>
                                        <p:attrNameLst>
                                          <p:attrName>style.visibility</p:attrName>
                                        </p:attrNameLst>
                                      </p:cBhvr>
                                      <p:to>
                                        <p:strVal val="visible"/>
                                      </p:to>
                                    </p:set>
                                    <p:animEffect transition="in" filter="fade">
                                      <p:cBhvr>
                                        <p:cTn id="45" dur="500"/>
                                        <p:tgtEl>
                                          <p:spTgt spid="11">
                                            <p:txEl>
                                              <p:pRg st="9" end="9"/>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up)">
                                      <p:cBhvr>
                                        <p:cTn id="5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6">
            <a:extLst>
              <a:ext uri="{FF2B5EF4-FFF2-40B4-BE49-F238E27FC236}">
                <a16:creationId xmlns:a16="http://schemas.microsoft.com/office/drawing/2014/main" id="{41558B98-914A-BDBA-BE90-25673EBE1B35}"/>
              </a:ext>
            </a:extLst>
          </p:cNvPr>
          <p:cNvSpPr/>
          <p:nvPr/>
        </p:nvSpPr>
        <p:spPr>
          <a:xfrm>
            <a:off x="0" y="4248707"/>
            <a:ext cx="12192000" cy="1772267"/>
          </a:xfrm>
          <a:prstGeom prst="rect">
            <a:avLst/>
          </a:prstGeom>
          <a:gradFill flip="none" rotWithShape="1">
            <a:gsLst>
              <a:gs pos="0">
                <a:srgbClr val="00C3A8">
                  <a:alpha val="25000"/>
                </a:srgbClr>
              </a:gs>
              <a:gs pos="100000">
                <a:srgbClr val="00C3A8"/>
              </a:gs>
            </a:gsLst>
            <a:lin ang="10800000" scaled="1"/>
            <a:tileRect/>
          </a:gra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800" dirty="0">
              <a:solidFill>
                <a:srgbClr val="313131"/>
              </a:solidFill>
            </a:endParaRPr>
          </a:p>
        </p:txBody>
      </p:sp>
      <p:sp>
        <p:nvSpPr>
          <p:cNvPr id="4" name="Title 3">
            <a:extLst>
              <a:ext uri="{FF2B5EF4-FFF2-40B4-BE49-F238E27FC236}">
                <a16:creationId xmlns:a16="http://schemas.microsoft.com/office/drawing/2014/main" id="{71B7C0FD-9E97-B802-157D-528FFEBAD193}"/>
              </a:ext>
            </a:extLst>
          </p:cNvPr>
          <p:cNvSpPr>
            <a:spLocks noGrp="1"/>
          </p:cNvSpPr>
          <p:nvPr>
            <p:ph type="title"/>
          </p:nvPr>
        </p:nvSpPr>
        <p:spPr/>
        <p:txBody>
          <a:bodyPr/>
          <a:lstStyle/>
          <a:p>
            <a:r>
              <a:rPr lang="nl-NL" dirty="0"/>
              <a:t>Uitgebreide ondersteuning</a:t>
            </a:r>
          </a:p>
        </p:txBody>
      </p:sp>
      <p:sp>
        <p:nvSpPr>
          <p:cNvPr id="2" name="Footer Placeholder 1">
            <a:extLst>
              <a:ext uri="{FF2B5EF4-FFF2-40B4-BE49-F238E27FC236}">
                <a16:creationId xmlns:a16="http://schemas.microsoft.com/office/drawing/2014/main" id="{6246D5F6-CAF6-1E5C-7FE3-BE4FB8269569}"/>
              </a:ext>
            </a:extLst>
          </p:cNvPr>
          <p:cNvSpPr>
            <a:spLocks noGrp="1"/>
          </p:cNvSpPr>
          <p:nvPr>
            <p:ph type="ftr" sz="quarter" idx="11"/>
          </p:nvPr>
        </p:nvSpPr>
        <p:spPr/>
        <p:txBody>
          <a:bodyPr/>
          <a:lstStyle/>
          <a:p>
            <a:r>
              <a:rPr lang="nl-NL" dirty="0"/>
              <a:t>Kansen op de zakelijke financieringsmarkt: Zo pak je het gesprek slim aan  -  SEH 2025</a:t>
            </a:r>
          </a:p>
        </p:txBody>
      </p:sp>
      <p:sp>
        <p:nvSpPr>
          <p:cNvPr id="3" name="Slide Number Placeholder 2">
            <a:extLst>
              <a:ext uri="{FF2B5EF4-FFF2-40B4-BE49-F238E27FC236}">
                <a16:creationId xmlns:a16="http://schemas.microsoft.com/office/drawing/2014/main" id="{51FB07DE-747D-40FE-6E8D-FC42C0908660}"/>
              </a:ext>
            </a:extLst>
          </p:cNvPr>
          <p:cNvSpPr>
            <a:spLocks noGrp="1"/>
          </p:cNvSpPr>
          <p:nvPr>
            <p:ph type="sldNum" sz="quarter" idx="12"/>
          </p:nvPr>
        </p:nvSpPr>
        <p:spPr/>
        <p:txBody>
          <a:bodyPr/>
          <a:lstStyle/>
          <a:p>
            <a:fld id="{962CB5CB-A24C-4094-B4A6-366B993DC4C5}" type="slidenum">
              <a:rPr lang="nl-NL" smtClean="0"/>
              <a:t>27</a:t>
            </a:fld>
            <a:endParaRPr lang="nl-NL" dirty="0"/>
          </a:p>
        </p:txBody>
      </p:sp>
      <p:grpSp>
        <p:nvGrpSpPr>
          <p:cNvPr id="18" name="Groep 17">
            <a:extLst>
              <a:ext uri="{FF2B5EF4-FFF2-40B4-BE49-F238E27FC236}">
                <a16:creationId xmlns:a16="http://schemas.microsoft.com/office/drawing/2014/main" id="{2C9F8440-8991-2941-BF01-9C7DC89AFD8E}"/>
              </a:ext>
            </a:extLst>
          </p:cNvPr>
          <p:cNvGrpSpPr/>
          <p:nvPr/>
        </p:nvGrpSpPr>
        <p:grpSpPr>
          <a:xfrm>
            <a:off x="7189722" y="998401"/>
            <a:ext cx="3708412" cy="2261502"/>
            <a:chOff x="6526282" y="2204910"/>
            <a:chExt cx="5338258" cy="3282621"/>
          </a:xfrm>
        </p:grpSpPr>
        <p:pic>
          <p:nvPicPr>
            <p:cNvPr id="19" name="Afbeelding 18">
              <a:extLst>
                <a:ext uri="{FF2B5EF4-FFF2-40B4-BE49-F238E27FC236}">
                  <a16:creationId xmlns:a16="http://schemas.microsoft.com/office/drawing/2014/main" id="{FCB6C169-B617-DC36-6457-CC1EEE4404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6282" y="2204910"/>
              <a:ext cx="5338258" cy="3282621"/>
            </a:xfrm>
            <a:prstGeom prst="rect">
              <a:avLst/>
            </a:prstGeom>
          </p:spPr>
        </p:pic>
        <p:pic>
          <p:nvPicPr>
            <p:cNvPr id="20" name="Afbeelding 19">
              <a:extLst>
                <a:ext uri="{FF2B5EF4-FFF2-40B4-BE49-F238E27FC236}">
                  <a16:creationId xmlns:a16="http://schemas.microsoft.com/office/drawing/2014/main" id="{A7B3CCA0-0496-A14B-6341-B3E5AE283AC9}"/>
                </a:ext>
              </a:extLst>
            </p:cNvPr>
            <p:cNvPicPr>
              <a:picLocks noChangeAspect="1"/>
            </p:cNvPicPr>
            <p:nvPr/>
          </p:nvPicPr>
          <p:blipFill>
            <a:blip r:embed="rId4"/>
            <a:stretch>
              <a:fillRect/>
            </a:stretch>
          </p:blipFill>
          <p:spPr>
            <a:xfrm>
              <a:off x="7174256" y="2506749"/>
              <a:ext cx="4051340" cy="2505600"/>
            </a:xfrm>
            <a:prstGeom prst="rect">
              <a:avLst/>
            </a:prstGeom>
          </p:spPr>
        </p:pic>
      </p:grpSp>
      <p:sp>
        <p:nvSpPr>
          <p:cNvPr id="21" name="Content Placeholder 2">
            <a:extLst>
              <a:ext uri="{FF2B5EF4-FFF2-40B4-BE49-F238E27FC236}">
                <a16:creationId xmlns:a16="http://schemas.microsoft.com/office/drawing/2014/main" id="{F39D639F-85FE-C0A5-3F1F-00D3B4192E4A}"/>
              </a:ext>
            </a:extLst>
          </p:cNvPr>
          <p:cNvSpPr>
            <a:spLocks noGrp="1"/>
          </p:cNvSpPr>
          <p:nvPr>
            <p:ph idx="1"/>
          </p:nvPr>
        </p:nvSpPr>
        <p:spPr>
          <a:xfrm>
            <a:off x="552344" y="1341438"/>
            <a:ext cx="6193512" cy="1769715"/>
          </a:xfrm>
        </p:spPr>
        <p:txBody>
          <a:bodyPr wrap="square">
            <a:spAutoFit/>
          </a:bodyPr>
          <a:lstStyle/>
          <a:p>
            <a:pPr marL="266700" indent="-266700">
              <a:lnSpc>
                <a:spcPct val="100000"/>
              </a:lnSpc>
              <a:spcBef>
                <a:spcPts val="0"/>
              </a:spcBef>
              <a:spcAft>
                <a:spcPts val="600"/>
              </a:spcAft>
              <a:buFont typeface="Arial" panose="020B0604020202020204" pitchFamily="34" charset="0"/>
              <a:buChar char="•"/>
            </a:pPr>
            <a:r>
              <a:rPr lang="nl-NL" sz="2000" dirty="0">
                <a:solidFill>
                  <a:schemeClr val="accent1"/>
                </a:solidFill>
              </a:rPr>
              <a:t>Via </a:t>
            </a:r>
            <a:r>
              <a:rPr lang="nl-NL" sz="2000" b="1" dirty="0">
                <a:solidFill>
                  <a:schemeClr val="accent1"/>
                </a:solidFill>
              </a:rPr>
              <a:t>Financieringscheck</a:t>
            </a:r>
            <a:r>
              <a:rPr lang="nl-NL" sz="2000" dirty="0">
                <a:solidFill>
                  <a:schemeClr val="accent1"/>
                </a:solidFill>
              </a:rPr>
              <a:t> direct contact met ondernemers, tool voor op website in huisstijlkleuren</a:t>
            </a:r>
          </a:p>
          <a:p>
            <a:pPr marL="266700" indent="-266700">
              <a:lnSpc>
                <a:spcPct val="100000"/>
              </a:lnSpc>
              <a:spcBef>
                <a:spcPts val="0"/>
              </a:spcBef>
              <a:spcAft>
                <a:spcPts val="600"/>
              </a:spcAft>
              <a:buFont typeface="Arial" panose="020B0604020202020204" pitchFamily="34" charset="0"/>
              <a:buChar char="•"/>
            </a:pPr>
            <a:r>
              <a:rPr lang="nl-NL" sz="2000" b="1" dirty="0">
                <a:solidFill>
                  <a:schemeClr val="accent1"/>
                </a:solidFill>
              </a:rPr>
              <a:t>Content</a:t>
            </a:r>
            <a:r>
              <a:rPr lang="nl-NL" sz="2000" dirty="0">
                <a:solidFill>
                  <a:schemeClr val="accent1"/>
                </a:solidFill>
              </a:rPr>
              <a:t> om te delen met je klanten</a:t>
            </a:r>
          </a:p>
          <a:p>
            <a:pPr marL="266700" indent="-266700">
              <a:lnSpc>
                <a:spcPct val="100000"/>
              </a:lnSpc>
              <a:spcBef>
                <a:spcPts val="0"/>
              </a:spcBef>
              <a:spcAft>
                <a:spcPts val="600"/>
              </a:spcAft>
              <a:buFont typeface="Arial" panose="020B0604020202020204" pitchFamily="34" charset="0"/>
              <a:buChar char="•"/>
            </a:pPr>
            <a:r>
              <a:rPr lang="nl-NL" sz="2000" b="1" dirty="0">
                <a:solidFill>
                  <a:schemeClr val="accent1"/>
                </a:solidFill>
              </a:rPr>
              <a:t>Dagelijks bereikbaar </a:t>
            </a:r>
            <a:r>
              <a:rPr lang="nl-NL" sz="2000" dirty="0">
                <a:solidFill>
                  <a:schemeClr val="accent1"/>
                </a:solidFill>
              </a:rPr>
              <a:t>via telefoon, mail en chat </a:t>
            </a:r>
          </a:p>
          <a:p>
            <a:pPr marL="266700" indent="-266700">
              <a:lnSpc>
                <a:spcPct val="100000"/>
              </a:lnSpc>
              <a:spcBef>
                <a:spcPts val="0"/>
              </a:spcBef>
              <a:spcAft>
                <a:spcPts val="600"/>
              </a:spcAft>
              <a:buFont typeface="Arial" panose="020B0604020202020204" pitchFamily="34" charset="0"/>
              <a:buChar char="•"/>
            </a:pPr>
            <a:r>
              <a:rPr lang="nl-NL" sz="2000" b="1" dirty="0" err="1">
                <a:solidFill>
                  <a:schemeClr val="accent1"/>
                </a:solidFill>
              </a:rPr>
              <a:t>Kenniswebinars</a:t>
            </a:r>
            <a:r>
              <a:rPr lang="nl-NL" sz="2000" dirty="0">
                <a:solidFill>
                  <a:schemeClr val="accent1"/>
                </a:solidFill>
              </a:rPr>
              <a:t> en </a:t>
            </a:r>
            <a:r>
              <a:rPr lang="nl-NL" sz="2000" b="1" dirty="0">
                <a:solidFill>
                  <a:schemeClr val="accent1"/>
                </a:solidFill>
              </a:rPr>
              <a:t>inhoudelijke trainingen</a:t>
            </a:r>
          </a:p>
        </p:txBody>
      </p:sp>
      <p:grpSp>
        <p:nvGrpSpPr>
          <p:cNvPr id="5" name="Groep 4">
            <a:extLst>
              <a:ext uri="{FF2B5EF4-FFF2-40B4-BE49-F238E27FC236}">
                <a16:creationId xmlns:a16="http://schemas.microsoft.com/office/drawing/2014/main" id="{85942054-3DD7-C715-C644-A4C9CEFA5082}"/>
              </a:ext>
            </a:extLst>
          </p:cNvPr>
          <p:cNvGrpSpPr/>
          <p:nvPr/>
        </p:nvGrpSpPr>
        <p:grpSpPr>
          <a:xfrm>
            <a:off x="552344" y="3685425"/>
            <a:ext cx="10742095" cy="2085487"/>
            <a:chOff x="552344" y="3685425"/>
            <a:chExt cx="10742095" cy="2085487"/>
          </a:xfrm>
        </p:grpSpPr>
        <p:sp>
          <p:nvSpPr>
            <p:cNvPr id="22" name="Content Placeholder 2">
              <a:extLst>
                <a:ext uri="{FF2B5EF4-FFF2-40B4-BE49-F238E27FC236}">
                  <a16:creationId xmlns:a16="http://schemas.microsoft.com/office/drawing/2014/main" id="{B321BB31-FF64-1148-C6E0-6687BF0360F4}"/>
                </a:ext>
              </a:extLst>
            </p:cNvPr>
            <p:cNvSpPr txBox="1">
              <a:spLocks/>
            </p:cNvSpPr>
            <p:nvPr/>
          </p:nvSpPr>
          <p:spPr>
            <a:xfrm>
              <a:off x="552344" y="4498769"/>
              <a:ext cx="5543656" cy="1272143"/>
            </a:xfrm>
            <a:prstGeom prst="rect">
              <a:avLst/>
            </a:prstGeom>
          </p:spPr>
          <p:txBody>
            <a:bodyPr vert="horz" wrap="square" lIns="0" tIns="0" rIns="0" bIns="0" rtlCol="0" anchor="t">
              <a:spAutoFit/>
            </a:bodyPr>
            <a:lstStyle>
              <a:lvl1pPr marL="0" indent="0" algn="l" defTabSz="914400" rtl="0" eaLnBrk="1" latinLnBrk="0" hangingPunct="1">
                <a:lnSpc>
                  <a:spcPct val="95000"/>
                </a:lnSpc>
                <a:spcBef>
                  <a:spcPts val="400"/>
                </a:spcBef>
                <a:buFont typeface="Arial" panose="020B0604020202020204" pitchFamily="34" charset="0"/>
                <a:buNone/>
                <a:defRPr sz="2400" b="0" kern="1200">
                  <a:solidFill>
                    <a:schemeClr val="tx1"/>
                  </a:solidFill>
                  <a:latin typeface="+mn-lt"/>
                  <a:ea typeface="+mn-ea"/>
                  <a:cs typeface="+mn-cs"/>
                </a:defRPr>
              </a:lvl1pPr>
              <a:lvl2pPr marL="228600" indent="-228600" algn="l" defTabSz="914400" rtl="0" eaLnBrk="1" latinLnBrk="0" hangingPunct="1">
                <a:lnSpc>
                  <a:spcPct val="95000"/>
                </a:lnSpc>
                <a:spcBef>
                  <a:spcPts val="400"/>
                </a:spcBef>
                <a:buSzPct val="85000"/>
                <a:buFont typeface="Arial" panose="020B0604020202020204" pitchFamily="34" charset="0"/>
                <a:buChar char="•"/>
                <a:defRPr sz="2400" kern="1200">
                  <a:solidFill>
                    <a:schemeClr val="tx1"/>
                  </a:solidFill>
                  <a:latin typeface="+mn-lt"/>
                  <a:ea typeface="+mn-ea"/>
                  <a:cs typeface="+mn-cs"/>
                </a:defRPr>
              </a:lvl2pPr>
              <a:lvl3pPr marL="0" indent="0" algn="l" defTabSz="914400" rtl="0" eaLnBrk="1" latinLnBrk="0" hangingPunct="1">
                <a:lnSpc>
                  <a:spcPct val="95000"/>
                </a:lnSpc>
                <a:spcBef>
                  <a:spcPts val="400"/>
                </a:spcBef>
                <a:buFont typeface="Arial" panose="020B0604020202020204" pitchFamily="34" charset="0"/>
                <a:buNone/>
                <a:defRPr sz="2400" b="1" kern="1200">
                  <a:solidFill>
                    <a:srgbClr val="00C3A8"/>
                  </a:solidFill>
                  <a:latin typeface="+mn-lt"/>
                  <a:ea typeface="+mn-ea"/>
                  <a:cs typeface="+mn-cs"/>
                </a:defRPr>
              </a:lvl3pPr>
              <a:lvl4pPr marL="0" indent="0" algn="l" defTabSz="914400" rtl="0" eaLnBrk="1" latinLnBrk="0" hangingPunct="1">
                <a:lnSpc>
                  <a:spcPct val="95000"/>
                </a:lnSpc>
                <a:spcBef>
                  <a:spcPts val="400"/>
                </a:spcBef>
                <a:buFont typeface="Arial" panose="020B0604020202020204" pitchFamily="34" charset="0"/>
                <a:buNone/>
                <a:defRPr sz="2400" b="1" kern="1200">
                  <a:solidFill>
                    <a:schemeClr val="tx1"/>
                  </a:solidFill>
                  <a:latin typeface="+mn-lt"/>
                  <a:ea typeface="+mn-ea"/>
                  <a:cs typeface="+mn-cs"/>
                </a:defRPr>
              </a:lvl4pPr>
              <a:lvl5pPr marL="457200" indent="-457200" algn="l" defTabSz="914400" rtl="0" eaLnBrk="1" latinLnBrk="0" hangingPunct="1">
                <a:lnSpc>
                  <a:spcPct val="95000"/>
                </a:lnSpc>
                <a:spcBef>
                  <a:spcPts val="400"/>
                </a:spcBef>
                <a:buFont typeface="+mj-lt"/>
                <a:buAutoNum type="arabicPeriod"/>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2000" dirty="0">
                  <a:solidFill>
                    <a:schemeClr val="bg1"/>
                  </a:solidFill>
                </a:rPr>
                <a:t>Vastgoed- en bedrijfsfinanciering: </a:t>
              </a:r>
              <a:br>
                <a:rPr lang="nl-NL" sz="2000" dirty="0">
                  <a:solidFill>
                    <a:schemeClr val="bg1"/>
                  </a:solidFill>
                </a:rPr>
              </a:br>
              <a:r>
                <a:rPr lang="nl-NL" sz="2000" dirty="0">
                  <a:solidFill>
                    <a:schemeClr val="bg1"/>
                  </a:solidFill>
                </a:rPr>
                <a:t>Maximaal lenen 26 juni 2025</a:t>
              </a:r>
            </a:p>
            <a:p>
              <a:endParaRPr lang="nl-NL" sz="2000" dirty="0">
                <a:solidFill>
                  <a:schemeClr val="bg1"/>
                </a:solidFill>
              </a:endParaRPr>
            </a:p>
            <a:p>
              <a:r>
                <a:rPr lang="nl-NL" sz="2000" dirty="0">
                  <a:solidFill>
                    <a:schemeClr val="bg1"/>
                  </a:solidFill>
                </a:rPr>
                <a:t>Meld je aan op </a:t>
              </a:r>
              <a:r>
                <a:rPr lang="nl-NL" sz="2000" dirty="0">
                  <a:solidFill>
                    <a:schemeClr val="bg1"/>
                  </a:solidFill>
                  <a:hlinkClick r:id="rId5">
                    <a:extLst>
                      <a:ext uri="{A12FA001-AC4F-418D-AE19-62706E023703}">
                        <ahyp:hlinkClr xmlns:ahyp="http://schemas.microsoft.com/office/drawing/2018/hyperlinkcolor" val="tx"/>
                      </a:ext>
                    </a:extLst>
                  </a:hlinkClick>
                </a:rPr>
                <a:t>www.capsearch.com/webinars</a:t>
              </a:r>
              <a:r>
                <a:rPr lang="nl-NL" sz="2000" dirty="0">
                  <a:solidFill>
                    <a:schemeClr val="bg1"/>
                  </a:solidFill>
                </a:rPr>
                <a:t> </a:t>
              </a:r>
            </a:p>
          </p:txBody>
        </p:sp>
        <p:sp>
          <p:nvSpPr>
            <p:cNvPr id="23" name="Content Placeholder 2">
              <a:extLst>
                <a:ext uri="{FF2B5EF4-FFF2-40B4-BE49-F238E27FC236}">
                  <a16:creationId xmlns:a16="http://schemas.microsoft.com/office/drawing/2014/main" id="{8367A5BC-F336-F084-9B12-09CF8BD9FD3F}"/>
                </a:ext>
              </a:extLst>
            </p:cNvPr>
            <p:cNvSpPr txBox="1">
              <a:spLocks/>
            </p:cNvSpPr>
            <p:nvPr/>
          </p:nvSpPr>
          <p:spPr>
            <a:xfrm>
              <a:off x="552344" y="3861839"/>
              <a:ext cx="5543656" cy="350865"/>
            </a:xfrm>
            <a:prstGeom prst="rect">
              <a:avLst/>
            </a:prstGeom>
          </p:spPr>
          <p:txBody>
            <a:bodyPr vert="horz" wrap="square" lIns="0" tIns="0" rIns="0" bIns="0" rtlCol="0">
              <a:spAutoFit/>
            </a:bodyPr>
            <a:lstStyle>
              <a:lvl1pPr marL="0" indent="0" algn="l" defTabSz="914400" rtl="0" eaLnBrk="1" latinLnBrk="0" hangingPunct="1">
                <a:lnSpc>
                  <a:spcPct val="95000"/>
                </a:lnSpc>
                <a:spcBef>
                  <a:spcPts val="400"/>
                </a:spcBef>
                <a:buFont typeface="Arial" panose="020B0604020202020204" pitchFamily="34" charset="0"/>
                <a:buNone/>
                <a:defRPr sz="2400" b="0" kern="1200">
                  <a:solidFill>
                    <a:schemeClr val="tx1"/>
                  </a:solidFill>
                  <a:latin typeface="+mn-lt"/>
                  <a:ea typeface="+mn-ea"/>
                  <a:cs typeface="+mn-cs"/>
                </a:defRPr>
              </a:lvl1pPr>
              <a:lvl2pPr marL="228600" indent="-228600" algn="l" defTabSz="914400" rtl="0" eaLnBrk="1" latinLnBrk="0" hangingPunct="1">
                <a:lnSpc>
                  <a:spcPct val="95000"/>
                </a:lnSpc>
                <a:spcBef>
                  <a:spcPts val="400"/>
                </a:spcBef>
                <a:buSzPct val="85000"/>
                <a:buFont typeface="Arial" panose="020B0604020202020204" pitchFamily="34" charset="0"/>
                <a:buChar char="•"/>
                <a:defRPr sz="2400" kern="1200">
                  <a:solidFill>
                    <a:schemeClr val="tx1"/>
                  </a:solidFill>
                  <a:latin typeface="+mn-lt"/>
                  <a:ea typeface="+mn-ea"/>
                  <a:cs typeface="+mn-cs"/>
                </a:defRPr>
              </a:lvl2pPr>
              <a:lvl3pPr marL="0" indent="0" algn="l" defTabSz="914400" rtl="0" eaLnBrk="1" latinLnBrk="0" hangingPunct="1">
                <a:lnSpc>
                  <a:spcPct val="95000"/>
                </a:lnSpc>
                <a:spcBef>
                  <a:spcPts val="400"/>
                </a:spcBef>
                <a:buFont typeface="Arial" panose="020B0604020202020204" pitchFamily="34" charset="0"/>
                <a:buNone/>
                <a:defRPr sz="2400" b="1" kern="1200">
                  <a:solidFill>
                    <a:srgbClr val="00C3A8"/>
                  </a:solidFill>
                  <a:latin typeface="+mn-lt"/>
                  <a:ea typeface="+mn-ea"/>
                  <a:cs typeface="+mn-cs"/>
                </a:defRPr>
              </a:lvl3pPr>
              <a:lvl4pPr marL="0" indent="0" algn="l" defTabSz="914400" rtl="0" eaLnBrk="1" latinLnBrk="0" hangingPunct="1">
                <a:lnSpc>
                  <a:spcPct val="95000"/>
                </a:lnSpc>
                <a:spcBef>
                  <a:spcPts val="400"/>
                </a:spcBef>
                <a:buFont typeface="Arial" panose="020B0604020202020204" pitchFamily="34" charset="0"/>
                <a:buNone/>
                <a:defRPr sz="2400" b="1" kern="1200">
                  <a:solidFill>
                    <a:schemeClr val="tx1"/>
                  </a:solidFill>
                  <a:latin typeface="+mn-lt"/>
                  <a:ea typeface="+mn-ea"/>
                  <a:cs typeface="+mn-cs"/>
                </a:defRPr>
              </a:lvl4pPr>
              <a:lvl5pPr marL="457200" indent="-457200" algn="l" defTabSz="914400" rtl="0" eaLnBrk="1" latinLnBrk="0" hangingPunct="1">
                <a:lnSpc>
                  <a:spcPct val="95000"/>
                </a:lnSpc>
                <a:spcBef>
                  <a:spcPts val="400"/>
                </a:spcBef>
                <a:buFont typeface="+mj-lt"/>
                <a:buAutoNum type="arabicPeriod"/>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b="1" dirty="0">
                  <a:solidFill>
                    <a:schemeClr val="bg2"/>
                  </a:solidFill>
                </a:rPr>
                <a:t>Webinars:</a:t>
              </a:r>
            </a:p>
          </p:txBody>
        </p:sp>
        <p:grpSp>
          <p:nvGrpSpPr>
            <p:cNvPr id="27" name="Groep 26">
              <a:extLst>
                <a:ext uri="{FF2B5EF4-FFF2-40B4-BE49-F238E27FC236}">
                  <a16:creationId xmlns:a16="http://schemas.microsoft.com/office/drawing/2014/main" id="{F8219C5D-C881-4084-682B-10300B6DC0AA}"/>
                </a:ext>
              </a:extLst>
            </p:cNvPr>
            <p:cNvGrpSpPr/>
            <p:nvPr/>
          </p:nvGrpSpPr>
          <p:grpSpPr>
            <a:xfrm>
              <a:off x="6793417" y="3685425"/>
              <a:ext cx="4501022" cy="1777223"/>
              <a:chOff x="6479778" y="4014239"/>
              <a:chExt cx="5017616" cy="1981200"/>
            </a:xfrm>
            <a:effectLst>
              <a:outerShdw blurRad="127000" sx="102000" sy="102000" algn="ctr" rotWithShape="0">
                <a:prstClr val="black">
                  <a:alpha val="20000"/>
                </a:prstClr>
              </a:outerShdw>
            </a:effectLst>
          </p:grpSpPr>
          <p:pic>
            <p:nvPicPr>
              <p:cNvPr id="24" name="Afbeelding 23">
                <a:extLst>
                  <a:ext uri="{FF2B5EF4-FFF2-40B4-BE49-F238E27FC236}">
                    <a16:creationId xmlns:a16="http://schemas.microsoft.com/office/drawing/2014/main" id="{710212A5-BD56-9D42-FB69-51FBC323BA57}"/>
                  </a:ext>
                </a:extLst>
              </p:cNvPr>
              <p:cNvPicPr>
                <a:picLocks noChangeAspect="1"/>
              </p:cNvPicPr>
              <p:nvPr/>
            </p:nvPicPr>
            <p:blipFill rotWithShape="1">
              <a:blip r:embed="rId6"/>
              <a:srcRect l="2198" t="22185" r="66992" b="14260"/>
              <a:stretch/>
            </p:blipFill>
            <p:spPr>
              <a:xfrm>
                <a:off x="6479778" y="4014239"/>
                <a:ext cx="1536700" cy="1981200"/>
              </a:xfrm>
              <a:prstGeom prst="rect">
                <a:avLst/>
              </a:prstGeom>
              <a:effectLst/>
            </p:spPr>
          </p:pic>
          <p:pic>
            <p:nvPicPr>
              <p:cNvPr id="25" name="Afbeelding 24">
                <a:extLst>
                  <a:ext uri="{FF2B5EF4-FFF2-40B4-BE49-F238E27FC236}">
                    <a16:creationId xmlns:a16="http://schemas.microsoft.com/office/drawing/2014/main" id="{FE99B2EA-65FC-0694-6CD9-E6730F604FBC}"/>
                  </a:ext>
                </a:extLst>
              </p:cNvPr>
              <p:cNvPicPr>
                <a:picLocks noChangeAspect="1"/>
              </p:cNvPicPr>
              <p:nvPr/>
            </p:nvPicPr>
            <p:blipFill rotWithShape="1">
              <a:blip r:embed="rId6"/>
              <a:srcRect l="34574" t="22185" r="34616" b="14260"/>
              <a:stretch/>
            </p:blipFill>
            <p:spPr>
              <a:xfrm>
                <a:off x="8220236" y="4014239"/>
                <a:ext cx="1536700" cy="1981200"/>
              </a:xfrm>
              <a:prstGeom prst="rect">
                <a:avLst/>
              </a:prstGeom>
              <a:effectLst/>
            </p:spPr>
          </p:pic>
          <p:pic>
            <p:nvPicPr>
              <p:cNvPr id="26" name="Afbeelding 25">
                <a:extLst>
                  <a:ext uri="{FF2B5EF4-FFF2-40B4-BE49-F238E27FC236}">
                    <a16:creationId xmlns:a16="http://schemas.microsoft.com/office/drawing/2014/main" id="{13D07E48-0E5B-3A36-5EAD-2440FC480A1D}"/>
                  </a:ext>
                </a:extLst>
              </p:cNvPr>
              <p:cNvPicPr>
                <a:picLocks noChangeAspect="1"/>
              </p:cNvPicPr>
              <p:nvPr/>
            </p:nvPicPr>
            <p:blipFill rotWithShape="1">
              <a:blip r:embed="rId6"/>
              <a:srcRect l="66950" t="22185" r="2240" b="14260"/>
              <a:stretch/>
            </p:blipFill>
            <p:spPr>
              <a:xfrm>
                <a:off x="9960694" y="4014239"/>
                <a:ext cx="1536700" cy="1981200"/>
              </a:xfrm>
              <a:prstGeom prst="rect">
                <a:avLst/>
              </a:prstGeom>
              <a:effectLst/>
            </p:spPr>
          </p:pic>
        </p:grpSp>
        <p:grpSp>
          <p:nvGrpSpPr>
            <p:cNvPr id="8" name="Groep 7">
              <a:extLst>
                <a:ext uri="{FF2B5EF4-FFF2-40B4-BE49-F238E27FC236}">
                  <a16:creationId xmlns:a16="http://schemas.microsoft.com/office/drawing/2014/main" id="{BFAC8D77-A601-E2C5-944B-5BD142074694}"/>
                </a:ext>
              </a:extLst>
            </p:cNvPr>
            <p:cNvGrpSpPr/>
            <p:nvPr/>
          </p:nvGrpSpPr>
          <p:grpSpPr>
            <a:xfrm>
              <a:off x="4901338" y="3685425"/>
              <a:ext cx="1473591" cy="1473591"/>
              <a:chOff x="4727848" y="3837825"/>
              <a:chExt cx="1473591" cy="1473591"/>
            </a:xfrm>
          </p:grpSpPr>
          <p:sp>
            <p:nvSpPr>
              <p:cNvPr id="7" name="Rechthoek 6">
                <a:extLst>
                  <a:ext uri="{FF2B5EF4-FFF2-40B4-BE49-F238E27FC236}">
                    <a16:creationId xmlns:a16="http://schemas.microsoft.com/office/drawing/2014/main" id="{C664C777-4080-5C5F-89EA-E8DBC236B26B}"/>
                  </a:ext>
                </a:extLst>
              </p:cNvPr>
              <p:cNvSpPr/>
              <p:nvPr/>
            </p:nvSpPr>
            <p:spPr>
              <a:xfrm>
                <a:off x="4727848" y="3837825"/>
                <a:ext cx="1473591" cy="1473591"/>
              </a:xfrm>
              <a:prstGeom prst="rect">
                <a:avLst/>
              </a:prstGeom>
              <a:solidFill>
                <a:schemeClr val="bg1"/>
              </a:solidFill>
              <a:ln w="19050">
                <a:noFill/>
              </a:ln>
              <a:effectLst>
                <a:outerShdw blurRad="127000" sx="102000" sy="102000" algn="c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800" dirty="0">
                  <a:solidFill>
                    <a:srgbClr val="313131"/>
                  </a:solidFill>
                </a:endParaRPr>
              </a:p>
            </p:txBody>
          </p:sp>
          <p:pic>
            <p:nvPicPr>
              <p:cNvPr id="6" name="Picture 12">
                <a:extLst>
                  <a:ext uri="{FF2B5EF4-FFF2-40B4-BE49-F238E27FC236}">
                    <a16:creationId xmlns:a16="http://schemas.microsoft.com/office/drawing/2014/main" id="{E49414FA-CCF6-7708-6809-E3F0C9AB689E}"/>
                  </a:ext>
                </a:extLst>
              </p:cNvPr>
              <p:cNvPicPr>
                <a:picLocks noChangeAspect="1"/>
              </p:cNvPicPr>
              <p:nvPr/>
            </p:nvPicPr>
            <p:blipFill rotWithShape="1">
              <a:blip r:embed="rId7"/>
              <a:srcRect l="143" r="143"/>
              <a:stretch/>
            </p:blipFill>
            <p:spPr>
              <a:xfrm>
                <a:off x="4885151" y="3993468"/>
                <a:ext cx="1158984" cy="1162304"/>
              </a:xfrm>
              <a:prstGeom prst="rect">
                <a:avLst/>
              </a:prstGeom>
            </p:spPr>
          </p:pic>
        </p:grpSp>
      </p:grpSp>
    </p:spTree>
    <p:extLst>
      <p:ext uri="{BB962C8B-B14F-4D97-AF65-F5344CB8AC3E}">
        <p14:creationId xmlns:p14="http://schemas.microsoft.com/office/powerpoint/2010/main" val="4264645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1">
                                            <p:txEl>
                                              <p:pRg st="1" end="1"/>
                                            </p:txEl>
                                          </p:spTgt>
                                        </p:tgtEl>
                                        <p:attrNameLst>
                                          <p:attrName>style.visibility</p:attrName>
                                        </p:attrNameLst>
                                      </p:cBhvr>
                                      <p:to>
                                        <p:strVal val="visible"/>
                                      </p:to>
                                    </p:set>
                                    <p:animEffect transition="in" filter="fade">
                                      <p:cBhvr>
                                        <p:cTn id="16" dur="500"/>
                                        <p:tgtEl>
                                          <p:spTgt spid="2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1">
                                            <p:txEl>
                                              <p:pRg st="2" end="2"/>
                                            </p:txEl>
                                          </p:spTgt>
                                        </p:tgtEl>
                                        <p:attrNameLst>
                                          <p:attrName>style.visibility</p:attrName>
                                        </p:attrNameLst>
                                      </p:cBhvr>
                                      <p:to>
                                        <p:strVal val="visible"/>
                                      </p:to>
                                    </p:set>
                                    <p:animEffect transition="in" filter="fade">
                                      <p:cBhvr>
                                        <p:cTn id="21" dur="500"/>
                                        <p:tgtEl>
                                          <p:spTgt spid="21">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1">
                                            <p:txEl>
                                              <p:pRg st="3" end="3"/>
                                            </p:txEl>
                                          </p:spTgt>
                                        </p:tgtEl>
                                        <p:attrNameLst>
                                          <p:attrName>style.visibility</p:attrName>
                                        </p:attrNameLst>
                                      </p:cBhvr>
                                      <p:to>
                                        <p:strVal val="visible"/>
                                      </p:to>
                                    </p:set>
                                    <p:animEffect transition="in" filter="fade">
                                      <p:cBhvr>
                                        <p:cTn id="26" dur="500"/>
                                        <p:tgtEl>
                                          <p:spTgt spid="21">
                                            <p:txEl>
                                              <p:pRg st="3" end="3"/>
                                            </p:txEl>
                                          </p:spTgt>
                                        </p:tgtEl>
                                      </p:cBhvr>
                                    </p:animEffect>
                                  </p:childTnLst>
                                </p:cTn>
                              </p:par>
                              <p:par>
                                <p:cTn id="27" presetID="22" presetClass="entr" presetSubtype="8" fill="hold" nodeType="withEffect">
                                  <p:stCondLst>
                                    <p:cond delay="50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1000"/>
                                        <p:tgtEl>
                                          <p:spTgt spid="5"/>
                                        </p:tgtEl>
                                      </p:cBhvr>
                                    </p:animEffect>
                                  </p:childTnLst>
                                </p:cTn>
                              </p:par>
                              <p:par>
                                <p:cTn id="30" presetID="22" presetClass="entr" presetSubtype="8" fill="hold" grpId="0" nodeType="withEffect">
                                  <p:stCondLst>
                                    <p:cond delay="50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BA32A25B-A244-5CC1-509A-ADE34B3F68FD}"/>
              </a:ext>
            </a:extLst>
          </p:cNvPr>
          <p:cNvSpPr>
            <a:spLocks noGrp="1"/>
          </p:cNvSpPr>
          <p:nvPr>
            <p:ph type="ftr" sz="quarter" idx="11"/>
          </p:nvPr>
        </p:nvSpPr>
        <p:spPr/>
        <p:txBody>
          <a:bodyPr/>
          <a:lstStyle/>
          <a:p>
            <a:r>
              <a:rPr lang="nl-NL"/>
              <a:t>Kansen op de zakelijke financieringsmarkt: Zo pak je het gesprek slim aan  -  SEH 2025</a:t>
            </a:r>
            <a:endParaRPr lang="nl-NL" dirty="0"/>
          </a:p>
        </p:txBody>
      </p:sp>
      <p:sp>
        <p:nvSpPr>
          <p:cNvPr id="3" name="Tijdelijke aanduiding voor dianummer 2">
            <a:extLst>
              <a:ext uri="{FF2B5EF4-FFF2-40B4-BE49-F238E27FC236}">
                <a16:creationId xmlns:a16="http://schemas.microsoft.com/office/drawing/2014/main" id="{C9676798-83BE-F66A-3349-14F27D7CE5C3}"/>
              </a:ext>
            </a:extLst>
          </p:cNvPr>
          <p:cNvSpPr>
            <a:spLocks noGrp="1"/>
          </p:cNvSpPr>
          <p:nvPr>
            <p:ph type="sldNum" sz="quarter" idx="12"/>
          </p:nvPr>
        </p:nvSpPr>
        <p:spPr/>
        <p:txBody>
          <a:bodyPr/>
          <a:lstStyle/>
          <a:p>
            <a:fld id="{962CB5CB-A24C-4094-B4A6-366B993DC4C5}" type="slidenum">
              <a:rPr lang="nl-NL" smtClean="0"/>
              <a:t>28</a:t>
            </a:fld>
            <a:endParaRPr lang="nl-NL" dirty="0"/>
          </a:p>
        </p:txBody>
      </p:sp>
      <p:sp>
        <p:nvSpPr>
          <p:cNvPr id="4" name="Rectangle 6">
            <a:extLst>
              <a:ext uri="{FF2B5EF4-FFF2-40B4-BE49-F238E27FC236}">
                <a16:creationId xmlns:a16="http://schemas.microsoft.com/office/drawing/2014/main" id="{C7959C93-BE42-74AB-5E8F-45B1FEC9567C}"/>
              </a:ext>
            </a:extLst>
          </p:cNvPr>
          <p:cNvSpPr/>
          <p:nvPr/>
        </p:nvSpPr>
        <p:spPr>
          <a:xfrm>
            <a:off x="0" y="908720"/>
            <a:ext cx="12192000" cy="5257800"/>
          </a:xfrm>
          <a:prstGeom prst="rect">
            <a:avLst/>
          </a:prstGeom>
          <a:gradFill flip="none" rotWithShape="1">
            <a:gsLst>
              <a:gs pos="0">
                <a:schemeClr val="accent3">
                  <a:alpha val="20000"/>
                </a:schemeClr>
              </a:gs>
              <a:gs pos="100000">
                <a:srgbClr val="00C3A8"/>
              </a:gs>
            </a:gsLst>
            <a:lin ang="10800000" scaled="1"/>
            <a:tileRect/>
          </a:gra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800" dirty="0">
              <a:solidFill>
                <a:srgbClr val="313131"/>
              </a:solidFill>
            </a:endParaRPr>
          </a:p>
        </p:txBody>
      </p:sp>
      <p:pic>
        <p:nvPicPr>
          <p:cNvPr id="6" name="Graphic 5" descr="Zaklamp silhouet">
            <a:extLst>
              <a:ext uri="{FF2B5EF4-FFF2-40B4-BE49-F238E27FC236}">
                <a16:creationId xmlns:a16="http://schemas.microsoft.com/office/drawing/2014/main" id="{2E3EC537-312F-BD3C-ADC3-7847348C019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4467660">
            <a:off x="2491262" y="370052"/>
            <a:ext cx="3199172" cy="3199172"/>
          </a:xfrm>
          <a:prstGeom prst="rect">
            <a:avLst/>
          </a:prstGeom>
        </p:spPr>
      </p:pic>
      <p:sp>
        <p:nvSpPr>
          <p:cNvPr id="7" name="Stroomdiagram: Handmatige bewerking 6">
            <a:extLst>
              <a:ext uri="{FF2B5EF4-FFF2-40B4-BE49-F238E27FC236}">
                <a16:creationId xmlns:a16="http://schemas.microsoft.com/office/drawing/2014/main" id="{7D7511D5-B061-2C41-C061-D4EC5E477721}"/>
              </a:ext>
            </a:extLst>
          </p:cNvPr>
          <p:cNvSpPr/>
          <p:nvPr/>
        </p:nvSpPr>
        <p:spPr>
          <a:xfrm rot="7149413">
            <a:off x="5626561" y="1858634"/>
            <a:ext cx="1870958" cy="2991943"/>
          </a:xfrm>
          <a:prstGeom prst="flowChartManualOperation">
            <a:avLst/>
          </a:prstGeom>
          <a:gradFill flip="none" rotWithShape="1">
            <a:gsLst>
              <a:gs pos="0">
                <a:schemeClr val="bg2">
                  <a:lumMod val="20000"/>
                  <a:lumOff val="80000"/>
                  <a:shade val="30000"/>
                  <a:satMod val="115000"/>
                </a:schemeClr>
              </a:gs>
              <a:gs pos="50000">
                <a:schemeClr val="bg2">
                  <a:lumMod val="20000"/>
                  <a:lumOff val="80000"/>
                  <a:shade val="67500"/>
                  <a:satMod val="115000"/>
                </a:schemeClr>
              </a:gs>
              <a:gs pos="100000">
                <a:schemeClr val="bg2">
                  <a:lumMod val="20000"/>
                  <a:lumOff val="80000"/>
                  <a:shade val="100000"/>
                  <a:satMod val="115000"/>
                </a:schemeClr>
              </a:gs>
            </a:gsLst>
            <a:path path="circle">
              <a:fillToRect l="100000" t="100000"/>
            </a:path>
            <a:tileRect r="-100000" b="-100000"/>
          </a:gradFill>
          <a:ln w="190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800" dirty="0">
              <a:solidFill>
                <a:srgbClr val="313131"/>
              </a:solidFill>
            </a:endParaRPr>
          </a:p>
        </p:txBody>
      </p:sp>
      <p:sp>
        <p:nvSpPr>
          <p:cNvPr id="9" name="Ovaal 8">
            <a:extLst>
              <a:ext uri="{FF2B5EF4-FFF2-40B4-BE49-F238E27FC236}">
                <a16:creationId xmlns:a16="http://schemas.microsoft.com/office/drawing/2014/main" id="{22F38161-9758-18C6-F6F5-AF751690B398}"/>
              </a:ext>
            </a:extLst>
          </p:cNvPr>
          <p:cNvSpPr/>
          <p:nvPr/>
        </p:nvSpPr>
        <p:spPr>
          <a:xfrm rot="17979002">
            <a:off x="7674495" y="3927970"/>
            <a:ext cx="2729528" cy="1795724"/>
          </a:xfrm>
          <a:prstGeom prst="ellipse">
            <a:avLst/>
          </a:prstGeom>
          <a:solidFill>
            <a:schemeClr val="bg1"/>
          </a:solidFill>
          <a:ln w="19050">
            <a:solidFill>
              <a:schemeClr val="accent1">
                <a:lumMod val="25000"/>
                <a:lumOff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800" b="1" dirty="0">
                <a:solidFill>
                  <a:schemeClr val="accent2">
                    <a:lumMod val="40000"/>
                    <a:lumOff val="60000"/>
                  </a:schemeClr>
                </a:solidFill>
                <a:effectLst>
                  <a:outerShdw blurRad="38100" dist="38100" dir="2700000" algn="tl">
                    <a:srgbClr val="000000">
                      <a:alpha val="43137"/>
                    </a:srgbClr>
                  </a:outerShdw>
                </a:effectLst>
              </a:rPr>
              <a:t>KANSEN</a:t>
            </a:r>
          </a:p>
        </p:txBody>
      </p:sp>
      <p:sp>
        <p:nvSpPr>
          <p:cNvPr id="14" name="Title 3">
            <a:extLst>
              <a:ext uri="{FF2B5EF4-FFF2-40B4-BE49-F238E27FC236}">
                <a16:creationId xmlns:a16="http://schemas.microsoft.com/office/drawing/2014/main" id="{ECD4D2E1-A372-9C13-C356-94990CD22303}"/>
              </a:ext>
            </a:extLst>
          </p:cNvPr>
          <p:cNvSpPr txBox="1">
            <a:spLocks/>
          </p:cNvSpPr>
          <p:nvPr/>
        </p:nvSpPr>
        <p:spPr>
          <a:xfrm>
            <a:off x="550863" y="368300"/>
            <a:ext cx="9613589" cy="470898"/>
          </a:xfrm>
          <a:prstGeom prst="rect">
            <a:avLst/>
          </a:prstGeom>
        </p:spPr>
        <p:txBody>
          <a:bodyPr/>
          <a:lstStyle>
            <a:lvl1pPr algn="l" defTabSz="914400" rtl="0" eaLnBrk="1" latinLnBrk="0" hangingPunct="1">
              <a:lnSpc>
                <a:spcPct val="85000"/>
              </a:lnSpc>
              <a:spcBef>
                <a:spcPct val="0"/>
              </a:spcBef>
              <a:buNone/>
              <a:defRPr sz="3600" b="1" kern="1200">
                <a:solidFill>
                  <a:schemeClr val="tx1"/>
                </a:solidFill>
                <a:latin typeface="+mj-lt"/>
                <a:ea typeface="+mj-ea"/>
                <a:cs typeface="+mj-cs"/>
              </a:defRPr>
            </a:lvl1pPr>
          </a:lstStyle>
          <a:p>
            <a:endParaRPr lang="nl-NL" dirty="0"/>
          </a:p>
        </p:txBody>
      </p:sp>
    </p:spTree>
    <p:extLst>
      <p:ext uri="{BB962C8B-B14F-4D97-AF65-F5344CB8AC3E}">
        <p14:creationId xmlns:p14="http://schemas.microsoft.com/office/powerpoint/2010/main" val="4291901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el 1">
            <a:extLst>
              <a:ext uri="{FF2B5EF4-FFF2-40B4-BE49-F238E27FC236}">
                <a16:creationId xmlns:a16="http://schemas.microsoft.com/office/drawing/2014/main" id="{77971CCA-BC62-E54D-BB29-774BE0CFC55B}"/>
              </a:ext>
            </a:extLst>
          </p:cNvPr>
          <p:cNvSpPr>
            <a:spLocks noGrp="1"/>
          </p:cNvSpPr>
          <p:nvPr>
            <p:ph type="title"/>
          </p:nvPr>
        </p:nvSpPr>
        <p:spPr>
          <a:xfrm>
            <a:off x="550863" y="368300"/>
            <a:ext cx="9613589" cy="470898"/>
          </a:xfrm>
        </p:spPr>
        <p:txBody>
          <a:bodyPr wrap="square" anchor="t">
            <a:spAutoFit/>
          </a:bodyPr>
          <a:lstStyle/>
          <a:p>
            <a:r>
              <a:rPr lang="nl-NL" dirty="0"/>
              <a:t>Wil jij nu nog meer weten?</a:t>
            </a:r>
          </a:p>
        </p:txBody>
      </p:sp>
      <p:sp>
        <p:nvSpPr>
          <p:cNvPr id="3" name="Footer Placeholder 2">
            <a:extLst>
              <a:ext uri="{FF2B5EF4-FFF2-40B4-BE49-F238E27FC236}">
                <a16:creationId xmlns:a16="http://schemas.microsoft.com/office/drawing/2014/main" id="{7E12CC58-4537-A694-0051-0C5B19FFFC47}"/>
              </a:ext>
            </a:extLst>
          </p:cNvPr>
          <p:cNvSpPr>
            <a:spLocks noGrp="1"/>
          </p:cNvSpPr>
          <p:nvPr>
            <p:ph type="ftr" sz="quarter" idx="11"/>
          </p:nvPr>
        </p:nvSpPr>
        <p:spPr>
          <a:xfrm>
            <a:off x="4439816" y="6446579"/>
            <a:ext cx="6660740" cy="184666"/>
          </a:xfrm>
        </p:spPr>
        <p:txBody>
          <a:bodyPr/>
          <a:lstStyle/>
          <a:p>
            <a:r>
              <a:rPr lang="nl-NL" dirty="0"/>
              <a:t>Kansen op de zakelijke financieringsmarkt: Zo pak je het gesprek slim aan  -  SEH 2025</a:t>
            </a:r>
          </a:p>
        </p:txBody>
      </p:sp>
      <p:sp>
        <p:nvSpPr>
          <p:cNvPr id="36" name="Slide Number Placeholder 35">
            <a:extLst>
              <a:ext uri="{FF2B5EF4-FFF2-40B4-BE49-F238E27FC236}">
                <a16:creationId xmlns:a16="http://schemas.microsoft.com/office/drawing/2014/main" id="{38E1EE5C-5B00-C1C4-B913-5EBE9BF51D7E}"/>
              </a:ext>
            </a:extLst>
          </p:cNvPr>
          <p:cNvSpPr>
            <a:spLocks noGrp="1"/>
          </p:cNvSpPr>
          <p:nvPr>
            <p:ph type="sldNum" sz="quarter" idx="12"/>
          </p:nvPr>
        </p:nvSpPr>
        <p:spPr>
          <a:xfrm>
            <a:off x="11280576" y="6446579"/>
            <a:ext cx="360562" cy="184666"/>
          </a:xfrm>
        </p:spPr>
        <p:txBody>
          <a:bodyPr/>
          <a:lstStyle/>
          <a:p>
            <a:fld id="{962CB5CB-A24C-4094-B4A6-366B993DC4C5}" type="slidenum">
              <a:rPr lang="nl-NL" smtClean="0"/>
              <a:pPr/>
              <a:t>29</a:t>
            </a:fld>
            <a:endParaRPr lang="nl-NL" dirty="0"/>
          </a:p>
        </p:txBody>
      </p:sp>
      <p:grpSp>
        <p:nvGrpSpPr>
          <p:cNvPr id="32" name="Groep 31">
            <a:extLst>
              <a:ext uri="{FF2B5EF4-FFF2-40B4-BE49-F238E27FC236}">
                <a16:creationId xmlns:a16="http://schemas.microsoft.com/office/drawing/2014/main" id="{0A0A0025-94D5-E36D-9B31-DC5B6F2B3B75}"/>
              </a:ext>
            </a:extLst>
          </p:cNvPr>
          <p:cNvGrpSpPr/>
          <p:nvPr/>
        </p:nvGrpSpPr>
        <p:grpSpPr>
          <a:xfrm>
            <a:off x="3107668" y="2642419"/>
            <a:ext cx="3105150" cy="840941"/>
            <a:chOff x="4439816" y="2300020"/>
            <a:chExt cx="3312368" cy="840941"/>
          </a:xfrm>
        </p:grpSpPr>
        <p:sp>
          <p:nvSpPr>
            <p:cNvPr id="19" name="Tekstvak 18">
              <a:extLst>
                <a:ext uri="{FF2B5EF4-FFF2-40B4-BE49-F238E27FC236}">
                  <a16:creationId xmlns:a16="http://schemas.microsoft.com/office/drawing/2014/main" id="{9837BE7C-367D-80B0-9371-CAC56C7CF25A}"/>
                </a:ext>
              </a:extLst>
            </p:cNvPr>
            <p:cNvSpPr txBox="1"/>
            <p:nvPr/>
          </p:nvSpPr>
          <p:spPr>
            <a:xfrm>
              <a:off x="4439816" y="2300020"/>
              <a:ext cx="3312368" cy="276999"/>
            </a:xfrm>
            <a:prstGeom prst="rect">
              <a:avLst/>
            </a:prstGeom>
            <a:noFill/>
            <a:ln>
              <a:noFill/>
            </a:ln>
          </p:spPr>
          <p:txBody>
            <a:bodyPr wrap="square" lIns="0" tIns="0" rIns="0" bIns="0" rtlCol="0" anchor="t" anchorCtr="0">
              <a:spAutoFit/>
            </a:bodyPr>
            <a:lstStyle/>
            <a:p>
              <a:pPr marL="0" lvl="5">
                <a:defRPr/>
              </a:pPr>
              <a:r>
                <a:rPr lang="nl-NL" b="1" dirty="0">
                  <a:solidFill>
                    <a:srgbClr val="313131"/>
                  </a:solidFill>
                  <a:latin typeface="+mj-lt"/>
                </a:rPr>
                <a:t>Arjan Buis</a:t>
              </a:r>
            </a:p>
          </p:txBody>
        </p:sp>
        <p:sp>
          <p:nvSpPr>
            <p:cNvPr id="23" name="Tekstvak 21">
              <a:extLst>
                <a:ext uri="{FF2B5EF4-FFF2-40B4-BE49-F238E27FC236}">
                  <a16:creationId xmlns:a16="http://schemas.microsoft.com/office/drawing/2014/main" id="{5869DCAB-EF54-49B2-43B5-20438E6EEE5E}"/>
                </a:ext>
              </a:extLst>
            </p:cNvPr>
            <p:cNvSpPr txBox="1"/>
            <p:nvPr/>
          </p:nvSpPr>
          <p:spPr>
            <a:xfrm>
              <a:off x="4439816" y="2586963"/>
              <a:ext cx="3312368" cy="553998"/>
            </a:xfrm>
            <a:prstGeom prst="rect">
              <a:avLst/>
            </a:prstGeom>
            <a:noFill/>
          </p:spPr>
          <p:txBody>
            <a:bodyPr wrap="square" lIns="0" tIns="0" rIns="0" bIns="0" rtlCol="0" anchor="t">
              <a:spAutoFit/>
            </a:bodyPr>
            <a:lstStyle/>
            <a:p>
              <a:pPr marL="0" lvl="5">
                <a:defRPr/>
              </a:pPr>
              <a:r>
                <a:rPr lang="nl-NL" dirty="0">
                  <a:solidFill>
                    <a:srgbClr val="00C3A8"/>
                  </a:solidFill>
                  <a:latin typeface="+mj-lt"/>
                </a:rPr>
                <a:t>T: </a:t>
              </a:r>
              <a:r>
                <a:rPr lang="nl-NL" dirty="0">
                  <a:solidFill>
                    <a:schemeClr val="accent1"/>
                  </a:solidFill>
                  <a:latin typeface="+mj-lt"/>
                </a:rPr>
                <a:t>06 51 50 28 93</a:t>
              </a:r>
            </a:p>
            <a:p>
              <a:pPr marL="0" lvl="5">
                <a:defRPr/>
              </a:pPr>
              <a:r>
                <a:rPr lang="nl-NL" dirty="0">
                  <a:solidFill>
                    <a:srgbClr val="00C3A8"/>
                  </a:solidFill>
                  <a:latin typeface="+mj-lt"/>
                </a:rPr>
                <a:t>E</a:t>
              </a:r>
              <a:r>
                <a:rPr lang="nl-NL" dirty="0">
                  <a:solidFill>
                    <a:schemeClr val="accent1"/>
                  </a:solidFill>
                  <a:latin typeface="+mj-lt"/>
                </a:rPr>
                <a:t>: </a:t>
              </a:r>
              <a:r>
                <a:rPr lang="nl-NL" dirty="0">
                  <a:solidFill>
                    <a:schemeClr val="accent1"/>
                  </a:solidFill>
                  <a:latin typeface="+mj-lt"/>
                  <a:hlinkClick r:id="rId3">
                    <a:extLst>
                      <a:ext uri="{A12FA001-AC4F-418D-AE19-62706E023703}">
                        <ahyp:hlinkClr xmlns:ahyp="http://schemas.microsoft.com/office/drawing/2018/hyperlinkcolor" val="tx"/>
                      </a:ext>
                    </a:extLst>
                  </a:hlinkClick>
                </a:rPr>
                <a:t>arjan@capsearch.com</a:t>
              </a:r>
              <a:endParaRPr lang="nl-NL" dirty="0">
                <a:solidFill>
                  <a:schemeClr val="accent1"/>
                </a:solidFill>
                <a:latin typeface="+mj-lt"/>
              </a:endParaRPr>
            </a:p>
          </p:txBody>
        </p:sp>
      </p:grpSp>
      <p:sp>
        <p:nvSpPr>
          <p:cNvPr id="29" name="Tekstvak 28">
            <a:extLst>
              <a:ext uri="{FF2B5EF4-FFF2-40B4-BE49-F238E27FC236}">
                <a16:creationId xmlns:a16="http://schemas.microsoft.com/office/drawing/2014/main" id="{DDE9068F-9424-587A-AFB0-4A49475C4E1C}"/>
              </a:ext>
            </a:extLst>
          </p:cNvPr>
          <p:cNvSpPr txBox="1"/>
          <p:nvPr/>
        </p:nvSpPr>
        <p:spPr>
          <a:xfrm>
            <a:off x="6039049" y="405337"/>
            <a:ext cx="3312368" cy="369332"/>
          </a:xfrm>
          <a:prstGeom prst="rect">
            <a:avLst/>
          </a:prstGeom>
          <a:noFill/>
          <a:ln>
            <a:noFill/>
          </a:ln>
        </p:spPr>
        <p:txBody>
          <a:bodyPr wrap="square" lIns="0" tIns="0" rIns="0" bIns="0" rtlCol="0" anchor="ctr" anchorCtr="0">
            <a:spAutoFit/>
          </a:bodyPr>
          <a:lstStyle/>
          <a:p>
            <a:pPr marL="0" lvl="5">
              <a:defRPr/>
            </a:pPr>
            <a:r>
              <a:rPr kumimoji="0" lang="nl-NL" sz="2400" b="1" i="0" u="none" strike="noStrike" kern="1200" cap="none" spc="0" normalizeH="0" baseline="0" noProof="0" dirty="0">
                <a:ln>
                  <a:noFill/>
                </a:ln>
                <a:effectLst/>
                <a:uLnTx/>
                <a:uFillTx/>
                <a:latin typeface="Tenorite"/>
                <a:ea typeface="+mn-ea"/>
                <a:cs typeface="+mn-cs"/>
              </a:rPr>
              <a:t>Kom naar onze stand</a:t>
            </a:r>
            <a:endParaRPr lang="nl-NL" sz="3600" dirty="0">
              <a:latin typeface="+mj-lt"/>
            </a:endParaRPr>
          </a:p>
        </p:txBody>
      </p:sp>
      <p:sp>
        <p:nvSpPr>
          <p:cNvPr id="31" name="Tekstvak 30">
            <a:extLst>
              <a:ext uri="{FF2B5EF4-FFF2-40B4-BE49-F238E27FC236}">
                <a16:creationId xmlns:a16="http://schemas.microsoft.com/office/drawing/2014/main" id="{745CAABD-3D5D-2DEB-C981-0212FBC2B9C6}"/>
              </a:ext>
            </a:extLst>
          </p:cNvPr>
          <p:cNvSpPr txBox="1"/>
          <p:nvPr/>
        </p:nvSpPr>
        <p:spPr>
          <a:xfrm>
            <a:off x="8935946" y="1585707"/>
            <a:ext cx="3105150" cy="1107996"/>
          </a:xfrm>
          <a:prstGeom prst="rect">
            <a:avLst/>
          </a:prstGeom>
          <a:noFill/>
          <a:ln>
            <a:noFill/>
          </a:ln>
        </p:spPr>
        <p:txBody>
          <a:bodyPr wrap="square" lIns="0" tIns="0" rIns="0" bIns="0" rtlCol="0" anchor="t" anchorCtr="0">
            <a:spAutoFit/>
          </a:bodyPr>
          <a:lstStyle/>
          <a:p>
            <a:pPr marL="0" lvl="5">
              <a:defRPr/>
            </a:pPr>
            <a:r>
              <a:rPr kumimoji="0" lang="nl-NL" b="1" i="0" u="none" strike="noStrike" kern="1200" cap="none" spc="0" normalizeH="0" baseline="0" noProof="0" dirty="0">
                <a:ln>
                  <a:noFill/>
                </a:ln>
                <a:solidFill>
                  <a:schemeClr val="bg2"/>
                </a:solidFill>
                <a:effectLst/>
                <a:uLnTx/>
                <a:uFillTx/>
                <a:latin typeface="Tenorite"/>
                <a:ea typeface="+mn-ea"/>
                <a:cs typeface="+mn-cs"/>
              </a:rPr>
              <a:t>Algemeen</a:t>
            </a:r>
            <a:endParaRPr lang="nl-NL" dirty="0">
              <a:solidFill>
                <a:schemeClr val="bg2"/>
              </a:solidFill>
              <a:latin typeface="+mj-lt"/>
            </a:endParaRPr>
          </a:p>
          <a:p>
            <a:pPr marL="0" lvl="5">
              <a:defRPr/>
            </a:pPr>
            <a:r>
              <a:rPr lang="nl-NL" dirty="0">
                <a:solidFill>
                  <a:schemeClr val="bg2"/>
                </a:solidFill>
                <a:latin typeface="+mj-lt"/>
              </a:rPr>
              <a:t>Chat: </a:t>
            </a:r>
            <a:r>
              <a:rPr lang="nl-NL" dirty="0">
                <a:solidFill>
                  <a:schemeClr val="accent1"/>
                </a:solidFill>
                <a:latin typeface="+mj-lt"/>
                <a:hlinkClick r:id="rId4">
                  <a:extLst>
                    <a:ext uri="{A12FA001-AC4F-418D-AE19-62706E023703}">
                      <ahyp:hlinkClr xmlns:ahyp="http://schemas.microsoft.com/office/drawing/2018/hyperlinkcolor" val="tx"/>
                    </a:ext>
                  </a:extLst>
                </a:hlinkClick>
              </a:rPr>
              <a:t>www.capsearch.com</a:t>
            </a:r>
            <a:endParaRPr lang="nl-NL" dirty="0">
              <a:solidFill>
                <a:schemeClr val="accent1"/>
              </a:solidFill>
              <a:latin typeface="+mj-lt"/>
            </a:endParaRPr>
          </a:p>
          <a:p>
            <a:pPr marL="0" lvl="5">
              <a:defRPr/>
            </a:pPr>
            <a:r>
              <a:rPr lang="nl-NL" dirty="0">
                <a:solidFill>
                  <a:schemeClr val="bg2"/>
                </a:solidFill>
                <a:latin typeface="+mj-lt"/>
              </a:rPr>
              <a:t>T: </a:t>
            </a:r>
            <a:r>
              <a:rPr lang="nl-NL" dirty="0">
                <a:solidFill>
                  <a:schemeClr val="accent1"/>
                </a:solidFill>
                <a:latin typeface="+mj-lt"/>
              </a:rPr>
              <a:t>085 - 065 67 92 </a:t>
            </a:r>
          </a:p>
          <a:p>
            <a:pPr marL="0" lvl="5">
              <a:defRPr/>
            </a:pPr>
            <a:r>
              <a:rPr lang="nl-NL" dirty="0">
                <a:solidFill>
                  <a:schemeClr val="bg2"/>
                </a:solidFill>
                <a:latin typeface="+mj-lt"/>
              </a:rPr>
              <a:t>E: </a:t>
            </a:r>
            <a:r>
              <a:rPr lang="nl-NL" dirty="0">
                <a:solidFill>
                  <a:schemeClr val="accent1"/>
                </a:solidFill>
                <a:latin typeface="+mj-lt"/>
                <a:hlinkClick r:id="rId5">
                  <a:extLst>
                    <a:ext uri="{A12FA001-AC4F-418D-AE19-62706E023703}">
                      <ahyp:hlinkClr xmlns:ahyp="http://schemas.microsoft.com/office/drawing/2018/hyperlinkcolor" val="tx"/>
                    </a:ext>
                  </a:extLst>
                </a:hlinkClick>
              </a:rPr>
              <a:t>advisory@capsearch.com</a:t>
            </a:r>
            <a:r>
              <a:rPr lang="nl-NL" dirty="0">
                <a:solidFill>
                  <a:schemeClr val="accent1"/>
                </a:solidFill>
                <a:latin typeface="+mj-lt"/>
              </a:rPr>
              <a:t> </a:t>
            </a:r>
          </a:p>
        </p:txBody>
      </p:sp>
      <p:grpSp>
        <p:nvGrpSpPr>
          <p:cNvPr id="13" name="Groep 12">
            <a:extLst>
              <a:ext uri="{FF2B5EF4-FFF2-40B4-BE49-F238E27FC236}">
                <a16:creationId xmlns:a16="http://schemas.microsoft.com/office/drawing/2014/main" id="{632FC785-4171-21EC-572A-B5D1E8EAAF2D}"/>
              </a:ext>
            </a:extLst>
          </p:cNvPr>
          <p:cNvGrpSpPr/>
          <p:nvPr/>
        </p:nvGrpSpPr>
        <p:grpSpPr>
          <a:xfrm>
            <a:off x="554495" y="3813085"/>
            <a:ext cx="3324571" cy="2358548"/>
            <a:chOff x="554495" y="3813085"/>
            <a:chExt cx="3324571" cy="2358548"/>
          </a:xfrm>
        </p:grpSpPr>
        <p:sp>
          <p:nvSpPr>
            <p:cNvPr id="4" name="Freeform: Shape 8">
              <a:extLst>
                <a:ext uri="{FF2B5EF4-FFF2-40B4-BE49-F238E27FC236}">
                  <a16:creationId xmlns:a16="http://schemas.microsoft.com/office/drawing/2014/main" id="{16CBBFF5-87C8-BF70-E8B9-66FAEA821FD8}"/>
                </a:ext>
              </a:extLst>
            </p:cNvPr>
            <p:cNvSpPr/>
            <p:nvPr/>
          </p:nvSpPr>
          <p:spPr>
            <a:xfrm>
              <a:off x="554495" y="3813085"/>
              <a:ext cx="3324571" cy="984885"/>
            </a:xfrm>
            <a:custGeom>
              <a:avLst/>
              <a:gdLst>
                <a:gd name="connsiteX0" fmla="*/ 0 w 1506088"/>
                <a:gd name="connsiteY0" fmla="*/ 0 h 903653"/>
                <a:gd name="connsiteX1" fmla="*/ 1506088 w 1506088"/>
                <a:gd name="connsiteY1" fmla="*/ 0 h 903653"/>
                <a:gd name="connsiteX2" fmla="*/ 1506088 w 1506088"/>
                <a:gd name="connsiteY2" fmla="*/ 903653 h 903653"/>
                <a:gd name="connsiteX3" fmla="*/ 0 w 1506088"/>
                <a:gd name="connsiteY3" fmla="*/ 903653 h 903653"/>
                <a:gd name="connsiteX4" fmla="*/ 0 w 1506088"/>
                <a:gd name="connsiteY4" fmla="*/ 0 h 903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6088" h="903653">
                  <a:moveTo>
                    <a:pt x="0" y="0"/>
                  </a:moveTo>
                  <a:lnTo>
                    <a:pt x="1506088" y="0"/>
                  </a:lnTo>
                  <a:lnTo>
                    <a:pt x="1506088" y="903653"/>
                  </a:lnTo>
                  <a:lnTo>
                    <a:pt x="0" y="903653"/>
                  </a:lnTo>
                  <a:lnTo>
                    <a:pt x="0" y="0"/>
                  </a:lnTo>
                  <a:close/>
                </a:path>
              </a:pathLst>
            </a:custGeom>
            <a:noFill/>
            <a:ln w="19050">
              <a:gradFill flip="none" rotWithShape="1">
                <a:gsLst>
                  <a:gs pos="0">
                    <a:srgbClr val="00C3A8">
                      <a:alpha val="25000"/>
                    </a:srgbClr>
                  </a:gs>
                  <a:gs pos="100000">
                    <a:srgbClr val="00C3A8"/>
                  </a:gs>
                </a:gsLst>
                <a:lin ang="54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b="1" dirty="0">
                  <a:solidFill>
                    <a:srgbClr val="313131"/>
                  </a:solidFill>
                </a:rPr>
                <a:t>Checklist in gesprek met ondernemer:</a:t>
              </a:r>
            </a:p>
            <a:p>
              <a:pPr algn="ctr"/>
              <a:r>
                <a:rPr lang="nl-NL" dirty="0">
                  <a:solidFill>
                    <a:srgbClr val="313131"/>
                  </a:solidFill>
                  <a:hlinkClick r:id="rId6"/>
                </a:rPr>
                <a:t>https://bit.ly/3Bd74RK</a:t>
              </a:r>
              <a:endParaRPr lang="nl-NL" dirty="0">
                <a:solidFill>
                  <a:srgbClr val="313131"/>
                </a:solidFill>
              </a:endParaRPr>
            </a:p>
          </p:txBody>
        </p:sp>
        <p:pic>
          <p:nvPicPr>
            <p:cNvPr id="5" name="Picture 5">
              <a:extLst>
                <a:ext uri="{FF2B5EF4-FFF2-40B4-BE49-F238E27FC236}">
                  <a16:creationId xmlns:a16="http://schemas.microsoft.com/office/drawing/2014/main" id="{E2EAD689-86A6-1B23-9076-E0F87D12EECE}"/>
                </a:ext>
              </a:extLst>
            </p:cNvPr>
            <p:cNvPicPr>
              <a:picLocks noChangeAspect="1"/>
            </p:cNvPicPr>
            <p:nvPr/>
          </p:nvPicPr>
          <p:blipFill>
            <a:blip r:embed="rId7"/>
            <a:stretch>
              <a:fillRect/>
            </a:stretch>
          </p:blipFill>
          <p:spPr>
            <a:xfrm>
              <a:off x="1604712" y="4943989"/>
              <a:ext cx="1224136" cy="1227644"/>
            </a:xfrm>
            <a:prstGeom prst="rect">
              <a:avLst/>
            </a:prstGeom>
          </p:spPr>
        </p:pic>
      </p:grpSp>
      <p:grpSp>
        <p:nvGrpSpPr>
          <p:cNvPr id="14" name="Groep 13">
            <a:extLst>
              <a:ext uri="{FF2B5EF4-FFF2-40B4-BE49-F238E27FC236}">
                <a16:creationId xmlns:a16="http://schemas.microsoft.com/office/drawing/2014/main" id="{6AB28617-B4A4-8C33-44E0-3BF02D44B352}"/>
              </a:ext>
            </a:extLst>
          </p:cNvPr>
          <p:cNvGrpSpPr/>
          <p:nvPr/>
        </p:nvGrpSpPr>
        <p:grpSpPr>
          <a:xfrm>
            <a:off x="4433715" y="3813085"/>
            <a:ext cx="3324571" cy="2358548"/>
            <a:chOff x="4433715" y="3813085"/>
            <a:chExt cx="3324571" cy="2358548"/>
          </a:xfrm>
        </p:grpSpPr>
        <p:sp>
          <p:nvSpPr>
            <p:cNvPr id="7" name="Freeform: Shape 9">
              <a:extLst>
                <a:ext uri="{FF2B5EF4-FFF2-40B4-BE49-F238E27FC236}">
                  <a16:creationId xmlns:a16="http://schemas.microsoft.com/office/drawing/2014/main" id="{81DB1B06-B687-532A-31B2-306328CAB4E9}"/>
                </a:ext>
              </a:extLst>
            </p:cNvPr>
            <p:cNvSpPr/>
            <p:nvPr/>
          </p:nvSpPr>
          <p:spPr>
            <a:xfrm>
              <a:off x="4433715" y="3813085"/>
              <a:ext cx="3324571" cy="984885"/>
            </a:xfrm>
            <a:custGeom>
              <a:avLst/>
              <a:gdLst>
                <a:gd name="connsiteX0" fmla="*/ 0 w 1506088"/>
                <a:gd name="connsiteY0" fmla="*/ 0 h 903653"/>
                <a:gd name="connsiteX1" fmla="*/ 1506088 w 1506088"/>
                <a:gd name="connsiteY1" fmla="*/ 0 h 903653"/>
                <a:gd name="connsiteX2" fmla="*/ 1506088 w 1506088"/>
                <a:gd name="connsiteY2" fmla="*/ 903653 h 903653"/>
                <a:gd name="connsiteX3" fmla="*/ 0 w 1506088"/>
                <a:gd name="connsiteY3" fmla="*/ 903653 h 903653"/>
                <a:gd name="connsiteX4" fmla="*/ 0 w 1506088"/>
                <a:gd name="connsiteY4" fmla="*/ 0 h 903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6088" h="903653">
                  <a:moveTo>
                    <a:pt x="0" y="0"/>
                  </a:moveTo>
                  <a:lnTo>
                    <a:pt x="1506088" y="0"/>
                  </a:lnTo>
                  <a:lnTo>
                    <a:pt x="1506088" y="903653"/>
                  </a:lnTo>
                  <a:lnTo>
                    <a:pt x="0" y="903653"/>
                  </a:lnTo>
                  <a:lnTo>
                    <a:pt x="0" y="0"/>
                  </a:lnTo>
                  <a:close/>
                </a:path>
              </a:pathLst>
            </a:custGeom>
            <a:noFill/>
            <a:ln w="19050">
              <a:gradFill flip="none" rotWithShape="1">
                <a:gsLst>
                  <a:gs pos="0">
                    <a:srgbClr val="00C3A8">
                      <a:alpha val="25000"/>
                    </a:srgbClr>
                  </a:gs>
                  <a:gs pos="100000">
                    <a:srgbClr val="00C3A8"/>
                  </a:gs>
                </a:gsLst>
                <a:lin ang="54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b="1" dirty="0">
                  <a:solidFill>
                    <a:srgbClr val="313131"/>
                  </a:solidFill>
                </a:rPr>
                <a:t>Nuttige informatie:</a:t>
              </a:r>
            </a:p>
            <a:p>
              <a:pPr algn="ctr"/>
              <a:r>
                <a:rPr lang="nl-NL" dirty="0">
                  <a:solidFill>
                    <a:srgbClr val="313131"/>
                  </a:solidFill>
                  <a:hlinkClick r:id="rId8"/>
                </a:rPr>
                <a:t>https://www.capsearch.com/</a:t>
              </a:r>
              <a:br>
                <a:rPr lang="nl-NL" dirty="0">
                  <a:solidFill>
                    <a:srgbClr val="313131"/>
                  </a:solidFill>
                  <a:hlinkClick r:id="rId8"/>
                </a:rPr>
              </a:br>
              <a:r>
                <a:rPr lang="nl-NL" dirty="0">
                  <a:solidFill>
                    <a:srgbClr val="313131"/>
                  </a:solidFill>
                  <a:hlinkClick r:id="rId8"/>
                </a:rPr>
                <a:t>documenten/</a:t>
              </a:r>
              <a:endParaRPr lang="nl-NL" dirty="0">
                <a:solidFill>
                  <a:srgbClr val="313131"/>
                </a:solidFill>
              </a:endParaRPr>
            </a:p>
          </p:txBody>
        </p:sp>
        <p:pic>
          <p:nvPicPr>
            <p:cNvPr id="8" name="Picture 7">
              <a:extLst>
                <a:ext uri="{FF2B5EF4-FFF2-40B4-BE49-F238E27FC236}">
                  <a16:creationId xmlns:a16="http://schemas.microsoft.com/office/drawing/2014/main" id="{DFAC087F-8FC1-1D47-A973-F27E37B5F569}"/>
                </a:ext>
              </a:extLst>
            </p:cNvPr>
            <p:cNvPicPr>
              <a:picLocks noChangeAspect="1"/>
            </p:cNvPicPr>
            <p:nvPr/>
          </p:nvPicPr>
          <p:blipFill rotWithShape="1">
            <a:blip r:embed="rId9"/>
            <a:srcRect l="143" r="143"/>
            <a:stretch/>
          </p:blipFill>
          <p:spPr>
            <a:xfrm>
              <a:off x="5483932" y="4943989"/>
              <a:ext cx="1224136" cy="1227644"/>
            </a:xfrm>
            <a:prstGeom prst="rect">
              <a:avLst/>
            </a:prstGeom>
          </p:spPr>
        </p:pic>
      </p:grpSp>
      <p:grpSp>
        <p:nvGrpSpPr>
          <p:cNvPr id="15" name="Groep 14">
            <a:extLst>
              <a:ext uri="{FF2B5EF4-FFF2-40B4-BE49-F238E27FC236}">
                <a16:creationId xmlns:a16="http://schemas.microsoft.com/office/drawing/2014/main" id="{CA1FB527-E2BB-FECA-BE34-98439E76FAC2}"/>
              </a:ext>
            </a:extLst>
          </p:cNvPr>
          <p:cNvGrpSpPr/>
          <p:nvPr/>
        </p:nvGrpSpPr>
        <p:grpSpPr>
          <a:xfrm>
            <a:off x="8312934" y="3813085"/>
            <a:ext cx="3324571" cy="2358548"/>
            <a:chOff x="8312934" y="3813085"/>
            <a:chExt cx="3324571" cy="2358548"/>
          </a:xfrm>
        </p:grpSpPr>
        <p:sp>
          <p:nvSpPr>
            <p:cNvPr id="10" name="Freeform: Shape 10">
              <a:extLst>
                <a:ext uri="{FF2B5EF4-FFF2-40B4-BE49-F238E27FC236}">
                  <a16:creationId xmlns:a16="http://schemas.microsoft.com/office/drawing/2014/main" id="{7C30168F-EFB2-493A-2754-BEAB95FCDB8C}"/>
                </a:ext>
              </a:extLst>
            </p:cNvPr>
            <p:cNvSpPr/>
            <p:nvPr/>
          </p:nvSpPr>
          <p:spPr>
            <a:xfrm>
              <a:off x="8312934" y="3813085"/>
              <a:ext cx="3324571" cy="984885"/>
            </a:xfrm>
            <a:custGeom>
              <a:avLst/>
              <a:gdLst>
                <a:gd name="connsiteX0" fmla="*/ 0 w 1506088"/>
                <a:gd name="connsiteY0" fmla="*/ 0 h 903653"/>
                <a:gd name="connsiteX1" fmla="*/ 1506088 w 1506088"/>
                <a:gd name="connsiteY1" fmla="*/ 0 h 903653"/>
                <a:gd name="connsiteX2" fmla="*/ 1506088 w 1506088"/>
                <a:gd name="connsiteY2" fmla="*/ 903653 h 903653"/>
                <a:gd name="connsiteX3" fmla="*/ 0 w 1506088"/>
                <a:gd name="connsiteY3" fmla="*/ 903653 h 903653"/>
                <a:gd name="connsiteX4" fmla="*/ 0 w 1506088"/>
                <a:gd name="connsiteY4" fmla="*/ 0 h 903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6088" h="903653">
                  <a:moveTo>
                    <a:pt x="0" y="0"/>
                  </a:moveTo>
                  <a:lnTo>
                    <a:pt x="1506088" y="0"/>
                  </a:lnTo>
                  <a:lnTo>
                    <a:pt x="1506088" y="903653"/>
                  </a:lnTo>
                  <a:lnTo>
                    <a:pt x="0" y="903653"/>
                  </a:lnTo>
                  <a:lnTo>
                    <a:pt x="0" y="0"/>
                  </a:lnTo>
                  <a:close/>
                </a:path>
              </a:pathLst>
            </a:custGeom>
            <a:noFill/>
            <a:ln w="19050">
              <a:gradFill flip="none" rotWithShape="1">
                <a:gsLst>
                  <a:gs pos="0">
                    <a:srgbClr val="00C3A8">
                      <a:alpha val="25000"/>
                    </a:srgbClr>
                  </a:gs>
                  <a:gs pos="100000">
                    <a:srgbClr val="00C3A8"/>
                  </a:gs>
                </a:gsLst>
                <a:lin ang="54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b="1" dirty="0">
                  <a:solidFill>
                    <a:srgbClr val="313131"/>
                  </a:solidFill>
                </a:rPr>
                <a:t>Webinars:</a:t>
              </a:r>
            </a:p>
            <a:p>
              <a:pPr algn="ctr"/>
              <a:r>
                <a:rPr lang="nl-NL" dirty="0">
                  <a:solidFill>
                    <a:srgbClr val="313131"/>
                  </a:solidFill>
                  <a:hlinkClick r:id="rId10"/>
                </a:rPr>
                <a:t>https://www.capsearch.com/</a:t>
              </a:r>
              <a:br>
                <a:rPr lang="nl-NL" dirty="0">
                  <a:solidFill>
                    <a:srgbClr val="313131"/>
                  </a:solidFill>
                  <a:hlinkClick r:id="rId10"/>
                </a:rPr>
              </a:br>
              <a:r>
                <a:rPr lang="nl-NL" dirty="0" err="1">
                  <a:solidFill>
                    <a:srgbClr val="313131"/>
                  </a:solidFill>
                  <a:hlinkClick r:id="rId10"/>
                </a:rPr>
                <a:t>webinars</a:t>
              </a:r>
              <a:r>
                <a:rPr lang="nl-NL" dirty="0">
                  <a:solidFill>
                    <a:srgbClr val="313131"/>
                  </a:solidFill>
                  <a:hlinkClick r:id="rId10"/>
                </a:rPr>
                <a:t>/</a:t>
              </a:r>
              <a:endParaRPr lang="nl-NL" dirty="0">
                <a:solidFill>
                  <a:srgbClr val="313131"/>
                </a:solidFill>
              </a:endParaRPr>
            </a:p>
          </p:txBody>
        </p:sp>
        <p:pic>
          <p:nvPicPr>
            <p:cNvPr id="11" name="Picture 12">
              <a:extLst>
                <a:ext uri="{FF2B5EF4-FFF2-40B4-BE49-F238E27FC236}">
                  <a16:creationId xmlns:a16="http://schemas.microsoft.com/office/drawing/2014/main" id="{42E9D88D-C2FD-432D-3154-EAFDA1763266}"/>
                </a:ext>
              </a:extLst>
            </p:cNvPr>
            <p:cNvPicPr>
              <a:picLocks noChangeAspect="1"/>
            </p:cNvPicPr>
            <p:nvPr/>
          </p:nvPicPr>
          <p:blipFill rotWithShape="1">
            <a:blip r:embed="rId11"/>
            <a:srcRect l="143" r="143"/>
            <a:stretch/>
          </p:blipFill>
          <p:spPr>
            <a:xfrm>
              <a:off x="9363151" y="4943989"/>
              <a:ext cx="1224136" cy="1227644"/>
            </a:xfrm>
            <a:prstGeom prst="rect">
              <a:avLst/>
            </a:prstGeom>
          </p:spPr>
        </p:pic>
      </p:grpSp>
      <p:pic>
        <p:nvPicPr>
          <p:cNvPr id="1026" name="Picture 2" descr="Miranda van Rijswijk">
            <a:extLst>
              <a:ext uri="{FF2B5EF4-FFF2-40B4-BE49-F238E27FC236}">
                <a16:creationId xmlns:a16="http://schemas.microsoft.com/office/drawing/2014/main" id="{7BA5E265-0AAB-C617-3376-332A198E394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04340" y="1100560"/>
            <a:ext cx="1538493" cy="15384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nagement">
            <a:extLst>
              <a:ext uri="{FF2B5EF4-FFF2-40B4-BE49-F238E27FC236}">
                <a16:creationId xmlns:a16="http://schemas.microsoft.com/office/drawing/2014/main" id="{32FD70F8-7871-41A5-AC51-1EBA3150176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81917" y="1114144"/>
            <a:ext cx="1538493" cy="153849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x Henny - Managing director | Co-owner - Capsearch.com | LinkedIn">
            <a:extLst>
              <a:ext uri="{FF2B5EF4-FFF2-40B4-BE49-F238E27FC236}">
                <a16:creationId xmlns:a16="http://schemas.microsoft.com/office/drawing/2014/main" id="{449DD571-910D-70A3-BFE6-204899B817B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41164" y="1125248"/>
            <a:ext cx="1527096" cy="1527096"/>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ep 1">
            <a:extLst>
              <a:ext uri="{FF2B5EF4-FFF2-40B4-BE49-F238E27FC236}">
                <a16:creationId xmlns:a16="http://schemas.microsoft.com/office/drawing/2014/main" id="{63C26FF6-D5E4-CB9C-F2C2-48E7FA4C3BFF}"/>
              </a:ext>
            </a:extLst>
          </p:cNvPr>
          <p:cNvGrpSpPr/>
          <p:nvPr/>
        </p:nvGrpSpPr>
        <p:grpSpPr>
          <a:xfrm>
            <a:off x="451712" y="2606470"/>
            <a:ext cx="3105150" cy="876890"/>
            <a:chOff x="4439816" y="2264071"/>
            <a:chExt cx="3312368" cy="876890"/>
          </a:xfrm>
        </p:grpSpPr>
        <p:sp>
          <p:nvSpPr>
            <p:cNvPr id="6" name="Tekstvak 5">
              <a:extLst>
                <a:ext uri="{FF2B5EF4-FFF2-40B4-BE49-F238E27FC236}">
                  <a16:creationId xmlns:a16="http://schemas.microsoft.com/office/drawing/2014/main" id="{0231BF31-89C6-02F5-7CC7-F52678BF02FE}"/>
                </a:ext>
              </a:extLst>
            </p:cNvPr>
            <p:cNvSpPr txBox="1"/>
            <p:nvPr/>
          </p:nvSpPr>
          <p:spPr>
            <a:xfrm>
              <a:off x="4439816" y="2264071"/>
              <a:ext cx="3312368" cy="276999"/>
            </a:xfrm>
            <a:prstGeom prst="rect">
              <a:avLst/>
            </a:prstGeom>
            <a:noFill/>
            <a:ln>
              <a:noFill/>
            </a:ln>
          </p:spPr>
          <p:txBody>
            <a:bodyPr wrap="square" lIns="0" tIns="0" rIns="0" bIns="0" rtlCol="0" anchor="t" anchorCtr="0">
              <a:spAutoFit/>
            </a:bodyPr>
            <a:lstStyle/>
            <a:p>
              <a:pPr marL="0" lvl="5">
                <a:defRPr/>
              </a:pPr>
              <a:r>
                <a:rPr lang="nl-NL" b="1" dirty="0">
                  <a:solidFill>
                    <a:srgbClr val="313131"/>
                  </a:solidFill>
                  <a:latin typeface="+mj-lt"/>
                </a:rPr>
                <a:t>Max Henny</a:t>
              </a:r>
            </a:p>
          </p:txBody>
        </p:sp>
        <p:sp>
          <p:nvSpPr>
            <p:cNvPr id="9" name="Tekstvak 21">
              <a:extLst>
                <a:ext uri="{FF2B5EF4-FFF2-40B4-BE49-F238E27FC236}">
                  <a16:creationId xmlns:a16="http://schemas.microsoft.com/office/drawing/2014/main" id="{78D764ED-BBF1-E55D-B284-54D3EFE4D5A9}"/>
                </a:ext>
              </a:extLst>
            </p:cNvPr>
            <p:cNvSpPr txBox="1"/>
            <p:nvPr/>
          </p:nvSpPr>
          <p:spPr>
            <a:xfrm>
              <a:off x="4439816" y="2586963"/>
              <a:ext cx="3312368" cy="553998"/>
            </a:xfrm>
            <a:prstGeom prst="rect">
              <a:avLst/>
            </a:prstGeom>
            <a:noFill/>
          </p:spPr>
          <p:txBody>
            <a:bodyPr wrap="square" lIns="0" tIns="0" rIns="0" bIns="0" rtlCol="0" anchor="t">
              <a:spAutoFit/>
            </a:bodyPr>
            <a:lstStyle/>
            <a:p>
              <a:pPr marL="0" lvl="5">
                <a:defRPr/>
              </a:pPr>
              <a:r>
                <a:rPr lang="nl-NL" dirty="0">
                  <a:solidFill>
                    <a:srgbClr val="00C3A8"/>
                  </a:solidFill>
                  <a:latin typeface="+mj-lt"/>
                </a:rPr>
                <a:t>T: </a:t>
              </a:r>
              <a:r>
                <a:rPr lang="nl-NL" dirty="0">
                  <a:solidFill>
                    <a:schemeClr val="accent1"/>
                  </a:solidFill>
                  <a:latin typeface="+mj-lt"/>
                </a:rPr>
                <a:t>06 23 18 26 11</a:t>
              </a:r>
            </a:p>
            <a:p>
              <a:pPr marL="0" lvl="5">
                <a:defRPr/>
              </a:pPr>
              <a:r>
                <a:rPr lang="nl-NL" dirty="0">
                  <a:solidFill>
                    <a:srgbClr val="00C3A8"/>
                  </a:solidFill>
                  <a:latin typeface="+mj-lt"/>
                </a:rPr>
                <a:t>E</a:t>
              </a:r>
              <a:r>
                <a:rPr lang="nl-NL" dirty="0">
                  <a:solidFill>
                    <a:schemeClr val="accent1"/>
                  </a:solidFill>
                  <a:latin typeface="+mj-lt"/>
                </a:rPr>
                <a:t>: </a:t>
              </a:r>
              <a:r>
                <a:rPr lang="nl-NL" dirty="0">
                  <a:solidFill>
                    <a:schemeClr val="accent1"/>
                  </a:solidFill>
                  <a:latin typeface="+mj-lt"/>
                  <a:hlinkClick r:id="rId15">
                    <a:extLst>
                      <a:ext uri="{A12FA001-AC4F-418D-AE19-62706E023703}">
                        <ahyp:hlinkClr xmlns:ahyp="http://schemas.microsoft.com/office/drawing/2018/hyperlinkcolor" val="tx"/>
                      </a:ext>
                    </a:extLst>
                  </a:hlinkClick>
                </a:rPr>
                <a:t>max@capsearch.com</a:t>
              </a:r>
              <a:endParaRPr lang="nl-NL" dirty="0">
                <a:solidFill>
                  <a:schemeClr val="accent1"/>
                </a:solidFill>
                <a:latin typeface="+mj-lt"/>
              </a:endParaRPr>
            </a:p>
          </p:txBody>
        </p:sp>
      </p:grpSp>
      <p:grpSp>
        <p:nvGrpSpPr>
          <p:cNvPr id="16" name="Groep 15">
            <a:extLst>
              <a:ext uri="{FF2B5EF4-FFF2-40B4-BE49-F238E27FC236}">
                <a16:creationId xmlns:a16="http://schemas.microsoft.com/office/drawing/2014/main" id="{FDFD9438-2802-9667-82AF-14A38ECF90B8}"/>
              </a:ext>
            </a:extLst>
          </p:cNvPr>
          <p:cNvGrpSpPr/>
          <p:nvPr/>
        </p:nvGrpSpPr>
        <p:grpSpPr>
          <a:xfrm>
            <a:off x="5934067" y="2606470"/>
            <a:ext cx="3105150" cy="876890"/>
            <a:chOff x="4439816" y="2264071"/>
            <a:chExt cx="3312368" cy="876890"/>
          </a:xfrm>
        </p:grpSpPr>
        <p:sp>
          <p:nvSpPr>
            <p:cNvPr id="17" name="Tekstvak 16">
              <a:extLst>
                <a:ext uri="{FF2B5EF4-FFF2-40B4-BE49-F238E27FC236}">
                  <a16:creationId xmlns:a16="http://schemas.microsoft.com/office/drawing/2014/main" id="{EBC7F32C-C2C8-D29A-F671-00ABCDF07BF8}"/>
                </a:ext>
              </a:extLst>
            </p:cNvPr>
            <p:cNvSpPr txBox="1"/>
            <p:nvPr/>
          </p:nvSpPr>
          <p:spPr>
            <a:xfrm>
              <a:off x="4439816" y="2264071"/>
              <a:ext cx="3312368" cy="276999"/>
            </a:xfrm>
            <a:prstGeom prst="rect">
              <a:avLst/>
            </a:prstGeom>
            <a:noFill/>
            <a:ln>
              <a:noFill/>
            </a:ln>
          </p:spPr>
          <p:txBody>
            <a:bodyPr wrap="square" lIns="0" tIns="0" rIns="0" bIns="0" rtlCol="0" anchor="t" anchorCtr="0">
              <a:spAutoFit/>
            </a:bodyPr>
            <a:lstStyle/>
            <a:p>
              <a:pPr marL="0" lvl="5">
                <a:defRPr/>
              </a:pPr>
              <a:r>
                <a:rPr lang="nl-NL" b="1" dirty="0">
                  <a:solidFill>
                    <a:srgbClr val="313131"/>
                  </a:solidFill>
                  <a:latin typeface="+mj-lt"/>
                </a:rPr>
                <a:t>Miranda van Rijswijk</a:t>
              </a:r>
            </a:p>
          </p:txBody>
        </p:sp>
        <p:sp>
          <p:nvSpPr>
            <p:cNvPr id="18" name="Tekstvak 21">
              <a:extLst>
                <a:ext uri="{FF2B5EF4-FFF2-40B4-BE49-F238E27FC236}">
                  <a16:creationId xmlns:a16="http://schemas.microsoft.com/office/drawing/2014/main" id="{1E54B886-AA57-F1F4-8E13-03D7755DCF01}"/>
                </a:ext>
              </a:extLst>
            </p:cNvPr>
            <p:cNvSpPr txBox="1"/>
            <p:nvPr/>
          </p:nvSpPr>
          <p:spPr>
            <a:xfrm>
              <a:off x="4439816" y="2586963"/>
              <a:ext cx="3312368" cy="553998"/>
            </a:xfrm>
            <a:prstGeom prst="rect">
              <a:avLst/>
            </a:prstGeom>
            <a:noFill/>
          </p:spPr>
          <p:txBody>
            <a:bodyPr wrap="square" lIns="0" tIns="0" rIns="0" bIns="0" rtlCol="0" anchor="t">
              <a:spAutoFit/>
            </a:bodyPr>
            <a:lstStyle/>
            <a:p>
              <a:pPr marL="0" lvl="5">
                <a:defRPr/>
              </a:pPr>
              <a:r>
                <a:rPr lang="nl-NL" dirty="0">
                  <a:solidFill>
                    <a:srgbClr val="00C3A8"/>
                  </a:solidFill>
                  <a:latin typeface="+mj-lt"/>
                </a:rPr>
                <a:t>T: </a:t>
              </a:r>
              <a:r>
                <a:rPr lang="nl-NL" dirty="0">
                  <a:solidFill>
                    <a:schemeClr val="accent1"/>
                  </a:solidFill>
                  <a:latin typeface="+mj-lt"/>
                </a:rPr>
                <a:t>06 53 97 76 17</a:t>
              </a:r>
            </a:p>
            <a:p>
              <a:pPr marL="0" lvl="5">
                <a:defRPr/>
              </a:pPr>
              <a:r>
                <a:rPr lang="nl-NL" dirty="0">
                  <a:solidFill>
                    <a:srgbClr val="00C3A8"/>
                  </a:solidFill>
                  <a:latin typeface="+mj-lt"/>
                </a:rPr>
                <a:t>E</a:t>
              </a:r>
              <a:r>
                <a:rPr lang="nl-NL" dirty="0">
                  <a:solidFill>
                    <a:schemeClr val="accent1"/>
                  </a:solidFill>
                  <a:latin typeface="+mj-lt"/>
                </a:rPr>
                <a:t>: </a:t>
              </a:r>
              <a:r>
                <a:rPr lang="nl-NL" dirty="0">
                  <a:solidFill>
                    <a:schemeClr val="accent1"/>
                  </a:solidFill>
                  <a:latin typeface="+mj-lt"/>
                  <a:hlinkClick r:id="rId3">
                    <a:extLst>
                      <a:ext uri="{A12FA001-AC4F-418D-AE19-62706E023703}">
                        <ahyp:hlinkClr xmlns:ahyp="http://schemas.microsoft.com/office/drawing/2018/hyperlinkcolor" val="tx"/>
                      </a:ext>
                    </a:extLst>
                  </a:hlinkClick>
                </a:rPr>
                <a:t>miranda@capsearch.com</a:t>
              </a:r>
              <a:endParaRPr lang="nl-NL" dirty="0">
                <a:solidFill>
                  <a:schemeClr val="accent1"/>
                </a:solidFill>
                <a:latin typeface="+mj-lt"/>
              </a:endParaRPr>
            </a:p>
          </p:txBody>
        </p:sp>
      </p:grpSp>
    </p:spTree>
    <p:extLst>
      <p:ext uri="{BB962C8B-B14F-4D97-AF65-F5344CB8AC3E}">
        <p14:creationId xmlns:p14="http://schemas.microsoft.com/office/powerpoint/2010/main" val="397415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42" presetClass="path" presetSubtype="0" decel="100000" fill="hold" nodeType="withEffect">
                                  <p:stCondLst>
                                    <p:cond delay="0"/>
                                  </p:stCondLst>
                                  <p:childTnLst>
                                    <p:animMotion origin="layout" path="M 1.25E-6 0.03889 L 1.25E-6 1.85185E-6 " pathEditMode="relative" rAng="0" ptsTypes="AA">
                                      <p:cBhvr>
                                        <p:cTn id="9" dur="500" fill="hold"/>
                                        <p:tgtEl>
                                          <p:spTgt spid="13"/>
                                        </p:tgtEl>
                                        <p:attrNameLst>
                                          <p:attrName>ppt_x</p:attrName>
                                          <p:attrName>ppt_y</p:attrName>
                                        </p:attrNameLst>
                                      </p:cBhvr>
                                      <p:rCtr x="0" y="-1944"/>
                                    </p:animMotion>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250"/>
                                        <p:tgtEl>
                                          <p:spTgt spid="14"/>
                                        </p:tgtEl>
                                      </p:cBhvr>
                                    </p:animEffect>
                                  </p:childTnLst>
                                </p:cTn>
                              </p:par>
                              <p:par>
                                <p:cTn id="14" presetID="42" presetClass="path" presetSubtype="0" decel="100000" fill="hold" nodeType="withEffect">
                                  <p:stCondLst>
                                    <p:cond delay="0"/>
                                  </p:stCondLst>
                                  <p:childTnLst>
                                    <p:animMotion origin="layout" path="M 1.25E-6 0.03889 L 1.25E-6 1.85185E-6 " pathEditMode="relative" rAng="0" ptsTypes="AA">
                                      <p:cBhvr>
                                        <p:cTn id="15" dur="500" fill="hold"/>
                                        <p:tgtEl>
                                          <p:spTgt spid="14"/>
                                        </p:tgtEl>
                                        <p:attrNameLst>
                                          <p:attrName>ppt_x</p:attrName>
                                          <p:attrName>ppt_y</p:attrName>
                                        </p:attrNameLst>
                                      </p:cBhvr>
                                      <p:rCtr x="0" y="-1944"/>
                                    </p:animMotion>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250"/>
                                        <p:tgtEl>
                                          <p:spTgt spid="15"/>
                                        </p:tgtEl>
                                      </p:cBhvr>
                                    </p:animEffect>
                                  </p:childTnLst>
                                </p:cTn>
                              </p:par>
                              <p:par>
                                <p:cTn id="20" presetID="42" presetClass="path" presetSubtype="0" decel="100000" fill="hold" nodeType="withEffect">
                                  <p:stCondLst>
                                    <p:cond delay="0"/>
                                  </p:stCondLst>
                                  <p:childTnLst>
                                    <p:animMotion origin="layout" path="M 1.25E-6 0.03889 L 1.25E-6 1.85185E-6 " pathEditMode="relative" rAng="0" ptsTypes="AA">
                                      <p:cBhvr>
                                        <p:cTn id="21" dur="500" fill="hold"/>
                                        <p:tgtEl>
                                          <p:spTgt spid="15"/>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wearing a hard hat and looking at a computer&#10;&#10;AI-generated content may be incorrect.">
            <a:extLst>
              <a:ext uri="{FF2B5EF4-FFF2-40B4-BE49-F238E27FC236}">
                <a16:creationId xmlns:a16="http://schemas.microsoft.com/office/drawing/2014/main" id="{11DCAB57-C378-94FA-862A-A752FAA2CBA9}"/>
              </a:ext>
            </a:extLst>
          </p:cNvPr>
          <p:cNvPicPr>
            <a:picLocks noChangeAspect="1"/>
          </p:cNvPicPr>
          <p:nvPr/>
        </p:nvPicPr>
        <p:blipFill rotWithShape="1">
          <a:blip r:embed="rId3"/>
          <a:srcRect l="36486" r="-26"/>
          <a:stretch/>
        </p:blipFill>
        <p:spPr>
          <a:xfrm>
            <a:off x="6096000" y="1341439"/>
            <a:ext cx="6096000" cy="4824412"/>
          </a:xfrm>
          <a:prstGeom prst="rect">
            <a:avLst/>
          </a:prstGeom>
        </p:spPr>
      </p:pic>
      <p:sp>
        <p:nvSpPr>
          <p:cNvPr id="2" name="Title 1">
            <a:extLst>
              <a:ext uri="{FF2B5EF4-FFF2-40B4-BE49-F238E27FC236}">
                <a16:creationId xmlns:a16="http://schemas.microsoft.com/office/drawing/2014/main" id="{3FDBDF84-8028-79C1-8EC0-2812542582C1}"/>
              </a:ext>
            </a:extLst>
          </p:cNvPr>
          <p:cNvSpPr>
            <a:spLocks noGrp="1"/>
          </p:cNvSpPr>
          <p:nvPr>
            <p:ph type="title"/>
          </p:nvPr>
        </p:nvSpPr>
        <p:spPr>
          <a:xfrm>
            <a:off x="550863" y="368300"/>
            <a:ext cx="9613589" cy="470898"/>
          </a:xfrm>
        </p:spPr>
        <p:txBody>
          <a:bodyPr/>
          <a:lstStyle/>
          <a:p>
            <a:r>
              <a:rPr lang="nl-NL" dirty="0"/>
              <a:t>Onderwerpen</a:t>
            </a:r>
          </a:p>
        </p:txBody>
      </p:sp>
      <p:sp>
        <p:nvSpPr>
          <p:cNvPr id="8" name="Content Placeholder 7">
            <a:extLst>
              <a:ext uri="{FF2B5EF4-FFF2-40B4-BE49-F238E27FC236}">
                <a16:creationId xmlns:a16="http://schemas.microsoft.com/office/drawing/2014/main" id="{A279175E-0B58-97D1-AB2D-A1879FBAD389}"/>
              </a:ext>
            </a:extLst>
          </p:cNvPr>
          <p:cNvSpPr>
            <a:spLocks noGrp="1"/>
          </p:cNvSpPr>
          <p:nvPr>
            <p:ph idx="1"/>
          </p:nvPr>
        </p:nvSpPr>
        <p:spPr>
          <a:xfrm>
            <a:off x="550863" y="1556792"/>
            <a:ext cx="6012668" cy="4355038"/>
          </a:xfrm>
        </p:spPr>
        <p:txBody>
          <a:bodyPr/>
          <a:lstStyle/>
          <a:p>
            <a:pPr lvl="4">
              <a:spcBef>
                <a:spcPts val="1200"/>
              </a:spcBef>
              <a:buClr>
                <a:srgbClr val="00C3A8"/>
              </a:buClr>
            </a:pPr>
            <a:r>
              <a:rPr lang="nl-NL" dirty="0"/>
              <a:t>Introductie markt en marktpartijen</a:t>
            </a:r>
          </a:p>
          <a:p>
            <a:pPr lvl="4">
              <a:spcBef>
                <a:spcPts val="1200"/>
              </a:spcBef>
              <a:buClr>
                <a:srgbClr val="00C3A8"/>
              </a:buClr>
            </a:pPr>
            <a:r>
              <a:rPr lang="nl-NL" dirty="0"/>
              <a:t>Klantsignalen</a:t>
            </a:r>
          </a:p>
          <a:p>
            <a:pPr lvl="4">
              <a:spcBef>
                <a:spcPts val="1200"/>
              </a:spcBef>
              <a:buClr>
                <a:srgbClr val="00C3A8"/>
              </a:buClr>
            </a:pPr>
            <a:r>
              <a:rPr lang="nl-NL" dirty="0"/>
              <a:t>Belangrijke vragen aan je klant</a:t>
            </a:r>
          </a:p>
          <a:p>
            <a:pPr lvl="4">
              <a:spcBef>
                <a:spcPts val="1200"/>
              </a:spcBef>
              <a:buClr>
                <a:srgbClr val="00C3A8"/>
              </a:buClr>
            </a:pPr>
            <a:r>
              <a:rPr lang="nl-NL" dirty="0"/>
              <a:t>Financieringsdoelen toegelicht</a:t>
            </a:r>
          </a:p>
          <a:p>
            <a:pPr marL="811213" lvl="5" indent="-358775">
              <a:lnSpc>
                <a:spcPct val="95000"/>
              </a:lnSpc>
              <a:spcBef>
                <a:spcPts val="300"/>
              </a:spcBef>
              <a:buFont typeface="+mj-lt"/>
              <a:buAutoNum type="alphaLcPeriod"/>
              <a:defRPr/>
            </a:pPr>
            <a:r>
              <a:rPr kumimoji="0" lang="nl-NL" sz="2000" b="0" i="0" u="none" strike="noStrike" kern="1200" cap="none" spc="0" normalizeH="0" baseline="0" noProof="0" dirty="0">
                <a:ln>
                  <a:noFill/>
                </a:ln>
                <a:solidFill>
                  <a:prstClr val="black"/>
                </a:solidFill>
                <a:effectLst/>
                <a:uLnTx/>
                <a:uFillTx/>
                <a:latin typeface="Tenorite"/>
              </a:rPr>
              <a:t>Vastgoed eigen gebruik</a:t>
            </a:r>
          </a:p>
          <a:p>
            <a:pPr marL="811213" lvl="5" indent="-358775">
              <a:lnSpc>
                <a:spcPct val="95000"/>
              </a:lnSpc>
              <a:spcBef>
                <a:spcPts val="300"/>
              </a:spcBef>
              <a:buFont typeface="+mj-lt"/>
              <a:buAutoNum type="alphaLcPeriod"/>
              <a:defRPr/>
            </a:pPr>
            <a:r>
              <a:rPr kumimoji="0" lang="nl-NL" sz="2000" b="0" i="0" u="none" strike="noStrike" kern="1200" cap="none" spc="0" normalizeH="0" baseline="0" noProof="0" dirty="0">
                <a:ln>
                  <a:noFill/>
                </a:ln>
                <a:solidFill>
                  <a:prstClr val="black"/>
                </a:solidFill>
                <a:effectLst/>
                <a:uLnTx/>
                <a:uFillTx/>
                <a:latin typeface="Tenorite"/>
              </a:rPr>
              <a:t>Werkkapitaal</a:t>
            </a:r>
          </a:p>
          <a:p>
            <a:pPr marL="811213" lvl="5" indent="-358775">
              <a:lnSpc>
                <a:spcPct val="95000"/>
              </a:lnSpc>
              <a:spcBef>
                <a:spcPts val="300"/>
              </a:spcBef>
              <a:buFont typeface="+mj-lt"/>
              <a:buAutoNum type="alphaLcPeriod"/>
              <a:defRPr/>
            </a:pPr>
            <a:r>
              <a:rPr kumimoji="0" lang="nl-NL" sz="2000" b="0" i="0" u="none" strike="noStrike" kern="1200" cap="none" spc="0" normalizeH="0" baseline="0" noProof="0" dirty="0">
                <a:ln>
                  <a:noFill/>
                </a:ln>
                <a:solidFill>
                  <a:prstClr val="black"/>
                </a:solidFill>
                <a:effectLst/>
                <a:uLnTx/>
                <a:uFillTx/>
                <a:latin typeface="Tenorite"/>
              </a:rPr>
              <a:t>Bedrijfsmiddel</a:t>
            </a:r>
          </a:p>
          <a:p>
            <a:pPr marL="811213" lvl="5" indent="-358775">
              <a:lnSpc>
                <a:spcPct val="95000"/>
              </a:lnSpc>
              <a:spcBef>
                <a:spcPts val="300"/>
              </a:spcBef>
              <a:buFont typeface="+mj-lt"/>
              <a:buAutoNum type="alphaLcPeriod"/>
              <a:defRPr/>
            </a:pPr>
            <a:r>
              <a:rPr kumimoji="0" lang="nl-NL" sz="2000" b="0" i="0" u="none" strike="noStrike" kern="1200" cap="none" spc="0" normalizeH="0" baseline="0" noProof="0" dirty="0">
                <a:ln>
                  <a:noFill/>
                </a:ln>
                <a:solidFill>
                  <a:prstClr val="black"/>
                </a:solidFill>
                <a:effectLst/>
                <a:uLnTx/>
                <a:uFillTx/>
                <a:latin typeface="Tenorite"/>
              </a:rPr>
              <a:t>Commercieel onroerend goed</a:t>
            </a:r>
          </a:p>
          <a:p>
            <a:pPr marL="811213" lvl="5" indent="-358775">
              <a:lnSpc>
                <a:spcPct val="95000"/>
              </a:lnSpc>
              <a:spcBef>
                <a:spcPts val="300"/>
              </a:spcBef>
              <a:buFont typeface="+mj-lt"/>
              <a:buAutoNum type="alphaLcPeriod"/>
              <a:defRPr/>
            </a:pPr>
            <a:r>
              <a:rPr kumimoji="0" lang="nl-NL" sz="2000" b="0" i="0" u="none" strike="noStrike" kern="1200" cap="none" spc="0" normalizeH="0" baseline="0" noProof="0" dirty="0">
                <a:ln>
                  <a:noFill/>
                </a:ln>
                <a:solidFill>
                  <a:prstClr val="black"/>
                </a:solidFill>
                <a:effectLst/>
                <a:uLnTx/>
                <a:uFillTx/>
                <a:latin typeface="Tenorite"/>
              </a:rPr>
              <a:t>Bedrijfsovername</a:t>
            </a:r>
          </a:p>
          <a:p>
            <a:pPr marL="811213" lvl="5" indent="-358775">
              <a:lnSpc>
                <a:spcPct val="95000"/>
              </a:lnSpc>
              <a:spcBef>
                <a:spcPts val="300"/>
              </a:spcBef>
              <a:buFont typeface="+mj-lt"/>
              <a:buAutoNum type="alphaLcPeriod"/>
              <a:defRPr/>
            </a:pPr>
            <a:r>
              <a:rPr kumimoji="0" lang="nl-NL" sz="2000" b="0" i="0" u="none" strike="noStrike" kern="1200" cap="none" spc="0" normalizeH="0" baseline="0" noProof="0" dirty="0">
                <a:ln>
                  <a:noFill/>
                </a:ln>
                <a:solidFill>
                  <a:prstClr val="black"/>
                </a:solidFill>
                <a:effectLst/>
                <a:uLnTx/>
                <a:uFillTx/>
                <a:latin typeface="Tenorite"/>
              </a:rPr>
              <a:t>Uitdagende financieringen</a:t>
            </a:r>
            <a:endParaRPr lang="nl-NL" sz="2000" dirty="0"/>
          </a:p>
          <a:p>
            <a:pPr lvl="4">
              <a:spcBef>
                <a:spcPts val="1200"/>
              </a:spcBef>
              <a:buClr>
                <a:srgbClr val="00C3A8"/>
              </a:buClr>
            </a:pPr>
            <a:r>
              <a:rPr lang="nl-NL" dirty="0"/>
              <a:t>Informatiebronnen</a:t>
            </a:r>
          </a:p>
        </p:txBody>
      </p:sp>
      <p:sp>
        <p:nvSpPr>
          <p:cNvPr id="12" name="Rectangle 11">
            <a:extLst>
              <a:ext uri="{FF2B5EF4-FFF2-40B4-BE49-F238E27FC236}">
                <a16:creationId xmlns:a16="http://schemas.microsoft.com/office/drawing/2014/main" id="{1F50F700-2A22-37A2-D4B5-87D73A46E59D}"/>
              </a:ext>
            </a:extLst>
          </p:cNvPr>
          <p:cNvSpPr/>
          <p:nvPr/>
        </p:nvSpPr>
        <p:spPr>
          <a:xfrm>
            <a:off x="6096000" y="1341438"/>
            <a:ext cx="2124236" cy="4824412"/>
          </a:xfrm>
          <a:prstGeom prst="rect">
            <a:avLst/>
          </a:prstGeom>
          <a:gradFill>
            <a:gsLst>
              <a:gs pos="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 name="Footer Placeholder 2">
            <a:extLst>
              <a:ext uri="{FF2B5EF4-FFF2-40B4-BE49-F238E27FC236}">
                <a16:creationId xmlns:a16="http://schemas.microsoft.com/office/drawing/2014/main" id="{10545C4B-94E8-8811-8082-971CE4E84E81}"/>
              </a:ext>
            </a:extLst>
          </p:cNvPr>
          <p:cNvSpPr>
            <a:spLocks noGrp="1"/>
          </p:cNvSpPr>
          <p:nvPr>
            <p:ph type="ftr" sz="quarter" idx="11"/>
          </p:nvPr>
        </p:nvSpPr>
        <p:spPr/>
        <p:txBody>
          <a:bodyPr/>
          <a:lstStyle/>
          <a:p>
            <a:r>
              <a:rPr lang="nl-NL" dirty="0"/>
              <a:t>Kansen op de zakelijke financieringsmarkt: Zo pak je het gesprek slim aan  -  SEH 2025</a:t>
            </a:r>
          </a:p>
        </p:txBody>
      </p:sp>
      <p:sp>
        <p:nvSpPr>
          <p:cNvPr id="5" name="Slide Number Placeholder 4">
            <a:extLst>
              <a:ext uri="{FF2B5EF4-FFF2-40B4-BE49-F238E27FC236}">
                <a16:creationId xmlns:a16="http://schemas.microsoft.com/office/drawing/2014/main" id="{A1BEBCF8-E29B-8166-CF3F-0EBEF1E1C87E}"/>
              </a:ext>
            </a:extLst>
          </p:cNvPr>
          <p:cNvSpPr>
            <a:spLocks noGrp="1"/>
          </p:cNvSpPr>
          <p:nvPr>
            <p:ph type="sldNum" sz="quarter" idx="12"/>
          </p:nvPr>
        </p:nvSpPr>
        <p:spPr/>
        <p:txBody>
          <a:bodyPr/>
          <a:lstStyle/>
          <a:p>
            <a:fld id="{962CB5CB-A24C-4094-B4A6-366B993DC4C5}" type="slidenum">
              <a:rPr lang="nl-NL" smtClean="0"/>
              <a:t>3</a:t>
            </a:fld>
            <a:endParaRPr lang="nl-NL" dirty="0"/>
          </a:p>
        </p:txBody>
      </p:sp>
    </p:spTree>
    <p:extLst>
      <p:ext uri="{BB962C8B-B14F-4D97-AF65-F5344CB8AC3E}">
        <p14:creationId xmlns:p14="http://schemas.microsoft.com/office/powerpoint/2010/main" val="41479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Effect transition="in" filter="fade">
                                      <p:cBhvr>
                                        <p:cTn id="25" dur="500"/>
                                        <p:tgtEl>
                                          <p:spTgt spid="8">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8">
                                            <p:txEl>
                                              <p:pRg st="5" end="5"/>
                                            </p:txEl>
                                          </p:spTgt>
                                        </p:tgtEl>
                                        <p:attrNameLst>
                                          <p:attrName>style.visibility</p:attrName>
                                        </p:attrNameLst>
                                      </p:cBhvr>
                                      <p:to>
                                        <p:strVal val="visible"/>
                                      </p:to>
                                    </p:set>
                                    <p:animEffect transition="in" filter="fade">
                                      <p:cBhvr>
                                        <p:cTn id="28" dur="500"/>
                                        <p:tgtEl>
                                          <p:spTgt spid="8">
                                            <p:txEl>
                                              <p:pRg st="5" end="5"/>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animEffect transition="in" filter="fade">
                                      <p:cBhvr>
                                        <p:cTn id="31" dur="500"/>
                                        <p:tgtEl>
                                          <p:spTgt spid="8">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8">
                                            <p:txEl>
                                              <p:pRg st="7" end="7"/>
                                            </p:txEl>
                                          </p:spTgt>
                                        </p:tgtEl>
                                        <p:attrNameLst>
                                          <p:attrName>style.visibility</p:attrName>
                                        </p:attrNameLst>
                                      </p:cBhvr>
                                      <p:to>
                                        <p:strVal val="visible"/>
                                      </p:to>
                                    </p:set>
                                    <p:animEffect transition="in" filter="fade">
                                      <p:cBhvr>
                                        <p:cTn id="34" dur="500"/>
                                        <p:tgtEl>
                                          <p:spTgt spid="8">
                                            <p:txEl>
                                              <p:pRg st="7" end="7"/>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8">
                                            <p:txEl>
                                              <p:pRg st="8" end="8"/>
                                            </p:txEl>
                                          </p:spTgt>
                                        </p:tgtEl>
                                        <p:attrNameLst>
                                          <p:attrName>style.visibility</p:attrName>
                                        </p:attrNameLst>
                                      </p:cBhvr>
                                      <p:to>
                                        <p:strVal val="visible"/>
                                      </p:to>
                                    </p:set>
                                    <p:animEffect transition="in" filter="fade">
                                      <p:cBhvr>
                                        <p:cTn id="37" dur="500"/>
                                        <p:tgtEl>
                                          <p:spTgt spid="8">
                                            <p:txEl>
                                              <p:pRg st="8" end="8"/>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8">
                                            <p:txEl>
                                              <p:pRg st="9" end="9"/>
                                            </p:txEl>
                                          </p:spTgt>
                                        </p:tgtEl>
                                        <p:attrNameLst>
                                          <p:attrName>style.visibility</p:attrName>
                                        </p:attrNameLst>
                                      </p:cBhvr>
                                      <p:to>
                                        <p:strVal val="visible"/>
                                      </p:to>
                                    </p:set>
                                    <p:animEffect transition="in" filter="fade">
                                      <p:cBhvr>
                                        <p:cTn id="40" dur="500"/>
                                        <p:tgtEl>
                                          <p:spTgt spid="8">
                                            <p:txEl>
                                              <p:pRg st="9" end="9"/>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8">
                                            <p:txEl>
                                              <p:pRg st="10" end="10"/>
                                            </p:txEl>
                                          </p:spTgt>
                                        </p:tgtEl>
                                        <p:attrNameLst>
                                          <p:attrName>style.visibility</p:attrName>
                                        </p:attrNameLst>
                                      </p:cBhvr>
                                      <p:to>
                                        <p:strVal val="visible"/>
                                      </p:to>
                                    </p:set>
                                    <p:animEffect transition="in" filter="fade">
                                      <p:cBhvr>
                                        <p:cTn id="45" dur="500"/>
                                        <p:tgtEl>
                                          <p:spTgt spid="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ep 48">
            <a:extLst>
              <a:ext uri="{FF2B5EF4-FFF2-40B4-BE49-F238E27FC236}">
                <a16:creationId xmlns:a16="http://schemas.microsoft.com/office/drawing/2014/main" id="{2B9DC88D-B4C5-BF29-CBCB-C7B0C6794559}"/>
              </a:ext>
            </a:extLst>
          </p:cNvPr>
          <p:cNvGrpSpPr/>
          <p:nvPr/>
        </p:nvGrpSpPr>
        <p:grpSpPr>
          <a:xfrm>
            <a:off x="695402" y="1687452"/>
            <a:ext cx="7074785" cy="4188810"/>
            <a:chOff x="695402" y="1687452"/>
            <a:chExt cx="7074785" cy="4188810"/>
          </a:xfrm>
        </p:grpSpPr>
        <p:grpSp>
          <p:nvGrpSpPr>
            <p:cNvPr id="31" name="Groep 30">
              <a:extLst>
                <a:ext uri="{FF2B5EF4-FFF2-40B4-BE49-F238E27FC236}">
                  <a16:creationId xmlns:a16="http://schemas.microsoft.com/office/drawing/2014/main" id="{475F7497-99F9-BABA-60AE-38C5E4604D85}"/>
                </a:ext>
              </a:extLst>
            </p:cNvPr>
            <p:cNvGrpSpPr/>
            <p:nvPr/>
          </p:nvGrpSpPr>
          <p:grpSpPr>
            <a:xfrm>
              <a:off x="1973309" y="1687452"/>
              <a:ext cx="5796878" cy="3852428"/>
              <a:chOff x="2999656" y="1880828"/>
              <a:chExt cx="6408712" cy="3852428"/>
            </a:xfrm>
          </p:grpSpPr>
          <p:grpSp>
            <p:nvGrpSpPr>
              <p:cNvPr id="26" name="Groep 25">
                <a:extLst>
                  <a:ext uri="{FF2B5EF4-FFF2-40B4-BE49-F238E27FC236}">
                    <a16:creationId xmlns:a16="http://schemas.microsoft.com/office/drawing/2014/main" id="{4B0E416E-EB43-304F-E279-4C5FDFAB92CD}"/>
                  </a:ext>
                </a:extLst>
              </p:cNvPr>
              <p:cNvGrpSpPr/>
              <p:nvPr/>
            </p:nvGrpSpPr>
            <p:grpSpPr>
              <a:xfrm>
                <a:off x="2999656" y="2281373"/>
                <a:ext cx="6408712" cy="3307868"/>
                <a:chOff x="2585403" y="2852936"/>
                <a:chExt cx="7219009" cy="2772308"/>
              </a:xfrm>
            </p:grpSpPr>
            <p:cxnSp>
              <p:nvCxnSpPr>
                <p:cNvPr id="18" name="Rechte verbindingslijn 17">
                  <a:extLst>
                    <a:ext uri="{FF2B5EF4-FFF2-40B4-BE49-F238E27FC236}">
                      <a16:creationId xmlns:a16="http://schemas.microsoft.com/office/drawing/2014/main" id="{A301AEC3-EC61-BDE4-634A-42A3303B8F3F}"/>
                    </a:ext>
                  </a:extLst>
                </p:cNvPr>
                <p:cNvCxnSpPr/>
                <p:nvPr/>
              </p:nvCxnSpPr>
              <p:spPr>
                <a:xfrm>
                  <a:off x="2747628" y="2852936"/>
                  <a:ext cx="7056784" cy="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9" name="Rechte verbindingslijn 18">
                  <a:extLst>
                    <a:ext uri="{FF2B5EF4-FFF2-40B4-BE49-F238E27FC236}">
                      <a16:creationId xmlns:a16="http://schemas.microsoft.com/office/drawing/2014/main" id="{D381578F-0F24-D6A7-773A-5F700692F73F}"/>
                    </a:ext>
                  </a:extLst>
                </p:cNvPr>
                <p:cNvCxnSpPr/>
                <p:nvPr/>
              </p:nvCxnSpPr>
              <p:spPr>
                <a:xfrm>
                  <a:off x="2747628" y="3248980"/>
                  <a:ext cx="7056784" cy="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20" name="Rechte verbindingslijn 19">
                  <a:extLst>
                    <a:ext uri="{FF2B5EF4-FFF2-40B4-BE49-F238E27FC236}">
                      <a16:creationId xmlns:a16="http://schemas.microsoft.com/office/drawing/2014/main" id="{E176E21C-5102-2E58-9F06-F960F873AF44}"/>
                    </a:ext>
                  </a:extLst>
                </p:cNvPr>
                <p:cNvCxnSpPr/>
                <p:nvPr/>
              </p:nvCxnSpPr>
              <p:spPr>
                <a:xfrm>
                  <a:off x="2747628" y="3645024"/>
                  <a:ext cx="7056784" cy="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21" name="Rechte verbindingslijn 20">
                  <a:extLst>
                    <a:ext uri="{FF2B5EF4-FFF2-40B4-BE49-F238E27FC236}">
                      <a16:creationId xmlns:a16="http://schemas.microsoft.com/office/drawing/2014/main" id="{297C86F8-6408-B426-7EFB-584D28BDF9EB}"/>
                    </a:ext>
                  </a:extLst>
                </p:cNvPr>
                <p:cNvCxnSpPr/>
                <p:nvPr/>
              </p:nvCxnSpPr>
              <p:spPr>
                <a:xfrm>
                  <a:off x="2747628" y="4041068"/>
                  <a:ext cx="7056784" cy="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22" name="Rechte verbindingslijn 21">
                  <a:extLst>
                    <a:ext uri="{FF2B5EF4-FFF2-40B4-BE49-F238E27FC236}">
                      <a16:creationId xmlns:a16="http://schemas.microsoft.com/office/drawing/2014/main" id="{2C2E4AFE-9D05-767D-C6F8-8D4D57BF6FF8}"/>
                    </a:ext>
                  </a:extLst>
                </p:cNvPr>
                <p:cNvCxnSpPr/>
                <p:nvPr/>
              </p:nvCxnSpPr>
              <p:spPr>
                <a:xfrm>
                  <a:off x="2747628" y="4437112"/>
                  <a:ext cx="7056784" cy="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23" name="Rechte verbindingslijn 22">
                  <a:extLst>
                    <a:ext uri="{FF2B5EF4-FFF2-40B4-BE49-F238E27FC236}">
                      <a16:creationId xmlns:a16="http://schemas.microsoft.com/office/drawing/2014/main" id="{624C3331-5C0A-94CB-2DA7-C78A0A36A462}"/>
                    </a:ext>
                  </a:extLst>
                </p:cNvPr>
                <p:cNvCxnSpPr/>
                <p:nvPr/>
              </p:nvCxnSpPr>
              <p:spPr>
                <a:xfrm>
                  <a:off x="2747628" y="4833156"/>
                  <a:ext cx="7056784" cy="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24" name="Rechte verbindingslijn 23">
                  <a:extLst>
                    <a:ext uri="{FF2B5EF4-FFF2-40B4-BE49-F238E27FC236}">
                      <a16:creationId xmlns:a16="http://schemas.microsoft.com/office/drawing/2014/main" id="{3596B504-0CD8-033E-DAA4-5269F0450D58}"/>
                    </a:ext>
                  </a:extLst>
                </p:cNvPr>
                <p:cNvCxnSpPr/>
                <p:nvPr/>
              </p:nvCxnSpPr>
              <p:spPr>
                <a:xfrm>
                  <a:off x="2747628" y="5229200"/>
                  <a:ext cx="7056784" cy="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25" name="Rechte verbindingslijn 24">
                  <a:extLst>
                    <a:ext uri="{FF2B5EF4-FFF2-40B4-BE49-F238E27FC236}">
                      <a16:creationId xmlns:a16="http://schemas.microsoft.com/office/drawing/2014/main" id="{53F476B9-A296-5604-DDBB-3B3C3DA94A3A}"/>
                    </a:ext>
                  </a:extLst>
                </p:cNvPr>
                <p:cNvCxnSpPr>
                  <a:cxnSpLocks/>
                </p:cNvCxnSpPr>
                <p:nvPr/>
              </p:nvCxnSpPr>
              <p:spPr>
                <a:xfrm>
                  <a:off x="2585403" y="5625244"/>
                  <a:ext cx="7219009" cy="0"/>
                </a:xfrm>
                <a:prstGeom prst="line">
                  <a:avLst/>
                </a:prstGeom>
                <a:ln w="19050">
                  <a:solidFill>
                    <a:schemeClr val="bg1">
                      <a:lumMod val="65000"/>
                    </a:schemeClr>
                  </a:solidFill>
                  <a:tailEnd type="arrow" w="lg" len="lg"/>
                </a:ln>
              </p:spPr>
              <p:style>
                <a:lnRef idx="2">
                  <a:schemeClr val="accent1"/>
                </a:lnRef>
                <a:fillRef idx="0">
                  <a:schemeClr val="accent1"/>
                </a:fillRef>
                <a:effectRef idx="1">
                  <a:schemeClr val="accent1"/>
                </a:effectRef>
                <a:fontRef idx="minor">
                  <a:schemeClr val="tx1"/>
                </a:fontRef>
              </p:style>
            </p:cxnSp>
          </p:grpSp>
          <p:cxnSp>
            <p:nvCxnSpPr>
              <p:cNvPr id="28" name="Rechte verbindingslijn 27">
                <a:extLst>
                  <a:ext uri="{FF2B5EF4-FFF2-40B4-BE49-F238E27FC236}">
                    <a16:creationId xmlns:a16="http://schemas.microsoft.com/office/drawing/2014/main" id="{955A73C6-7B30-77CB-CE9A-074B5B1AAEE7}"/>
                  </a:ext>
                </a:extLst>
              </p:cNvPr>
              <p:cNvCxnSpPr>
                <a:cxnSpLocks/>
              </p:cNvCxnSpPr>
              <p:nvPr/>
            </p:nvCxnSpPr>
            <p:spPr>
              <a:xfrm flipV="1">
                <a:off x="3143672" y="1880828"/>
                <a:ext cx="0" cy="3852428"/>
              </a:xfrm>
              <a:prstGeom prst="line">
                <a:avLst/>
              </a:prstGeom>
              <a:ln w="19050">
                <a:solidFill>
                  <a:schemeClr val="bg1">
                    <a:lumMod val="65000"/>
                  </a:schemeClr>
                </a:solidFill>
                <a:tailEnd type="arrow" w="lg" len="lg"/>
              </a:ln>
            </p:spPr>
            <p:style>
              <a:lnRef idx="2">
                <a:schemeClr val="accent1"/>
              </a:lnRef>
              <a:fillRef idx="0">
                <a:schemeClr val="accent1"/>
              </a:fillRef>
              <a:effectRef idx="1">
                <a:schemeClr val="accent1"/>
              </a:effectRef>
              <a:fontRef idx="minor">
                <a:schemeClr val="tx1"/>
              </a:fontRef>
            </p:style>
          </p:cxnSp>
        </p:grpSp>
        <p:sp>
          <p:nvSpPr>
            <p:cNvPr id="35" name="Rectangle 5">
              <a:extLst>
                <a:ext uri="{FF2B5EF4-FFF2-40B4-BE49-F238E27FC236}">
                  <a16:creationId xmlns:a16="http://schemas.microsoft.com/office/drawing/2014/main" id="{FFEFBAB3-EA74-E5B5-AB55-81DF43E147AE}"/>
                </a:ext>
              </a:extLst>
            </p:cNvPr>
            <p:cNvSpPr/>
            <p:nvPr/>
          </p:nvSpPr>
          <p:spPr>
            <a:xfrm>
              <a:off x="4502825" y="5506930"/>
              <a:ext cx="1620179" cy="369332"/>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spAutoFit/>
            </a:bodyPr>
            <a:lstStyle/>
            <a:p>
              <a:pPr algn="ctr"/>
              <a:r>
                <a:rPr lang="nl-NL" sz="2400" dirty="0">
                  <a:solidFill>
                    <a:schemeClr val="bg1">
                      <a:lumMod val="65000"/>
                    </a:schemeClr>
                  </a:solidFill>
                </a:rPr>
                <a:t>tijd</a:t>
              </a:r>
            </a:p>
          </p:txBody>
        </p:sp>
        <p:sp>
          <p:nvSpPr>
            <p:cNvPr id="36" name="Rectangle 5">
              <a:extLst>
                <a:ext uri="{FF2B5EF4-FFF2-40B4-BE49-F238E27FC236}">
                  <a16:creationId xmlns:a16="http://schemas.microsoft.com/office/drawing/2014/main" id="{72C6E61D-B6D3-0A53-EA5A-F2582B6CDC71}"/>
                </a:ext>
              </a:extLst>
            </p:cNvPr>
            <p:cNvSpPr/>
            <p:nvPr/>
          </p:nvSpPr>
          <p:spPr>
            <a:xfrm>
              <a:off x="695402" y="3176322"/>
              <a:ext cx="1038175" cy="369332"/>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algn="r"/>
              <a:r>
                <a:rPr lang="nl-NL" sz="2400" dirty="0">
                  <a:solidFill>
                    <a:schemeClr val="bg1">
                      <a:lumMod val="65000"/>
                    </a:schemeClr>
                  </a:solidFill>
                </a:rPr>
                <a:t>aantal</a:t>
              </a:r>
            </a:p>
          </p:txBody>
        </p:sp>
      </p:grpSp>
      <p:sp>
        <p:nvSpPr>
          <p:cNvPr id="2" name="Title 1">
            <a:extLst>
              <a:ext uri="{FF2B5EF4-FFF2-40B4-BE49-F238E27FC236}">
                <a16:creationId xmlns:a16="http://schemas.microsoft.com/office/drawing/2014/main" id="{FE1B3C1C-7BBB-6F87-D4D8-3EEDB34A4B89}"/>
              </a:ext>
            </a:extLst>
          </p:cNvPr>
          <p:cNvSpPr>
            <a:spLocks noGrp="1"/>
          </p:cNvSpPr>
          <p:nvPr>
            <p:ph type="title"/>
          </p:nvPr>
        </p:nvSpPr>
        <p:spPr/>
        <p:txBody>
          <a:bodyPr/>
          <a:lstStyle/>
          <a:p>
            <a:r>
              <a:rPr lang="nl-NL" dirty="0"/>
              <a:t>Waarom je dienstverlening uitbreiden?</a:t>
            </a:r>
          </a:p>
        </p:txBody>
      </p:sp>
      <p:sp>
        <p:nvSpPr>
          <p:cNvPr id="3" name="Footer Placeholder 2">
            <a:extLst>
              <a:ext uri="{FF2B5EF4-FFF2-40B4-BE49-F238E27FC236}">
                <a16:creationId xmlns:a16="http://schemas.microsoft.com/office/drawing/2014/main" id="{22573A37-F2ED-1E9C-5B12-8E36E46B20A2}"/>
              </a:ext>
            </a:extLst>
          </p:cNvPr>
          <p:cNvSpPr>
            <a:spLocks noGrp="1"/>
          </p:cNvSpPr>
          <p:nvPr>
            <p:ph type="ftr" sz="quarter" idx="11"/>
          </p:nvPr>
        </p:nvSpPr>
        <p:spPr/>
        <p:txBody>
          <a:bodyPr/>
          <a:lstStyle/>
          <a:p>
            <a:r>
              <a:rPr lang="nl-NL" dirty="0"/>
              <a:t>Kansen op de zakelijke financieringsmarkt: Zo pak je het gesprek slim aan  -  SEH 2025</a:t>
            </a:r>
          </a:p>
        </p:txBody>
      </p:sp>
      <p:sp>
        <p:nvSpPr>
          <p:cNvPr id="5" name="Slide Number Placeholder 4">
            <a:extLst>
              <a:ext uri="{FF2B5EF4-FFF2-40B4-BE49-F238E27FC236}">
                <a16:creationId xmlns:a16="http://schemas.microsoft.com/office/drawing/2014/main" id="{07BFBD42-ED1B-8412-97F5-D0F5016A4832}"/>
              </a:ext>
            </a:extLst>
          </p:cNvPr>
          <p:cNvSpPr>
            <a:spLocks noGrp="1"/>
          </p:cNvSpPr>
          <p:nvPr>
            <p:ph type="sldNum" sz="quarter" idx="12"/>
          </p:nvPr>
        </p:nvSpPr>
        <p:spPr/>
        <p:txBody>
          <a:bodyPr/>
          <a:lstStyle/>
          <a:p>
            <a:fld id="{962CB5CB-A24C-4094-B4A6-366B993DC4C5}" type="slidenum">
              <a:rPr lang="nl-NL" smtClean="0"/>
              <a:t>4</a:t>
            </a:fld>
            <a:endParaRPr lang="nl-NL" dirty="0"/>
          </a:p>
        </p:txBody>
      </p:sp>
      <p:cxnSp>
        <p:nvCxnSpPr>
          <p:cNvPr id="33" name="Rechte verbindingslijn met pijl 32">
            <a:extLst>
              <a:ext uri="{FF2B5EF4-FFF2-40B4-BE49-F238E27FC236}">
                <a16:creationId xmlns:a16="http://schemas.microsoft.com/office/drawing/2014/main" id="{E851F958-E9C7-891E-10CB-ED203965C71F}"/>
              </a:ext>
            </a:extLst>
          </p:cNvPr>
          <p:cNvCxnSpPr>
            <a:cxnSpLocks/>
          </p:cNvCxnSpPr>
          <p:nvPr/>
        </p:nvCxnSpPr>
        <p:spPr>
          <a:xfrm flipV="1">
            <a:off x="2477598" y="2371528"/>
            <a:ext cx="4716524" cy="2383399"/>
          </a:xfrm>
          <a:prstGeom prst="straightConnector1">
            <a:avLst/>
          </a:prstGeom>
          <a:ln w="57150" cap="rnd">
            <a:solidFill>
              <a:schemeClr val="bg2"/>
            </a:solidFill>
            <a:round/>
            <a:headEnd type="none" w="med" len="med"/>
            <a:tailEnd type="arrow" w="lg" len="lg"/>
          </a:ln>
        </p:spPr>
        <p:style>
          <a:lnRef idx="2">
            <a:schemeClr val="accent1"/>
          </a:lnRef>
          <a:fillRef idx="0">
            <a:schemeClr val="accent1"/>
          </a:fillRef>
          <a:effectRef idx="1">
            <a:schemeClr val="accent1"/>
          </a:effectRef>
          <a:fontRef idx="minor">
            <a:schemeClr val="tx1"/>
          </a:fontRef>
        </p:style>
      </p:cxnSp>
      <p:cxnSp>
        <p:nvCxnSpPr>
          <p:cNvPr id="34" name="Rechte verbindingslijn met pijl 33">
            <a:extLst>
              <a:ext uri="{FF2B5EF4-FFF2-40B4-BE49-F238E27FC236}">
                <a16:creationId xmlns:a16="http://schemas.microsoft.com/office/drawing/2014/main" id="{8178601D-17D8-3EAA-D09E-4C0E36E5F2AF}"/>
              </a:ext>
            </a:extLst>
          </p:cNvPr>
          <p:cNvCxnSpPr>
            <a:cxnSpLocks/>
          </p:cNvCxnSpPr>
          <p:nvPr/>
        </p:nvCxnSpPr>
        <p:spPr>
          <a:xfrm>
            <a:off x="2477598" y="2371528"/>
            <a:ext cx="4716524" cy="2383399"/>
          </a:xfrm>
          <a:prstGeom prst="straightConnector1">
            <a:avLst/>
          </a:prstGeom>
          <a:ln w="57150" cap="rnd">
            <a:solidFill>
              <a:schemeClr val="tx2"/>
            </a:solidFill>
            <a:round/>
            <a:headEnd type="none" w="med" len="med"/>
            <a:tailEnd type="arrow" w="lg" len="lg"/>
          </a:ln>
        </p:spPr>
        <p:style>
          <a:lnRef idx="2">
            <a:schemeClr val="accent1"/>
          </a:lnRef>
          <a:fillRef idx="0">
            <a:schemeClr val="accent1"/>
          </a:fillRef>
          <a:effectRef idx="1">
            <a:schemeClr val="accent1"/>
          </a:effectRef>
          <a:fontRef idx="minor">
            <a:schemeClr val="tx1"/>
          </a:fontRef>
        </p:style>
      </p:cxnSp>
      <p:sp>
        <p:nvSpPr>
          <p:cNvPr id="6" name="Rectangle 5">
            <a:extLst>
              <a:ext uri="{FF2B5EF4-FFF2-40B4-BE49-F238E27FC236}">
                <a16:creationId xmlns:a16="http://schemas.microsoft.com/office/drawing/2014/main" id="{E4C33AFF-7188-DD6E-5C72-79F9501D7B83}"/>
              </a:ext>
            </a:extLst>
          </p:cNvPr>
          <p:cNvSpPr/>
          <p:nvPr/>
        </p:nvSpPr>
        <p:spPr>
          <a:xfrm>
            <a:off x="5260067" y="4610509"/>
            <a:ext cx="1349454" cy="500198"/>
          </a:xfrm>
          <a:prstGeom prst="rect">
            <a:avLst/>
          </a:prstGeom>
          <a:solidFill>
            <a:schemeClr val="tx2"/>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lIns="72000" tIns="36000" rIns="72000" bIns="93600" rtlCol="0" anchor="ctr">
            <a:spAutoFit/>
          </a:bodyPr>
          <a:lstStyle/>
          <a:p>
            <a:pPr algn="ctr"/>
            <a:r>
              <a:rPr lang="nl-NL" sz="2400" dirty="0">
                <a:solidFill>
                  <a:schemeClr val="bg1"/>
                </a:solidFill>
              </a:rPr>
              <a:t>Banken</a:t>
            </a:r>
          </a:p>
        </p:txBody>
      </p:sp>
      <p:sp>
        <p:nvSpPr>
          <p:cNvPr id="39" name="Rectangle 5">
            <a:extLst>
              <a:ext uri="{FF2B5EF4-FFF2-40B4-BE49-F238E27FC236}">
                <a16:creationId xmlns:a16="http://schemas.microsoft.com/office/drawing/2014/main" id="{617B5ED2-D229-592B-B4DD-4F9C177023ED}"/>
              </a:ext>
            </a:extLst>
          </p:cNvPr>
          <p:cNvSpPr/>
          <p:nvPr/>
        </p:nvSpPr>
        <p:spPr>
          <a:xfrm>
            <a:off x="4485228" y="1941290"/>
            <a:ext cx="2125620" cy="500198"/>
          </a:xfrm>
          <a:prstGeom prst="rect">
            <a:avLst/>
          </a:prstGeom>
          <a:solidFill>
            <a:schemeClr val="bg2"/>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lIns="72000" tIns="36000" rIns="72000" bIns="93600" rtlCol="0" anchor="ctr">
            <a:spAutoFit/>
          </a:bodyPr>
          <a:lstStyle/>
          <a:p>
            <a:pPr algn="ctr"/>
            <a:r>
              <a:rPr lang="nl-NL" sz="2400" dirty="0">
                <a:solidFill>
                  <a:schemeClr val="bg1"/>
                </a:solidFill>
              </a:rPr>
              <a:t>Adviesmarkt</a:t>
            </a:r>
          </a:p>
        </p:txBody>
      </p:sp>
      <p:grpSp>
        <p:nvGrpSpPr>
          <p:cNvPr id="48" name="Groep 47">
            <a:extLst>
              <a:ext uri="{FF2B5EF4-FFF2-40B4-BE49-F238E27FC236}">
                <a16:creationId xmlns:a16="http://schemas.microsoft.com/office/drawing/2014/main" id="{846D13FE-880F-37BB-80FE-2027F23F4AF7}"/>
              </a:ext>
            </a:extLst>
          </p:cNvPr>
          <p:cNvGrpSpPr/>
          <p:nvPr/>
        </p:nvGrpSpPr>
        <p:grpSpPr>
          <a:xfrm>
            <a:off x="7464152" y="2371528"/>
            <a:ext cx="1908214" cy="2373774"/>
            <a:chOff x="7464152" y="2371528"/>
            <a:chExt cx="1440160" cy="2373774"/>
          </a:xfrm>
        </p:grpSpPr>
        <p:cxnSp>
          <p:nvCxnSpPr>
            <p:cNvPr id="43" name="Rechte verbindingslijn 42">
              <a:extLst>
                <a:ext uri="{FF2B5EF4-FFF2-40B4-BE49-F238E27FC236}">
                  <a16:creationId xmlns:a16="http://schemas.microsoft.com/office/drawing/2014/main" id="{8958A37F-681A-60F9-C6FE-BE7946D48A36}"/>
                </a:ext>
              </a:extLst>
            </p:cNvPr>
            <p:cNvCxnSpPr>
              <a:cxnSpLocks/>
            </p:cNvCxnSpPr>
            <p:nvPr/>
          </p:nvCxnSpPr>
          <p:spPr>
            <a:xfrm>
              <a:off x="7464152" y="2371528"/>
              <a:ext cx="1440160" cy="0"/>
            </a:xfrm>
            <a:prstGeom prst="line">
              <a:avLst/>
            </a:prstGeom>
            <a:ln w="28575" cap="rnd">
              <a:solidFill>
                <a:srgbClr val="C00000"/>
              </a:solidFill>
              <a:prstDash val="dash"/>
              <a:round/>
            </a:ln>
          </p:spPr>
          <p:style>
            <a:lnRef idx="2">
              <a:schemeClr val="accent1"/>
            </a:lnRef>
            <a:fillRef idx="0">
              <a:schemeClr val="accent1"/>
            </a:fillRef>
            <a:effectRef idx="1">
              <a:schemeClr val="accent1"/>
            </a:effectRef>
            <a:fontRef idx="minor">
              <a:schemeClr val="tx1"/>
            </a:fontRef>
          </p:style>
        </p:cxnSp>
        <p:cxnSp>
          <p:nvCxnSpPr>
            <p:cNvPr id="44" name="Rechte verbindingslijn 43">
              <a:extLst>
                <a:ext uri="{FF2B5EF4-FFF2-40B4-BE49-F238E27FC236}">
                  <a16:creationId xmlns:a16="http://schemas.microsoft.com/office/drawing/2014/main" id="{FD844254-A1F1-A738-2A2A-C4647ECA8A20}"/>
                </a:ext>
              </a:extLst>
            </p:cNvPr>
            <p:cNvCxnSpPr>
              <a:cxnSpLocks/>
            </p:cNvCxnSpPr>
            <p:nvPr/>
          </p:nvCxnSpPr>
          <p:spPr>
            <a:xfrm>
              <a:off x="7464152" y="4745302"/>
              <a:ext cx="1440160" cy="0"/>
            </a:xfrm>
            <a:prstGeom prst="line">
              <a:avLst/>
            </a:prstGeom>
            <a:ln w="28575" cap="rnd">
              <a:solidFill>
                <a:srgbClr val="C00000"/>
              </a:solidFill>
              <a:prstDash val="dash"/>
              <a:round/>
            </a:ln>
          </p:spPr>
          <p:style>
            <a:lnRef idx="2">
              <a:schemeClr val="accent1"/>
            </a:lnRef>
            <a:fillRef idx="0">
              <a:schemeClr val="accent1"/>
            </a:fillRef>
            <a:effectRef idx="1">
              <a:schemeClr val="accent1"/>
            </a:effectRef>
            <a:fontRef idx="minor">
              <a:schemeClr val="tx1"/>
            </a:fontRef>
          </p:style>
        </p:cxnSp>
      </p:grpSp>
      <p:cxnSp>
        <p:nvCxnSpPr>
          <p:cNvPr id="45" name="Rechte verbindingslijn 44">
            <a:extLst>
              <a:ext uri="{FF2B5EF4-FFF2-40B4-BE49-F238E27FC236}">
                <a16:creationId xmlns:a16="http://schemas.microsoft.com/office/drawing/2014/main" id="{7BC088BE-E58D-C9B8-6D3F-D74F1E9D1098}"/>
              </a:ext>
            </a:extLst>
          </p:cNvPr>
          <p:cNvCxnSpPr>
            <a:cxnSpLocks/>
          </p:cNvCxnSpPr>
          <p:nvPr/>
        </p:nvCxnSpPr>
        <p:spPr>
          <a:xfrm flipV="1">
            <a:off x="8832304" y="2371528"/>
            <a:ext cx="0" cy="2373774"/>
          </a:xfrm>
          <a:prstGeom prst="line">
            <a:avLst/>
          </a:prstGeom>
          <a:ln w="57150" cap="rnd">
            <a:solidFill>
              <a:srgbClr val="C00000"/>
            </a:solidFill>
            <a:round/>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1231F0B4-13B7-92E8-2FB6-34CD73B1598B}"/>
              </a:ext>
            </a:extLst>
          </p:cNvPr>
          <p:cNvSpPr/>
          <p:nvPr/>
        </p:nvSpPr>
        <p:spPr>
          <a:xfrm>
            <a:off x="8103568" y="3109118"/>
            <a:ext cx="1457471" cy="869529"/>
          </a:xfrm>
          <a:prstGeom prst="rect">
            <a:avLst/>
          </a:prstGeom>
          <a:solidFill>
            <a:srgbClr val="C00000"/>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lIns="72000" tIns="36000" rIns="72000" bIns="93600" rtlCol="0" anchor="ctr">
            <a:spAutoFit/>
          </a:bodyPr>
          <a:lstStyle/>
          <a:p>
            <a:pPr algn="ctr"/>
            <a:r>
              <a:rPr lang="nl-NL" sz="2400" dirty="0">
                <a:solidFill>
                  <a:schemeClr val="bg1"/>
                </a:solidFill>
              </a:rPr>
              <a:t>Allround adviseur</a:t>
            </a:r>
          </a:p>
        </p:txBody>
      </p:sp>
    </p:spTree>
    <p:extLst>
      <p:ext uri="{BB962C8B-B14F-4D97-AF65-F5344CB8AC3E}">
        <p14:creationId xmlns:p14="http://schemas.microsoft.com/office/powerpoint/2010/main" val="30632889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left)">
                                          <p:cBhvr>
                                            <p:cTn id="12" dur="500"/>
                                            <p:tgtEl>
                                              <p:spTgt spid="34"/>
                                            </p:tgtEl>
                                          </p:cBhvr>
                                        </p:animEffect>
                                      </p:childTnLst>
                                    </p:cTn>
                                  </p:par>
                                  <p:par>
                                    <p:cTn id="13" presetID="10" presetClass="entr" presetSubtype="0" fill="hold" grpId="0" nodeType="withEffect">
                                      <p:stCondLst>
                                        <p:cond delay="5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 presetClass="emph" presetSubtype="0" fill="hold" grpId="1" nodeType="withEffect">
                                      <p:stCondLst>
                                        <p:cond delay="500"/>
                                      </p:stCondLst>
                                      <p:childTnLst>
                                        <p:animScale>
                                          <p:cBhvr>
                                            <p:cTn id="17" dur="10" fill="hold"/>
                                            <p:tgtEl>
                                              <p:spTgt spid="6"/>
                                            </p:tgtEl>
                                          </p:cBhvr>
                                          <p:by x="125000" y="125000"/>
                                        </p:animScale>
                                      </p:childTnLst>
                                    </p:cTn>
                                  </p:par>
                                  <p:par>
                                    <p:cTn id="18" presetID="6" presetClass="emph" presetSubtype="0" decel="100000" fill="hold" grpId="2" nodeType="withEffect">
                                      <p:stCondLst>
                                        <p:cond delay="500"/>
                                      </p:stCondLst>
                                      <p:childTnLst>
                                        <p:animScale>
                                          <p:cBhvr>
                                            <p:cTn id="19" dur="750" fill="hold"/>
                                            <p:tgtEl>
                                              <p:spTgt spid="6"/>
                                            </p:tgtEl>
                                          </p:cBhvr>
                                          <p:by x="80000" y="80000"/>
                                        </p:animScale>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left)">
                                          <p:cBhvr>
                                            <p:cTn id="24" dur="500"/>
                                            <p:tgtEl>
                                              <p:spTgt spid="33"/>
                                            </p:tgtEl>
                                          </p:cBhvr>
                                        </p:animEffect>
                                      </p:childTnLst>
                                    </p:cTn>
                                  </p:par>
                                  <p:par>
                                    <p:cTn id="25" presetID="10" presetClass="entr" presetSubtype="0" fill="hold" grpId="0" nodeType="withEffect">
                                      <p:stCondLst>
                                        <p:cond delay="50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par>
                                    <p:cTn id="28" presetID="6" presetClass="emph" presetSubtype="0" fill="hold" grpId="1" nodeType="withEffect">
                                      <p:stCondLst>
                                        <p:cond delay="500"/>
                                      </p:stCondLst>
                                      <p:childTnLst>
                                        <p:animScale>
                                          <p:cBhvr>
                                            <p:cTn id="29" dur="10" fill="hold"/>
                                            <p:tgtEl>
                                              <p:spTgt spid="39"/>
                                            </p:tgtEl>
                                          </p:cBhvr>
                                          <p:by x="125000" y="125000"/>
                                        </p:animScale>
                                      </p:childTnLst>
                                    </p:cTn>
                                  </p:par>
                                  <p:par>
                                    <p:cTn id="30" presetID="6" presetClass="emph" presetSubtype="0" decel="100000" fill="hold" grpId="2" nodeType="withEffect">
                                      <p:stCondLst>
                                        <p:cond delay="500"/>
                                      </p:stCondLst>
                                      <p:childTnLst>
                                        <p:animScale>
                                          <p:cBhvr>
                                            <p:cTn id="31" dur="750" fill="hold"/>
                                            <p:tgtEl>
                                              <p:spTgt spid="39"/>
                                            </p:tgtEl>
                                          </p:cBhvr>
                                          <p:by x="80000" y="80000"/>
                                        </p:animScale>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wipe(left)">
                                          <p:cBhvr>
                                            <p:cTn id="36" dur="1000"/>
                                            <p:tgtEl>
                                              <p:spTgt spid="48"/>
                                            </p:tgtEl>
                                          </p:cBhvr>
                                        </p:animEffect>
                                      </p:childTnLst>
                                    </p:cTn>
                                  </p:par>
                                  <p:par>
                                    <p:cTn id="37" presetID="23" presetClass="entr" presetSubtype="16" fill="hold" grpId="0" nodeType="withEffect">
                                      <p:stCondLst>
                                        <p:cond delay="250"/>
                                      </p:stCondLst>
                                      <p:childTnLst>
                                        <p:set>
                                          <p:cBhvr>
                                            <p:cTn id="38" dur="1" fill="hold">
                                              <p:stCondLst>
                                                <p:cond delay="0"/>
                                              </p:stCondLst>
                                            </p:cTn>
                                            <p:tgtEl>
                                              <p:spTgt spid="8"/>
                                            </p:tgtEl>
                                            <p:attrNameLst>
                                              <p:attrName>style.visibility</p:attrName>
                                            </p:attrNameLst>
                                          </p:cBhvr>
                                          <p:to>
                                            <p:strVal val="visible"/>
                                          </p:to>
                                        </p:set>
                                        <p:anim calcmode="lin" valueType="num">
                                          <p:cBhvr>
                                            <p:cTn id="39" dur="200" fill="hold"/>
                                            <p:tgtEl>
                                              <p:spTgt spid="8"/>
                                            </p:tgtEl>
                                            <p:attrNameLst>
                                              <p:attrName>ppt_w</p:attrName>
                                            </p:attrNameLst>
                                          </p:cBhvr>
                                          <p:tavLst>
                                            <p:tav tm="0">
                                              <p:val>
                                                <p:fltVal val="0"/>
                                              </p:val>
                                            </p:tav>
                                            <p:tav tm="100000">
                                              <p:val>
                                                <p:strVal val="#ppt_w"/>
                                              </p:val>
                                            </p:tav>
                                          </p:tavLst>
                                        </p:anim>
                                        <p:anim calcmode="lin" valueType="num">
                                          <p:cBhvr>
                                            <p:cTn id="40" dur="200" fill="hold"/>
                                            <p:tgtEl>
                                              <p:spTgt spid="8"/>
                                            </p:tgtEl>
                                            <p:attrNameLst>
                                              <p:attrName>ppt_h</p:attrName>
                                            </p:attrNameLst>
                                          </p:cBhvr>
                                          <p:tavLst>
                                            <p:tav tm="0">
                                              <p:val>
                                                <p:fltVal val="0"/>
                                              </p:val>
                                            </p:tav>
                                            <p:tav tm="100000">
                                              <p:val>
                                                <p:strVal val="#ppt_h"/>
                                              </p:val>
                                            </p:tav>
                                          </p:tavLst>
                                        </p:anim>
                                      </p:childTnLst>
                                    </p:cTn>
                                  </p:par>
                                  <p:par>
                                    <p:cTn id="41" presetID="6" presetClass="emph" presetSubtype="0" fill="hold" grpId="1" nodeType="withEffect" p14:presetBounceEnd="99000">
                                      <p:stCondLst>
                                        <p:cond delay="250"/>
                                      </p:stCondLst>
                                      <p:childTnLst>
                                        <p:animScale p14:bounceEnd="99000">
                                          <p:cBhvr>
                                            <p:cTn id="42" dur="1000" fill="hold"/>
                                            <p:tgtEl>
                                              <p:spTgt spid="8"/>
                                            </p:tgtEl>
                                          </p:cBhvr>
                                          <p:by x="110000" y="110000"/>
                                        </p:animScale>
                                      </p:childTnLst>
                                    </p:cTn>
                                  </p:par>
                                  <p:par>
                                    <p:cTn id="43" presetID="6" presetClass="emph" presetSubtype="0" accel="50000" decel="50000" fill="hold" grpId="2" nodeType="withEffect">
                                      <p:stCondLst>
                                        <p:cond delay="250"/>
                                      </p:stCondLst>
                                      <p:childTnLst>
                                        <p:animScale>
                                          <p:cBhvr>
                                            <p:cTn id="44" dur="250" fill="hold"/>
                                            <p:tgtEl>
                                              <p:spTgt spid="8"/>
                                            </p:tgtEl>
                                          </p:cBhvr>
                                          <p:by x="91000" y="91000"/>
                                        </p:animScale>
                                      </p:childTnLst>
                                    </p:cTn>
                                  </p:par>
                                  <p:par>
                                    <p:cTn id="45" presetID="16" presetClass="entr" presetSubtype="42" fill="hold" nodeType="withEffect">
                                      <p:stCondLst>
                                        <p:cond delay="500"/>
                                      </p:stCondLst>
                                      <p:childTnLst>
                                        <p:set>
                                          <p:cBhvr>
                                            <p:cTn id="46" dur="1" fill="hold">
                                              <p:stCondLst>
                                                <p:cond delay="0"/>
                                              </p:stCondLst>
                                            </p:cTn>
                                            <p:tgtEl>
                                              <p:spTgt spid="45"/>
                                            </p:tgtEl>
                                            <p:attrNameLst>
                                              <p:attrName>style.visibility</p:attrName>
                                            </p:attrNameLst>
                                          </p:cBhvr>
                                          <p:to>
                                            <p:strVal val="visible"/>
                                          </p:to>
                                        </p:set>
                                        <p:animEffect transition="in" filter="barn(outHorizontal)">
                                          <p:cBhvr>
                                            <p:cTn id="4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P spid="39" grpId="0" animBg="1"/>
          <p:bldP spid="39" grpId="1" animBg="1"/>
          <p:bldP spid="39" grpId="2" animBg="1"/>
          <p:bldP spid="8" grpId="0" animBg="1"/>
          <p:bldP spid="8" grpId="1" animBg="1"/>
          <p:bldP spid="8" grpId="2"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left)">
                                          <p:cBhvr>
                                            <p:cTn id="12" dur="500"/>
                                            <p:tgtEl>
                                              <p:spTgt spid="34"/>
                                            </p:tgtEl>
                                          </p:cBhvr>
                                        </p:animEffect>
                                      </p:childTnLst>
                                    </p:cTn>
                                  </p:par>
                                  <p:par>
                                    <p:cTn id="13" presetID="10" presetClass="entr" presetSubtype="0" fill="hold" grpId="0" nodeType="withEffect">
                                      <p:stCondLst>
                                        <p:cond delay="5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 presetClass="emph" presetSubtype="0" fill="hold" grpId="1" nodeType="withEffect">
                                      <p:stCondLst>
                                        <p:cond delay="500"/>
                                      </p:stCondLst>
                                      <p:childTnLst>
                                        <p:animScale>
                                          <p:cBhvr>
                                            <p:cTn id="17" dur="10" fill="hold"/>
                                            <p:tgtEl>
                                              <p:spTgt spid="6"/>
                                            </p:tgtEl>
                                          </p:cBhvr>
                                          <p:by x="125000" y="125000"/>
                                        </p:animScale>
                                      </p:childTnLst>
                                    </p:cTn>
                                  </p:par>
                                  <p:par>
                                    <p:cTn id="18" presetID="6" presetClass="emph" presetSubtype="0" decel="100000" fill="hold" grpId="2" nodeType="withEffect">
                                      <p:stCondLst>
                                        <p:cond delay="500"/>
                                      </p:stCondLst>
                                      <p:childTnLst>
                                        <p:animScale>
                                          <p:cBhvr>
                                            <p:cTn id="19" dur="750" fill="hold"/>
                                            <p:tgtEl>
                                              <p:spTgt spid="6"/>
                                            </p:tgtEl>
                                          </p:cBhvr>
                                          <p:by x="80000" y="80000"/>
                                        </p:animScale>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left)">
                                          <p:cBhvr>
                                            <p:cTn id="24" dur="500"/>
                                            <p:tgtEl>
                                              <p:spTgt spid="33"/>
                                            </p:tgtEl>
                                          </p:cBhvr>
                                        </p:animEffect>
                                      </p:childTnLst>
                                    </p:cTn>
                                  </p:par>
                                  <p:par>
                                    <p:cTn id="25" presetID="10" presetClass="entr" presetSubtype="0" fill="hold" grpId="0" nodeType="withEffect">
                                      <p:stCondLst>
                                        <p:cond delay="50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par>
                                    <p:cTn id="28" presetID="6" presetClass="emph" presetSubtype="0" fill="hold" grpId="1" nodeType="withEffect">
                                      <p:stCondLst>
                                        <p:cond delay="500"/>
                                      </p:stCondLst>
                                      <p:childTnLst>
                                        <p:animScale>
                                          <p:cBhvr>
                                            <p:cTn id="29" dur="10" fill="hold"/>
                                            <p:tgtEl>
                                              <p:spTgt spid="39"/>
                                            </p:tgtEl>
                                          </p:cBhvr>
                                          <p:by x="125000" y="125000"/>
                                        </p:animScale>
                                      </p:childTnLst>
                                    </p:cTn>
                                  </p:par>
                                  <p:par>
                                    <p:cTn id="30" presetID="6" presetClass="emph" presetSubtype="0" decel="100000" fill="hold" grpId="2" nodeType="withEffect">
                                      <p:stCondLst>
                                        <p:cond delay="500"/>
                                      </p:stCondLst>
                                      <p:childTnLst>
                                        <p:animScale>
                                          <p:cBhvr>
                                            <p:cTn id="31" dur="750" fill="hold"/>
                                            <p:tgtEl>
                                              <p:spTgt spid="39"/>
                                            </p:tgtEl>
                                          </p:cBhvr>
                                          <p:by x="80000" y="80000"/>
                                        </p:animScale>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wipe(left)">
                                          <p:cBhvr>
                                            <p:cTn id="36" dur="1000"/>
                                            <p:tgtEl>
                                              <p:spTgt spid="48"/>
                                            </p:tgtEl>
                                          </p:cBhvr>
                                        </p:animEffect>
                                      </p:childTnLst>
                                    </p:cTn>
                                  </p:par>
                                  <p:par>
                                    <p:cTn id="37" presetID="23" presetClass="entr" presetSubtype="16" fill="hold" grpId="0" nodeType="withEffect">
                                      <p:stCondLst>
                                        <p:cond delay="250"/>
                                      </p:stCondLst>
                                      <p:childTnLst>
                                        <p:set>
                                          <p:cBhvr>
                                            <p:cTn id="38" dur="1" fill="hold">
                                              <p:stCondLst>
                                                <p:cond delay="0"/>
                                              </p:stCondLst>
                                            </p:cTn>
                                            <p:tgtEl>
                                              <p:spTgt spid="8"/>
                                            </p:tgtEl>
                                            <p:attrNameLst>
                                              <p:attrName>style.visibility</p:attrName>
                                            </p:attrNameLst>
                                          </p:cBhvr>
                                          <p:to>
                                            <p:strVal val="visible"/>
                                          </p:to>
                                        </p:set>
                                        <p:anim calcmode="lin" valueType="num">
                                          <p:cBhvr>
                                            <p:cTn id="39" dur="200" fill="hold"/>
                                            <p:tgtEl>
                                              <p:spTgt spid="8"/>
                                            </p:tgtEl>
                                            <p:attrNameLst>
                                              <p:attrName>ppt_w</p:attrName>
                                            </p:attrNameLst>
                                          </p:cBhvr>
                                          <p:tavLst>
                                            <p:tav tm="0">
                                              <p:val>
                                                <p:fltVal val="0"/>
                                              </p:val>
                                            </p:tav>
                                            <p:tav tm="100000">
                                              <p:val>
                                                <p:strVal val="#ppt_w"/>
                                              </p:val>
                                            </p:tav>
                                          </p:tavLst>
                                        </p:anim>
                                        <p:anim calcmode="lin" valueType="num">
                                          <p:cBhvr>
                                            <p:cTn id="40" dur="200" fill="hold"/>
                                            <p:tgtEl>
                                              <p:spTgt spid="8"/>
                                            </p:tgtEl>
                                            <p:attrNameLst>
                                              <p:attrName>ppt_h</p:attrName>
                                            </p:attrNameLst>
                                          </p:cBhvr>
                                          <p:tavLst>
                                            <p:tav tm="0">
                                              <p:val>
                                                <p:fltVal val="0"/>
                                              </p:val>
                                            </p:tav>
                                            <p:tav tm="100000">
                                              <p:val>
                                                <p:strVal val="#ppt_h"/>
                                              </p:val>
                                            </p:tav>
                                          </p:tavLst>
                                        </p:anim>
                                      </p:childTnLst>
                                    </p:cTn>
                                  </p:par>
                                  <p:par>
                                    <p:cTn id="41" presetID="6" presetClass="emph" presetSubtype="0" fill="hold" grpId="1" nodeType="withEffect">
                                      <p:stCondLst>
                                        <p:cond delay="250"/>
                                      </p:stCondLst>
                                      <p:childTnLst>
                                        <p:animScale>
                                          <p:cBhvr>
                                            <p:cTn id="42" dur="1000" fill="hold"/>
                                            <p:tgtEl>
                                              <p:spTgt spid="8"/>
                                            </p:tgtEl>
                                          </p:cBhvr>
                                          <p:by x="110000" y="110000"/>
                                        </p:animScale>
                                      </p:childTnLst>
                                    </p:cTn>
                                  </p:par>
                                  <p:par>
                                    <p:cTn id="43" presetID="6" presetClass="emph" presetSubtype="0" accel="50000" decel="50000" fill="hold" grpId="2" nodeType="withEffect">
                                      <p:stCondLst>
                                        <p:cond delay="250"/>
                                      </p:stCondLst>
                                      <p:childTnLst>
                                        <p:animScale>
                                          <p:cBhvr>
                                            <p:cTn id="44" dur="250" fill="hold"/>
                                            <p:tgtEl>
                                              <p:spTgt spid="8"/>
                                            </p:tgtEl>
                                          </p:cBhvr>
                                          <p:by x="91000" y="91000"/>
                                        </p:animScale>
                                      </p:childTnLst>
                                    </p:cTn>
                                  </p:par>
                                  <p:par>
                                    <p:cTn id="45" presetID="16" presetClass="entr" presetSubtype="42" fill="hold" nodeType="withEffect">
                                      <p:stCondLst>
                                        <p:cond delay="500"/>
                                      </p:stCondLst>
                                      <p:childTnLst>
                                        <p:set>
                                          <p:cBhvr>
                                            <p:cTn id="46" dur="1" fill="hold">
                                              <p:stCondLst>
                                                <p:cond delay="0"/>
                                              </p:stCondLst>
                                            </p:cTn>
                                            <p:tgtEl>
                                              <p:spTgt spid="45"/>
                                            </p:tgtEl>
                                            <p:attrNameLst>
                                              <p:attrName>style.visibility</p:attrName>
                                            </p:attrNameLst>
                                          </p:cBhvr>
                                          <p:to>
                                            <p:strVal val="visible"/>
                                          </p:to>
                                        </p:set>
                                        <p:animEffect transition="in" filter="barn(outHorizontal)">
                                          <p:cBhvr>
                                            <p:cTn id="4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P spid="39" grpId="0" animBg="1"/>
          <p:bldP spid="39" grpId="1" animBg="1"/>
          <p:bldP spid="39" grpId="2" animBg="1"/>
          <p:bldP spid="8" grpId="0" animBg="1"/>
          <p:bldP spid="8" grpId="1" animBg="1"/>
          <p:bldP spid="8" grpId="2"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122B8-912D-15EA-07FA-6998AA9C5C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CE3D5E-6FBF-E8EE-3F38-E7B0488D7EC3}"/>
              </a:ext>
            </a:extLst>
          </p:cNvPr>
          <p:cNvSpPr>
            <a:spLocks noGrp="1"/>
          </p:cNvSpPr>
          <p:nvPr>
            <p:ph type="title"/>
          </p:nvPr>
        </p:nvSpPr>
        <p:spPr>
          <a:xfrm>
            <a:off x="550863" y="368300"/>
            <a:ext cx="9613589" cy="470898"/>
          </a:xfrm>
        </p:spPr>
        <p:txBody>
          <a:bodyPr/>
          <a:lstStyle/>
          <a:p>
            <a:r>
              <a:rPr lang="nl-NL" dirty="0"/>
              <a:t>Omvang markt en advieskanaal</a:t>
            </a:r>
          </a:p>
        </p:txBody>
      </p:sp>
      <p:sp>
        <p:nvSpPr>
          <p:cNvPr id="3" name="Footer Placeholder 2">
            <a:extLst>
              <a:ext uri="{FF2B5EF4-FFF2-40B4-BE49-F238E27FC236}">
                <a16:creationId xmlns:a16="http://schemas.microsoft.com/office/drawing/2014/main" id="{2E739D9F-132E-6DDB-59B4-EA1ABE02FF4E}"/>
              </a:ext>
            </a:extLst>
          </p:cNvPr>
          <p:cNvSpPr>
            <a:spLocks noGrp="1"/>
          </p:cNvSpPr>
          <p:nvPr>
            <p:ph type="ftr" sz="quarter" idx="11"/>
          </p:nvPr>
        </p:nvSpPr>
        <p:spPr/>
        <p:txBody>
          <a:bodyPr/>
          <a:lstStyle/>
          <a:p>
            <a:r>
              <a:rPr lang="nl-NL" dirty="0"/>
              <a:t>Kansen op de zakelijke financieringsmarkt: Zo pak je het gesprek slim aan  -  SEH 2025</a:t>
            </a:r>
          </a:p>
        </p:txBody>
      </p:sp>
      <p:sp>
        <p:nvSpPr>
          <p:cNvPr id="11" name="Tekstvak 153">
            <a:extLst>
              <a:ext uri="{FF2B5EF4-FFF2-40B4-BE49-F238E27FC236}">
                <a16:creationId xmlns:a16="http://schemas.microsoft.com/office/drawing/2014/main" id="{39DC901D-D2FB-8CFD-106C-0CD9C933A632}"/>
              </a:ext>
            </a:extLst>
          </p:cNvPr>
          <p:cNvSpPr txBox="1"/>
          <p:nvPr/>
        </p:nvSpPr>
        <p:spPr>
          <a:xfrm>
            <a:off x="560488" y="6179205"/>
            <a:ext cx="1863884" cy="46166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tabLst>
                <a:tab pos="127000" algn="l"/>
              </a:tabLst>
            </a:pPr>
            <a:r>
              <a:rPr lang="nl-NL" sz="1000" dirty="0">
                <a:solidFill>
                  <a:schemeClr val="bg1">
                    <a:lumMod val="65000"/>
                  </a:schemeClr>
                </a:solidFill>
                <a:latin typeface="+mj-lt"/>
                <a:ea typeface="Calibri Light"/>
                <a:cs typeface="Calibri Light"/>
              </a:rPr>
              <a:t>*	Bron CBS Financieringsmonitor 	2024. Populatie mkb: 2 – 250 	werkzame personen</a:t>
            </a:r>
            <a:endParaRPr lang="nl-NL" sz="1000" dirty="0">
              <a:solidFill>
                <a:schemeClr val="bg1">
                  <a:lumMod val="65000"/>
                </a:schemeClr>
              </a:solidFill>
              <a:ea typeface="Calibri"/>
              <a:cs typeface="Calibri"/>
            </a:endParaRPr>
          </a:p>
        </p:txBody>
      </p:sp>
      <p:grpSp>
        <p:nvGrpSpPr>
          <p:cNvPr id="18" name="Groep 17">
            <a:extLst>
              <a:ext uri="{FF2B5EF4-FFF2-40B4-BE49-F238E27FC236}">
                <a16:creationId xmlns:a16="http://schemas.microsoft.com/office/drawing/2014/main" id="{F25CC856-A2D0-89B6-9DCB-96147F2D7966}"/>
              </a:ext>
            </a:extLst>
          </p:cNvPr>
          <p:cNvGrpSpPr/>
          <p:nvPr/>
        </p:nvGrpSpPr>
        <p:grpSpPr>
          <a:xfrm>
            <a:off x="757053" y="1602087"/>
            <a:ext cx="3718767" cy="1727284"/>
            <a:chOff x="757053" y="1777204"/>
            <a:chExt cx="3718767" cy="1727284"/>
          </a:xfrm>
        </p:grpSpPr>
        <p:sp>
          <p:nvSpPr>
            <p:cNvPr id="12" name="Tekstvak 22">
              <a:extLst>
                <a:ext uri="{FF2B5EF4-FFF2-40B4-BE49-F238E27FC236}">
                  <a16:creationId xmlns:a16="http://schemas.microsoft.com/office/drawing/2014/main" id="{763B5241-A102-7F61-A85E-665252C0523A}"/>
                </a:ext>
              </a:extLst>
            </p:cNvPr>
            <p:cNvSpPr txBox="1"/>
            <p:nvPr/>
          </p:nvSpPr>
          <p:spPr>
            <a:xfrm>
              <a:off x="1077312" y="2673491"/>
              <a:ext cx="3398508" cy="830997"/>
            </a:xfrm>
            <a:prstGeom prst="rect">
              <a:avLst/>
            </a:prstGeom>
            <a:noFill/>
          </p:spPr>
          <p:txBody>
            <a:bodyPr wrap="square" rtlCol="0">
              <a:spAutoFit/>
            </a:bodyPr>
            <a:lstStyle/>
            <a:p>
              <a:pPr algn="ctr"/>
              <a:r>
                <a:rPr lang="nl-NL" sz="2400" b="1" dirty="0">
                  <a:latin typeface="+mj-lt"/>
                </a:rPr>
                <a:t>€ 12 miljard</a:t>
              </a:r>
              <a:br>
                <a:rPr lang="nl-NL" sz="2400" dirty="0">
                  <a:latin typeface="+mj-lt"/>
                </a:rPr>
              </a:br>
              <a:r>
                <a:rPr lang="nl-NL" sz="2400" dirty="0">
                  <a:latin typeface="+mj-lt"/>
                </a:rPr>
                <a:t>mkb financiering</a:t>
              </a:r>
            </a:p>
          </p:txBody>
        </p:sp>
        <p:sp>
          <p:nvSpPr>
            <p:cNvPr id="19" name="Tekstvak 10">
              <a:extLst>
                <a:ext uri="{FF2B5EF4-FFF2-40B4-BE49-F238E27FC236}">
                  <a16:creationId xmlns:a16="http://schemas.microsoft.com/office/drawing/2014/main" id="{670B6701-0281-D303-26E9-9419B34684A4}"/>
                </a:ext>
              </a:extLst>
            </p:cNvPr>
            <p:cNvSpPr txBox="1"/>
            <p:nvPr/>
          </p:nvSpPr>
          <p:spPr>
            <a:xfrm>
              <a:off x="757053" y="1777204"/>
              <a:ext cx="864000" cy="864000"/>
            </a:xfrm>
            <a:prstGeom prst="ellipse">
              <a:avLst/>
            </a:prstGeom>
            <a:solidFill>
              <a:srgbClr val="313131"/>
            </a:solidFill>
          </p:spPr>
          <p:txBody>
            <a:bodyPr wrap="none" tIns="0" rtlCol="0" anchor="ctr" anchorCtr="0">
              <a:noAutofit/>
            </a:bodyPr>
            <a:lstStyle/>
            <a:p>
              <a:pPr algn="ctr"/>
              <a:r>
                <a:rPr lang="nl-NL" sz="4400" b="1" dirty="0">
                  <a:solidFill>
                    <a:schemeClr val="bg1"/>
                  </a:solidFill>
                </a:rPr>
                <a:t>1</a:t>
              </a:r>
            </a:p>
          </p:txBody>
        </p:sp>
        <p:grpSp>
          <p:nvGrpSpPr>
            <p:cNvPr id="22" name="Group 21">
              <a:extLst>
                <a:ext uri="{FF2B5EF4-FFF2-40B4-BE49-F238E27FC236}">
                  <a16:creationId xmlns:a16="http://schemas.microsoft.com/office/drawing/2014/main" id="{51A29DD5-3325-5EB0-562C-4CF1532F0B1B}"/>
                </a:ext>
              </a:extLst>
            </p:cNvPr>
            <p:cNvGrpSpPr/>
            <p:nvPr/>
          </p:nvGrpSpPr>
          <p:grpSpPr>
            <a:xfrm>
              <a:off x="1792259" y="1777204"/>
              <a:ext cx="2008064" cy="864000"/>
              <a:chOff x="1631504" y="1808820"/>
              <a:chExt cx="1292885" cy="556285"/>
            </a:xfrm>
          </p:grpSpPr>
          <p:pic>
            <p:nvPicPr>
              <p:cNvPr id="13" name="Graphic 12" descr="Fabriek">
                <a:extLst>
                  <a:ext uri="{FF2B5EF4-FFF2-40B4-BE49-F238E27FC236}">
                    <a16:creationId xmlns:a16="http://schemas.microsoft.com/office/drawing/2014/main" id="{5BEAEA64-B42C-4321-5C9B-7742662732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31504" y="1808820"/>
                <a:ext cx="556285" cy="556285"/>
              </a:xfrm>
              <a:prstGeom prst="rect">
                <a:avLst/>
              </a:prstGeom>
            </p:spPr>
          </p:pic>
          <p:pic>
            <p:nvPicPr>
              <p:cNvPr id="20" name="Graphic 19" descr="Fabriek">
                <a:extLst>
                  <a:ext uri="{FF2B5EF4-FFF2-40B4-BE49-F238E27FC236}">
                    <a16:creationId xmlns:a16="http://schemas.microsoft.com/office/drawing/2014/main" id="{90672F3C-374F-63C5-3B42-0A6F6FF0F9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87104" y="1808820"/>
                <a:ext cx="556285" cy="556285"/>
              </a:xfrm>
              <a:prstGeom prst="rect">
                <a:avLst/>
              </a:prstGeom>
            </p:spPr>
          </p:pic>
          <p:pic>
            <p:nvPicPr>
              <p:cNvPr id="21" name="Graphic 20" descr="Fabriek">
                <a:extLst>
                  <a:ext uri="{FF2B5EF4-FFF2-40B4-BE49-F238E27FC236}">
                    <a16:creationId xmlns:a16="http://schemas.microsoft.com/office/drawing/2014/main" id="{E4863A3B-3007-E16A-BEAA-C951E26367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68104" y="1808820"/>
                <a:ext cx="556285" cy="556285"/>
              </a:xfrm>
              <a:prstGeom prst="rect">
                <a:avLst/>
              </a:prstGeom>
            </p:spPr>
          </p:pic>
        </p:grpSp>
      </p:grpSp>
      <p:grpSp>
        <p:nvGrpSpPr>
          <p:cNvPr id="24" name="Groep 23">
            <a:extLst>
              <a:ext uri="{FF2B5EF4-FFF2-40B4-BE49-F238E27FC236}">
                <a16:creationId xmlns:a16="http://schemas.microsoft.com/office/drawing/2014/main" id="{AA052BC1-FA71-AE81-0BAF-0011FBD7C1E1}"/>
              </a:ext>
            </a:extLst>
          </p:cNvPr>
          <p:cNvGrpSpPr/>
          <p:nvPr/>
        </p:nvGrpSpPr>
        <p:grpSpPr>
          <a:xfrm>
            <a:off x="757053" y="3784260"/>
            <a:ext cx="3718767" cy="1671527"/>
            <a:chOff x="757053" y="4108992"/>
            <a:chExt cx="3718767" cy="1671527"/>
          </a:xfrm>
        </p:grpSpPr>
        <p:sp>
          <p:nvSpPr>
            <p:cNvPr id="23" name="Tekstvak 10">
              <a:extLst>
                <a:ext uri="{FF2B5EF4-FFF2-40B4-BE49-F238E27FC236}">
                  <a16:creationId xmlns:a16="http://schemas.microsoft.com/office/drawing/2014/main" id="{F4BE3313-13C4-F18C-CE97-567CBF2BCD2E}"/>
                </a:ext>
              </a:extLst>
            </p:cNvPr>
            <p:cNvSpPr txBox="1"/>
            <p:nvPr/>
          </p:nvSpPr>
          <p:spPr>
            <a:xfrm>
              <a:off x="757053" y="4108992"/>
              <a:ext cx="864000" cy="864000"/>
            </a:xfrm>
            <a:prstGeom prst="ellipse">
              <a:avLst/>
            </a:prstGeom>
            <a:solidFill>
              <a:srgbClr val="313131"/>
            </a:solidFill>
          </p:spPr>
          <p:txBody>
            <a:bodyPr wrap="none" tIns="0" rtlCol="0" anchor="ctr" anchorCtr="0">
              <a:noAutofit/>
            </a:bodyPr>
            <a:lstStyle/>
            <a:p>
              <a:pPr algn="ctr"/>
              <a:r>
                <a:rPr lang="nl-NL" sz="4400" b="1" dirty="0">
                  <a:solidFill>
                    <a:schemeClr val="bg1"/>
                  </a:solidFill>
                </a:rPr>
                <a:t>2</a:t>
              </a:r>
            </a:p>
          </p:txBody>
        </p:sp>
        <p:grpSp>
          <p:nvGrpSpPr>
            <p:cNvPr id="37" name="Group 36">
              <a:extLst>
                <a:ext uri="{FF2B5EF4-FFF2-40B4-BE49-F238E27FC236}">
                  <a16:creationId xmlns:a16="http://schemas.microsoft.com/office/drawing/2014/main" id="{EF658DF5-027B-035A-BBE0-AEBD5293D1B3}"/>
                </a:ext>
              </a:extLst>
            </p:cNvPr>
            <p:cNvGrpSpPr/>
            <p:nvPr/>
          </p:nvGrpSpPr>
          <p:grpSpPr>
            <a:xfrm>
              <a:off x="1823732" y="4166953"/>
              <a:ext cx="1945118" cy="748078"/>
              <a:chOff x="1914153" y="2371690"/>
              <a:chExt cx="1446426" cy="556285"/>
            </a:xfrm>
          </p:grpSpPr>
          <p:pic>
            <p:nvPicPr>
              <p:cNvPr id="26" name="Graphic 25" descr="Huis">
                <a:extLst>
                  <a:ext uri="{FF2B5EF4-FFF2-40B4-BE49-F238E27FC236}">
                    <a16:creationId xmlns:a16="http://schemas.microsoft.com/office/drawing/2014/main" id="{93CCC866-25B3-29FF-D21E-2D6E4D780B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14153" y="2371690"/>
                <a:ext cx="556285" cy="556285"/>
              </a:xfrm>
              <a:prstGeom prst="rect">
                <a:avLst/>
              </a:prstGeom>
            </p:spPr>
          </p:pic>
          <p:pic>
            <p:nvPicPr>
              <p:cNvPr id="27" name="Graphic 26" descr="Huis">
                <a:extLst>
                  <a:ext uri="{FF2B5EF4-FFF2-40B4-BE49-F238E27FC236}">
                    <a16:creationId xmlns:a16="http://schemas.microsoft.com/office/drawing/2014/main" id="{309E5F5D-560F-3580-058E-734E0BFAD8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53643" y="2371690"/>
                <a:ext cx="556285" cy="556285"/>
              </a:xfrm>
              <a:prstGeom prst="rect">
                <a:avLst/>
              </a:prstGeom>
            </p:spPr>
          </p:pic>
          <p:pic>
            <p:nvPicPr>
              <p:cNvPr id="28" name="Graphic 27" descr="Huis">
                <a:extLst>
                  <a:ext uri="{FF2B5EF4-FFF2-40B4-BE49-F238E27FC236}">
                    <a16:creationId xmlns:a16="http://schemas.microsoft.com/office/drawing/2014/main" id="{EAF020E2-E089-73BB-9BFD-CA9094ECE3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04294" y="2371690"/>
                <a:ext cx="556285" cy="556285"/>
              </a:xfrm>
              <a:prstGeom prst="rect">
                <a:avLst/>
              </a:prstGeom>
            </p:spPr>
          </p:pic>
        </p:grpSp>
        <p:sp>
          <p:nvSpPr>
            <p:cNvPr id="38" name="Tekstvak 22">
              <a:extLst>
                <a:ext uri="{FF2B5EF4-FFF2-40B4-BE49-F238E27FC236}">
                  <a16:creationId xmlns:a16="http://schemas.microsoft.com/office/drawing/2014/main" id="{42392D89-885E-F5C8-40F8-86959ABFB1A1}"/>
                </a:ext>
              </a:extLst>
            </p:cNvPr>
            <p:cNvSpPr txBox="1"/>
            <p:nvPr/>
          </p:nvSpPr>
          <p:spPr>
            <a:xfrm>
              <a:off x="1077312" y="4949522"/>
              <a:ext cx="3398508" cy="830997"/>
            </a:xfrm>
            <a:prstGeom prst="rect">
              <a:avLst/>
            </a:prstGeom>
            <a:noFill/>
          </p:spPr>
          <p:txBody>
            <a:bodyPr wrap="square" rtlCol="0">
              <a:spAutoFit/>
            </a:bodyPr>
            <a:lstStyle/>
            <a:p>
              <a:pPr algn="ctr"/>
              <a:r>
                <a:rPr lang="nl-NL" sz="2400" b="1" dirty="0">
                  <a:latin typeface="+mj-lt"/>
                </a:rPr>
                <a:t>€ 13,5 miljard </a:t>
              </a:r>
              <a:r>
                <a:rPr lang="nl-NL" sz="2400" dirty="0">
                  <a:latin typeface="+mj-lt"/>
                </a:rPr>
                <a:t>commercieel vastgoed</a:t>
              </a:r>
            </a:p>
          </p:txBody>
        </p:sp>
      </p:grpSp>
      <p:grpSp>
        <p:nvGrpSpPr>
          <p:cNvPr id="14" name="Groep 13">
            <a:extLst>
              <a:ext uri="{FF2B5EF4-FFF2-40B4-BE49-F238E27FC236}">
                <a16:creationId xmlns:a16="http://schemas.microsoft.com/office/drawing/2014/main" id="{5D77AA42-4E2D-CA65-36B1-C9224927A71B}"/>
              </a:ext>
            </a:extLst>
          </p:cNvPr>
          <p:cNvGrpSpPr/>
          <p:nvPr/>
        </p:nvGrpSpPr>
        <p:grpSpPr>
          <a:xfrm>
            <a:off x="5187363" y="1615202"/>
            <a:ext cx="6164820" cy="806849"/>
            <a:chOff x="5519937" y="1718556"/>
            <a:chExt cx="6164820" cy="806849"/>
          </a:xfrm>
        </p:grpSpPr>
        <p:sp>
          <p:nvSpPr>
            <p:cNvPr id="7" name="Vrije vorm: vorm 6">
              <a:extLst>
                <a:ext uri="{FF2B5EF4-FFF2-40B4-BE49-F238E27FC236}">
                  <a16:creationId xmlns:a16="http://schemas.microsoft.com/office/drawing/2014/main" id="{22CA734F-0238-9459-1E4A-0A1F2746F3C6}"/>
                </a:ext>
              </a:extLst>
            </p:cNvPr>
            <p:cNvSpPr/>
            <p:nvPr/>
          </p:nvSpPr>
          <p:spPr>
            <a:xfrm>
              <a:off x="5519937" y="1718556"/>
              <a:ext cx="2901216" cy="806849"/>
            </a:xfrm>
            <a:custGeom>
              <a:avLst/>
              <a:gdLst>
                <a:gd name="connsiteX0" fmla="*/ 0 w 2901216"/>
                <a:gd name="connsiteY0" fmla="*/ 806847 h 806847"/>
                <a:gd name="connsiteX1" fmla="*/ 416607 w 2901216"/>
                <a:gd name="connsiteY1" fmla="*/ 0 h 806847"/>
                <a:gd name="connsiteX2" fmla="*/ 2484609 w 2901216"/>
                <a:gd name="connsiteY2" fmla="*/ 0 h 806847"/>
                <a:gd name="connsiteX3" fmla="*/ 2901216 w 2901216"/>
                <a:gd name="connsiteY3" fmla="*/ 806847 h 806847"/>
                <a:gd name="connsiteX4" fmla="*/ 0 w 2901216"/>
                <a:gd name="connsiteY4" fmla="*/ 806847 h 806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1216" h="806847">
                  <a:moveTo>
                    <a:pt x="2901216" y="1"/>
                  </a:moveTo>
                  <a:lnTo>
                    <a:pt x="2484609" y="806846"/>
                  </a:lnTo>
                  <a:lnTo>
                    <a:pt x="416607" y="806846"/>
                  </a:lnTo>
                  <a:lnTo>
                    <a:pt x="0" y="1"/>
                  </a:lnTo>
                  <a:lnTo>
                    <a:pt x="2901216" y="1"/>
                  </a:lnTo>
                  <a:close/>
                </a:path>
              </a:pathLst>
            </a:custGeom>
            <a:solidFill>
              <a:schemeClr val="bg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3112" tIns="25401" rIns="533114" bIns="25401" numCol="1" spcCol="1270" anchor="ctr" anchorCtr="0">
              <a:noAutofit/>
            </a:bodyPr>
            <a:lstStyle/>
            <a:p>
              <a:pPr marL="0" lvl="0" indent="0" algn="ctr" defTabSz="889000" rtl="0">
                <a:lnSpc>
                  <a:spcPct val="90000"/>
                </a:lnSpc>
                <a:spcBef>
                  <a:spcPct val="0"/>
                </a:spcBef>
                <a:spcAft>
                  <a:spcPct val="35000"/>
                </a:spcAft>
                <a:buNone/>
              </a:pPr>
              <a:r>
                <a:rPr lang="nl-NL" sz="2000" b="1" kern="1200" dirty="0">
                  <a:solidFill>
                    <a:schemeClr val="bg1"/>
                  </a:solidFill>
                  <a:latin typeface="+mj-lt"/>
                </a:rPr>
                <a:t>100%</a:t>
              </a:r>
            </a:p>
          </p:txBody>
        </p:sp>
        <p:sp>
          <p:nvSpPr>
            <p:cNvPr id="40" name="Tekstvak 38">
              <a:extLst>
                <a:ext uri="{FF2B5EF4-FFF2-40B4-BE49-F238E27FC236}">
                  <a16:creationId xmlns:a16="http://schemas.microsoft.com/office/drawing/2014/main" id="{648E2402-64B0-CCE8-2D88-BE2D2B25D660}"/>
                </a:ext>
              </a:extLst>
            </p:cNvPr>
            <p:cNvSpPr txBox="1"/>
            <p:nvPr/>
          </p:nvSpPr>
          <p:spPr>
            <a:xfrm>
              <a:off x="8460105" y="1961575"/>
              <a:ext cx="3224652" cy="307777"/>
            </a:xfrm>
            <a:prstGeom prst="rect">
              <a:avLst/>
            </a:prstGeom>
            <a:noFill/>
          </p:spPr>
          <p:txBody>
            <a:bodyPr wrap="square" lIns="0" tIns="0" rIns="0" bIns="0" rtlCol="0" anchor="t">
              <a:spAutoFit/>
            </a:bodyPr>
            <a:lstStyle/>
            <a:p>
              <a:r>
                <a:rPr lang="nl-NL" sz="2000" b="1" dirty="0">
                  <a:solidFill>
                    <a:srgbClr val="313131"/>
                  </a:solidFill>
                  <a:latin typeface="+mj-lt"/>
                </a:rPr>
                <a:t>307.000</a:t>
              </a:r>
              <a:r>
                <a:rPr lang="nl-NL" sz="2000" dirty="0">
                  <a:solidFill>
                    <a:srgbClr val="313131"/>
                  </a:solidFill>
                  <a:latin typeface="+mj-lt"/>
                </a:rPr>
                <a:t> Bedrijven in NL</a:t>
              </a:r>
            </a:p>
          </p:txBody>
        </p:sp>
      </p:grpSp>
      <p:grpSp>
        <p:nvGrpSpPr>
          <p:cNvPr id="15" name="Groep 14">
            <a:extLst>
              <a:ext uri="{FF2B5EF4-FFF2-40B4-BE49-F238E27FC236}">
                <a16:creationId xmlns:a16="http://schemas.microsoft.com/office/drawing/2014/main" id="{2D99BEAE-EB1E-1A67-C55B-2033C3C3FDFF}"/>
              </a:ext>
            </a:extLst>
          </p:cNvPr>
          <p:cNvGrpSpPr/>
          <p:nvPr/>
        </p:nvGrpSpPr>
        <p:grpSpPr>
          <a:xfrm>
            <a:off x="5603973" y="2422050"/>
            <a:ext cx="5476356" cy="618996"/>
            <a:chOff x="5936547" y="2525404"/>
            <a:chExt cx="5476356" cy="618996"/>
          </a:xfrm>
        </p:grpSpPr>
        <p:sp>
          <p:nvSpPr>
            <p:cNvPr id="8" name="Vrije vorm: vorm 7">
              <a:extLst>
                <a:ext uri="{FF2B5EF4-FFF2-40B4-BE49-F238E27FC236}">
                  <a16:creationId xmlns:a16="http://schemas.microsoft.com/office/drawing/2014/main" id="{7D95EBE7-5264-4C13-6AA2-D93A67708E4C}"/>
                </a:ext>
              </a:extLst>
            </p:cNvPr>
            <p:cNvSpPr/>
            <p:nvPr/>
          </p:nvSpPr>
          <p:spPr>
            <a:xfrm>
              <a:off x="5936547" y="2525404"/>
              <a:ext cx="2067994" cy="618996"/>
            </a:xfrm>
            <a:custGeom>
              <a:avLst/>
              <a:gdLst>
                <a:gd name="connsiteX0" fmla="*/ 0 w 2067994"/>
                <a:gd name="connsiteY0" fmla="*/ 618995 h 618995"/>
                <a:gd name="connsiteX1" fmla="*/ 319612 w 2067994"/>
                <a:gd name="connsiteY1" fmla="*/ 0 h 618995"/>
                <a:gd name="connsiteX2" fmla="*/ 1748382 w 2067994"/>
                <a:gd name="connsiteY2" fmla="*/ 0 h 618995"/>
                <a:gd name="connsiteX3" fmla="*/ 2067994 w 2067994"/>
                <a:gd name="connsiteY3" fmla="*/ 618995 h 618995"/>
                <a:gd name="connsiteX4" fmla="*/ 0 w 2067994"/>
                <a:gd name="connsiteY4" fmla="*/ 618995 h 618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7994" h="618995">
                  <a:moveTo>
                    <a:pt x="2067994" y="1"/>
                  </a:moveTo>
                  <a:lnTo>
                    <a:pt x="1748382" y="618994"/>
                  </a:lnTo>
                  <a:lnTo>
                    <a:pt x="319612" y="618994"/>
                  </a:lnTo>
                  <a:lnTo>
                    <a:pt x="0" y="1"/>
                  </a:lnTo>
                  <a:lnTo>
                    <a:pt x="2067994" y="1"/>
                  </a:lnTo>
                  <a:close/>
                </a:path>
              </a:pathLst>
            </a:custGeom>
            <a:solidFill>
              <a:schemeClr val="accent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87299" tIns="25400" rIns="387299" bIns="25401" numCol="1" spcCol="1270" anchor="ctr" anchorCtr="0">
              <a:noAutofit/>
            </a:bodyPr>
            <a:lstStyle/>
            <a:p>
              <a:pPr marL="0" lvl="0" indent="0" algn="ctr" defTabSz="889000" rtl="0">
                <a:lnSpc>
                  <a:spcPct val="90000"/>
                </a:lnSpc>
                <a:spcBef>
                  <a:spcPct val="0"/>
                </a:spcBef>
                <a:spcAft>
                  <a:spcPct val="35000"/>
                </a:spcAft>
                <a:buNone/>
              </a:pPr>
              <a:r>
                <a:rPr lang="nl-NL" sz="2000" b="1" kern="1200">
                  <a:solidFill>
                    <a:srgbClr val="313131"/>
                  </a:solidFill>
                  <a:latin typeface="+mj-lt"/>
                </a:rPr>
                <a:t>16%</a:t>
              </a:r>
            </a:p>
          </p:txBody>
        </p:sp>
        <p:sp>
          <p:nvSpPr>
            <p:cNvPr id="41" name="Tekstvak 39">
              <a:extLst>
                <a:ext uri="{FF2B5EF4-FFF2-40B4-BE49-F238E27FC236}">
                  <a16:creationId xmlns:a16="http://schemas.microsoft.com/office/drawing/2014/main" id="{5390E7C7-F284-6A3B-29A0-90DCF62D5568}"/>
                </a:ext>
              </a:extLst>
            </p:cNvPr>
            <p:cNvSpPr txBox="1"/>
            <p:nvPr/>
          </p:nvSpPr>
          <p:spPr>
            <a:xfrm>
              <a:off x="8188252" y="2569083"/>
              <a:ext cx="3224651" cy="553998"/>
            </a:xfrm>
            <a:prstGeom prst="rect">
              <a:avLst/>
            </a:prstGeom>
            <a:noFill/>
          </p:spPr>
          <p:txBody>
            <a:bodyPr wrap="square" lIns="0" tIns="0" rIns="0" bIns="0" rtlCol="0" anchor="t">
              <a:spAutoFit/>
            </a:bodyPr>
            <a:lstStyle/>
            <a:p>
              <a:pPr>
                <a:lnSpc>
                  <a:spcPct val="90000"/>
                </a:lnSpc>
              </a:pPr>
              <a:r>
                <a:rPr lang="nl-NL" sz="2000" b="1" dirty="0">
                  <a:solidFill>
                    <a:srgbClr val="313131"/>
                  </a:solidFill>
                  <a:latin typeface="+mj-lt"/>
                </a:rPr>
                <a:t>49.700</a:t>
              </a:r>
              <a:r>
                <a:rPr lang="nl-NL" sz="2000" dirty="0">
                  <a:solidFill>
                    <a:srgbClr val="313131"/>
                  </a:solidFill>
                  <a:latin typeface="+mj-lt"/>
                </a:rPr>
                <a:t> Bedrijven hebben een financieringsbehoefte</a:t>
              </a:r>
            </a:p>
          </p:txBody>
        </p:sp>
      </p:grpSp>
      <p:grpSp>
        <p:nvGrpSpPr>
          <p:cNvPr id="16" name="Groep 15">
            <a:extLst>
              <a:ext uri="{FF2B5EF4-FFF2-40B4-BE49-F238E27FC236}">
                <a16:creationId xmlns:a16="http://schemas.microsoft.com/office/drawing/2014/main" id="{44B21D90-92C5-84F2-9AAF-D17BF09285F1}"/>
              </a:ext>
            </a:extLst>
          </p:cNvPr>
          <p:cNvGrpSpPr/>
          <p:nvPr/>
        </p:nvGrpSpPr>
        <p:grpSpPr>
          <a:xfrm>
            <a:off x="5923587" y="3041046"/>
            <a:ext cx="4821435" cy="636823"/>
            <a:chOff x="6256161" y="3144400"/>
            <a:chExt cx="4821435" cy="636823"/>
          </a:xfrm>
        </p:grpSpPr>
        <p:sp>
          <p:nvSpPr>
            <p:cNvPr id="9" name="Vrije vorm: vorm 8">
              <a:extLst>
                <a:ext uri="{FF2B5EF4-FFF2-40B4-BE49-F238E27FC236}">
                  <a16:creationId xmlns:a16="http://schemas.microsoft.com/office/drawing/2014/main" id="{7A8680FF-B06F-BA77-67E5-9F0754A40809}"/>
                </a:ext>
              </a:extLst>
            </p:cNvPr>
            <p:cNvSpPr/>
            <p:nvPr/>
          </p:nvSpPr>
          <p:spPr>
            <a:xfrm>
              <a:off x="6256161" y="3144400"/>
              <a:ext cx="1428766" cy="618996"/>
            </a:xfrm>
            <a:custGeom>
              <a:avLst/>
              <a:gdLst>
                <a:gd name="connsiteX0" fmla="*/ 0 w 1428765"/>
                <a:gd name="connsiteY0" fmla="*/ 618995 h 618995"/>
                <a:gd name="connsiteX1" fmla="*/ 319612 w 1428765"/>
                <a:gd name="connsiteY1" fmla="*/ 0 h 618995"/>
                <a:gd name="connsiteX2" fmla="*/ 1109153 w 1428765"/>
                <a:gd name="connsiteY2" fmla="*/ 0 h 618995"/>
                <a:gd name="connsiteX3" fmla="*/ 1428765 w 1428765"/>
                <a:gd name="connsiteY3" fmla="*/ 618995 h 618995"/>
                <a:gd name="connsiteX4" fmla="*/ 0 w 1428765"/>
                <a:gd name="connsiteY4" fmla="*/ 618995 h 618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65" h="618995">
                  <a:moveTo>
                    <a:pt x="1428765" y="1"/>
                  </a:moveTo>
                  <a:lnTo>
                    <a:pt x="1109153" y="618994"/>
                  </a:lnTo>
                  <a:lnTo>
                    <a:pt x="319612" y="618994"/>
                  </a:lnTo>
                  <a:lnTo>
                    <a:pt x="0" y="1"/>
                  </a:lnTo>
                  <a:lnTo>
                    <a:pt x="1428765" y="1"/>
                  </a:lnTo>
                  <a:close/>
                </a:path>
              </a:pathLst>
            </a:custGeom>
            <a:solidFill>
              <a:schemeClr val="accent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75435" tIns="25400" rIns="275434" bIns="25401" numCol="1" spcCol="1270" anchor="ctr" anchorCtr="0">
              <a:noAutofit/>
            </a:bodyPr>
            <a:lstStyle/>
            <a:p>
              <a:pPr marL="0" lvl="0" indent="0" algn="ctr" defTabSz="889000" rtl="0">
                <a:lnSpc>
                  <a:spcPct val="90000"/>
                </a:lnSpc>
                <a:spcBef>
                  <a:spcPct val="0"/>
                </a:spcBef>
                <a:spcAft>
                  <a:spcPct val="35000"/>
                </a:spcAft>
                <a:buNone/>
              </a:pPr>
              <a:r>
                <a:rPr lang="nl-NL" sz="2000" b="1" kern="1200">
                  <a:solidFill>
                    <a:srgbClr val="313131"/>
                  </a:solidFill>
                  <a:latin typeface="+mj-lt"/>
                </a:rPr>
                <a:t>13,4%</a:t>
              </a:r>
            </a:p>
          </p:txBody>
        </p:sp>
        <p:sp>
          <p:nvSpPr>
            <p:cNvPr id="42" name="Tekstvak 40">
              <a:extLst>
                <a:ext uri="{FF2B5EF4-FFF2-40B4-BE49-F238E27FC236}">
                  <a16:creationId xmlns:a16="http://schemas.microsoft.com/office/drawing/2014/main" id="{0F32DE22-9838-D5A5-B8C1-710EEE0B403C}"/>
                </a:ext>
              </a:extLst>
            </p:cNvPr>
            <p:cNvSpPr txBox="1"/>
            <p:nvPr/>
          </p:nvSpPr>
          <p:spPr>
            <a:xfrm>
              <a:off x="7852944" y="3227225"/>
              <a:ext cx="3224652" cy="553998"/>
            </a:xfrm>
            <a:prstGeom prst="rect">
              <a:avLst/>
            </a:prstGeom>
            <a:noFill/>
          </p:spPr>
          <p:txBody>
            <a:bodyPr wrap="square" lIns="0" tIns="0" rIns="0" bIns="0" rtlCol="0" anchor="t">
              <a:spAutoFit/>
            </a:bodyPr>
            <a:lstStyle>
              <a:defPPr>
                <a:defRPr lang="nl-NL"/>
              </a:defPPr>
              <a:lvl1pPr>
                <a:defRPr sz="2000">
                  <a:solidFill>
                    <a:schemeClr val="bg1"/>
                  </a:solidFill>
                  <a:latin typeface="+mj-lt"/>
                </a:defRPr>
              </a:lvl1pPr>
            </a:lstStyle>
            <a:p>
              <a:pPr>
                <a:lnSpc>
                  <a:spcPct val="90000"/>
                </a:lnSpc>
              </a:pPr>
              <a:r>
                <a:rPr lang="nl-NL" b="1" dirty="0">
                  <a:solidFill>
                    <a:srgbClr val="313131"/>
                  </a:solidFill>
                </a:rPr>
                <a:t>26.800</a:t>
              </a:r>
              <a:r>
                <a:rPr lang="nl-NL" dirty="0">
                  <a:solidFill>
                    <a:srgbClr val="313131"/>
                  </a:solidFill>
                </a:rPr>
                <a:t> bedrijven vragen financiering aan</a:t>
              </a:r>
            </a:p>
          </p:txBody>
        </p:sp>
      </p:grpSp>
      <p:grpSp>
        <p:nvGrpSpPr>
          <p:cNvPr id="17" name="Groep 16">
            <a:extLst>
              <a:ext uri="{FF2B5EF4-FFF2-40B4-BE49-F238E27FC236}">
                <a16:creationId xmlns:a16="http://schemas.microsoft.com/office/drawing/2014/main" id="{E6F5DF15-D2C2-193B-35C2-9B78AAA9BB07}"/>
              </a:ext>
            </a:extLst>
          </p:cNvPr>
          <p:cNvGrpSpPr/>
          <p:nvPr/>
        </p:nvGrpSpPr>
        <p:grpSpPr>
          <a:xfrm>
            <a:off x="6243201" y="3660041"/>
            <a:ext cx="4156747" cy="764545"/>
            <a:chOff x="6575775" y="3763395"/>
            <a:chExt cx="4156747" cy="764545"/>
          </a:xfrm>
        </p:grpSpPr>
        <p:sp>
          <p:nvSpPr>
            <p:cNvPr id="10" name="Vrije vorm: vorm 9">
              <a:extLst>
                <a:ext uri="{FF2B5EF4-FFF2-40B4-BE49-F238E27FC236}">
                  <a16:creationId xmlns:a16="http://schemas.microsoft.com/office/drawing/2014/main" id="{E0879BF9-50E9-E7A6-CFEC-438FF4E00825}"/>
                </a:ext>
              </a:extLst>
            </p:cNvPr>
            <p:cNvSpPr/>
            <p:nvPr/>
          </p:nvSpPr>
          <p:spPr>
            <a:xfrm>
              <a:off x="6575775" y="3763395"/>
              <a:ext cx="789537" cy="764545"/>
            </a:xfrm>
            <a:custGeom>
              <a:avLst/>
              <a:gdLst>
                <a:gd name="connsiteX0" fmla="*/ 0 w 789536"/>
                <a:gd name="connsiteY0" fmla="*/ 764545 h 764545"/>
                <a:gd name="connsiteX1" fmla="*/ 394765 w 789536"/>
                <a:gd name="connsiteY1" fmla="*/ 0 h 764545"/>
                <a:gd name="connsiteX2" fmla="*/ 394771 w 789536"/>
                <a:gd name="connsiteY2" fmla="*/ 0 h 764545"/>
                <a:gd name="connsiteX3" fmla="*/ 789536 w 789536"/>
                <a:gd name="connsiteY3" fmla="*/ 764545 h 764545"/>
                <a:gd name="connsiteX4" fmla="*/ 0 w 789536"/>
                <a:gd name="connsiteY4" fmla="*/ 764545 h 76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536" h="764545">
                  <a:moveTo>
                    <a:pt x="789536" y="0"/>
                  </a:moveTo>
                  <a:lnTo>
                    <a:pt x="394771" y="764545"/>
                  </a:lnTo>
                  <a:lnTo>
                    <a:pt x="394765" y="764545"/>
                  </a:lnTo>
                  <a:lnTo>
                    <a:pt x="0" y="0"/>
                  </a:lnTo>
                  <a:lnTo>
                    <a:pt x="789536" y="0"/>
                  </a:lnTo>
                  <a:close/>
                </a:path>
              </a:pathLst>
            </a:custGeom>
            <a:solidFill>
              <a:schemeClr val="accent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5401" tIns="0" rIns="25400" bIns="252000" numCol="1" spcCol="1270" anchor="ctr" anchorCtr="0">
              <a:noAutofit/>
            </a:bodyPr>
            <a:lstStyle/>
            <a:p>
              <a:pPr marL="0" lvl="0" indent="0" algn="ctr" defTabSz="889000" rtl="0">
                <a:lnSpc>
                  <a:spcPct val="90000"/>
                </a:lnSpc>
                <a:spcBef>
                  <a:spcPct val="0"/>
                </a:spcBef>
                <a:spcAft>
                  <a:spcPct val="35000"/>
                </a:spcAft>
                <a:buNone/>
              </a:pPr>
              <a:r>
                <a:rPr lang="nl-NL" sz="2000" b="1" kern="1200">
                  <a:solidFill>
                    <a:srgbClr val="313131"/>
                  </a:solidFill>
                  <a:latin typeface="+mj-lt"/>
                </a:rPr>
                <a:t>8%</a:t>
              </a:r>
            </a:p>
          </p:txBody>
        </p:sp>
        <p:sp>
          <p:nvSpPr>
            <p:cNvPr id="43" name="Tekstvak 41">
              <a:extLst>
                <a:ext uri="{FF2B5EF4-FFF2-40B4-BE49-F238E27FC236}">
                  <a16:creationId xmlns:a16="http://schemas.microsoft.com/office/drawing/2014/main" id="{55E6B027-CB99-66CF-39AA-5892AE718327}"/>
                </a:ext>
              </a:extLst>
            </p:cNvPr>
            <p:cNvSpPr txBox="1"/>
            <p:nvPr/>
          </p:nvSpPr>
          <p:spPr>
            <a:xfrm>
              <a:off x="7507870" y="3885367"/>
              <a:ext cx="3224652" cy="553998"/>
            </a:xfrm>
            <a:prstGeom prst="rect">
              <a:avLst/>
            </a:prstGeom>
            <a:noFill/>
          </p:spPr>
          <p:txBody>
            <a:bodyPr wrap="square" lIns="0" tIns="0" rIns="0" bIns="0" rtlCol="0" anchor="t">
              <a:spAutoFit/>
            </a:bodyPr>
            <a:lstStyle/>
            <a:p>
              <a:pPr>
                <a:lnSpc>
                  <a:spcPct val="90000"/>
                </a:lnSpc>
              </a:pPr>
              <a:r>
                <a:rPr lang="nl-NL" sz="2000" b="1" dirty="0">
                  <a:solidFill>
                    <a:srgbClr val="313131"/>
                  </a:solidFill>
                  <a:latin typeface="+mj-lt"/>
                </a:rPr>
                <a:t>24.400 </a:t>
              </a:r>
              <a:r>
                <a:rPr lang="nl-NL" sz="2000" dirty="0">
                  <a:solidFill>
                    <a:srgbClr val="313131"/>
                  </a:solidFill>
                  <a:latin typeface="+mj-lt"/>
                </a:rPr>
                <a:t>bedrijven zijn daadwerkelijk gefinancierd</a:t>
              </a:r>
            </a:p>
          </p:txBody>
        </p:sp>
      </p:grpSp>
      <p:sp>
        <p:nvSpPr>
          <p:cNvPr id="44" name="Tekstvak 959">
            <a:extLst>
              <a:ext uri="{FF2B5EF4-FFF2-40B4-BE49-F238E27FC236}">
                <a16:creationId xmlns:a16="http://schemas.microsoft.com/office/drawing/2014/main" id="{EE7BB0C8-CA42-D213-E7E9-0278511032FE}"/>
              </a:ext>
            </a:extLst>
          </p:cNvPr>
          <p:cNvSpPr txBox="1"/>
          <p:nvPr/>
        </p:nvSpPr>
        <p:spPr>
          <a:xfrm>
            <a:off x="5187364" y="4620024"/>
            <a:ext cx="5972438" cy="124649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Aft>
                <a:spcPts val="600"/>
              </a:spcAft>
            </a:pPr>
            <a:r>
              <a:rPr lang="nl-NL" dirty="0">
                <a:solidFill>
                  <a:srgbClr val="313131"/>
                </a:solidFill>
                <a:latin typeface="+mj-lt"/>
                <a:ea typeface="Calibri"/>
                <a:cs typeface="Calibri"/>
              </a:rPr>
              <a:t>Ontwikkeling zoektocht naar financiering:</a:t>
            </a:r>
          </a:p>
          <a:p>
            <a:pPr>
              <a:spcAft>
                <a:spcPts val="600"/>
              </a:spcAft>
            </a:pPr>
            <a:r>
              <a:rPr lang="nl-NL" sz="1600" b="1" dirty="0">
                <a:solidFill>
                  <a:srgbClr val="313131"/>
                </a:solidFill>
                <a:latin typeface="+mj-lt"/>
                <a:ea typeface="Calibri Light"/>
                <a:cs typeface="Calibri Light"/>
              </a:rPr>
              <a:t>38% </a:t>
            </a:r>
            <a:r>
              <a:rPr lang="nl-NL" sz="1600" dirty="0">
                <a:solidFill>
                  <a:srgbClr val="313131"/>
                </a:solidFill>
                <a:latin typeface="+mj-lt"/>
                <a:ea typeface="Calibri Light"/>
                <a:cs typeface="Calibri Light"/>
              </a:rPr>
              <a:t>verkent mogelijkheden via een financieel adviseur (31% in 2023)</a:t>
            </a:r>
            <a:endParaRPr lang="nl-NL" sz="1600" dirty="0">
              <a:solidFill>
                <a:srgbClr val="313131"/>
              </a:solidFill>
              <a:latin typeface="+mj-lt"/>
            </a:endParaRPr>
          </a:p>
          <a:p>
            <a:pPr>
              <a:spcAft>
                <a:spcPts val="600"/>
              </a:spcAft>
            </a:pPr>
            <a:r>
              <a:rPr lang="nl-NL" sz="1600" b="1" dirty="0">
                <a:solidFill>
                  <a:srgbClr val="313131"/>
                </a:solidFill>
                <a:latin typeface="+mj-lt"/>
              </a:rPr>
              <a:t>56% </a:t>
            </a:r>
            <a:r>
              <a:rPr lang="nl-NL" sz="1600" dirty="0">
                <a:solidFill>
                  <a:srgbClr val="313131"/>
                </a:solidFill>
                <a:latin typeface="+mj-lt"/>
              </a:rPr>
              <a:t>oriënteert zich via de bank (80% in 2019)</a:t>
            </a:r>
            <a:endParaRPr lang="nl-NL" dirty="0">
              <a:solidFill>
                <a:srgbClr val="313131"/>
              </a:solidFill>
              <a:latin typeface="+mj-lt"/>
            </a:endParaRPr>
          </a:p>
          <a:p>
            <a:pPr>
              <a:spcAft>
                <a:spcPts val="600"/>
              </a:spcAft>
            </a:pPr>
            <a:r>
              <a:rPr lang="nl-NL" sz="1600" b="1" dirty="0">
                <a:solidFill>
                  <a:srgbClr val="313131"/>
                </a:solidFill>
                <a:latin typeface="+mj-lt"/>
              </a:rPr>
              <a:t>40% </a:t>
            </a:r>
            <a:r>
              <a:rPr lang="nl-NL" sz="1600" dirty="0">
                <a:solidFill>
                  <a:srgbClr val="313131"/>
                </a:solidFill>
                <a:latin typeface="+mj-lt"/>
              </a:rPr>
              <a:t>oriënteert zich uitsluitend bij non-bancaire financier</a:t>
            </a:r>
            <a:endParaRPr lang="nl-NL" sz="1600" dirty="0">
              <a:solidFill>
                <a:srgbClr val="313131"/>
              </a:solidFill>
              <a:latin typeface="+mj-lt"/>
              <a:ea typeface="Calibri Light"/>
              <a:cs typeface="Calibri Light"/>
            </a:endParaRPr>
          </a:p>
        </p:txBody>
      </p:sp>
      <p:sp>
        <p:nvSpPr>
          <p:cNvPr id="45" name="Tekstvak 12">
            <a:extLst>
              <a:ext uri="{FF2B5EF4-FFF2-40B4-BE49-F238E27FC236}">
                <a16:creationId xmlns:a16="http://schemas.microsoft.com/office/drawing/2014/main" id="{DC0338BE-133A-CCB2-D02B-504761A4FAD4}"/>
              </a:ext>
            </a:extLst>
          </p:cNvPr>
          <p:cNvSpPr txBox="1"/>
          <p:nvPr/>
        </p:nvSpPr>
        <p:spPr>
          <a:xfrm>
            <a:off x="4820743" y="1201410"/>
            <a:ext cx="3634456" cy="400110"/>
          </a:xfrm>
          <a:prstGeom prst="rect">
            <a:avLst/>
          </a:prstGeom>
          <a:noFill/>
        </p:spPr>
        <p:txBody>
          <a:bodyPr wrap="none" lIns="91440" tIns="45720" rIns="91440" bIns="45720" rtlCol="0" anchor="t">
            <a:spAutoFit/>
          </a:bodyPr>
          <a:lstStyle/>
          <a:p>
            <a:r>
              <a:rPr lang="nl-NL" sz="2000" b="1" dirty="0">
                <a:solidFill>
                  <a:srgbClr val="313131"/>
                </a:solidFill>
              </a:rPr>
              <a:t>Financieringsaanvragen mkb *</a:t>
            </a:r>
          </a:p>
        </p:txBody>
      </p:sp>
      <p:sp>
        <p:nvSpPr>
          <p:cNvPr id="4" name="Slide Number Placeholder 3">
            <a:extLst>
              <a:ext uri="{FF2B5EF4-FFF2-40B4-BE49-F238E27FC236}">
                <a16:creationId xmlns:a16="http://schemas.microsoft.com/office/drawing/2014/main" id="{D1A2CFC9-5F62-F5A0-7ABE-0E26D38C751E}"/>
              </a:ext>
            </a:extLst>
          </p:cNvPr>
          <p:cNvSpPr>
            <a:spLocks noGrp="1"/>
          </p:cNvSpPr>
          <p:nvPr>
            <p:ph type="sldNum" sz="quarter" idx="12"/>
          </p:nvPr>
        </p:nvSpPr>
        <p:spPr/>
        <p:txBody>
          <a:bodyPr/>
          <a:lstStyle/>
          <a:p>
            <a:fld id="{962CB5CB-A24C-4094-B4A6-366B993DC4C5}" type="slidenum">
              <a:rPr lang="nl-NL" smtClean="0"/>
              <a:t>5</a:t>
            </a:fld>
            <a:endParaRPr lang="nl-NL" dirty="0"/>
          </a:p>
        </p:txBody>
      </p:sp>
    </p:spTree>
    <p:extLst>
      <p:ext uri="{BB962C8B-B14F-4D97-AF65-F5344CB8AC3E}">
        <p14:creationId xmlns:p14="http://schemas.microsoft.com/office/powerpoint/2010/main" val="3679108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50"/>
                                        <p:tgtEl>
                                          <p:spTgt spid="18"/>
                                        </p:tgtEl>
                                      </p:cBhvr>
                                    </p:animEffect>
                                  </p:childTnLst>
                                </p:cTn>
                              </p:par>
                              <p:par>
                                <p:cTn id="8" presetID="42" presetClass="path" presetSubtype="0" decel="100000" fill="hold" nodeType="withEffect">
                                  <p:stCondLst>
                                    <p:cond delay="0"/>
                                  </p:stCondLst>
                                  <p:childTnLst>
                                    <p:animMotion origin="layout" path="M 0.01667 -0.00046 L -3.33333E-6 -7.40741E-7 " pathEditMode="relative" rAng="0" ptsTypes="AA">
                                      <p:cBhvr>
                                        <p:cTn id="9" dur="500" fill="hold"/>
                                        <p:tgtEl>
                                          <p:spTgt spid="18"/>
                                        </p:tgtEl>
                                        <p:attrNameLst>
                                          <p:attrName>ppt_x</p:attrName>
                                          <p:attrName>ppt_y</p:attrName>
                                        </p:attrNameLst>
                                      </p:cBhvr>
                                      <p:rCtr x="-83300" y="2300"/>
                                    </p:animMotion>
                                  </p:childTnLst>
                                </p:cTn>
                              </p:par>
                              <p:par>
                                <p:cTn id="10" presetID="10" presetClass="entr" presetSubtype="0" fill="hold" nodeType="withEffect">
                                  <p:stCondLst>
                                    <p:cond delay="50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250"/>
                                        <p:tgtEl>
                                          <p:spTgt spid="24"/>
                                        </p:tgtEl>
                                      </p:cBhvr>
                                    </p:animEffect>
                                  </p:childTnLst>
                                </p:cTn>
                              </p:par>
                              <p:par>
                                <p:cTn id="13" presetID="42" presetClass="path" presetSubtype="0" decel="100000" fill="hold" nodeType="withEffect">
                                  <p:stCondLst>
                                    <p:cond delay="500"/>
                                  </p:stCondLst>
                                  <p:childTnLst>
                                    <p:animMotion origin="layout" path="M 0.01667 -0.00046 L -3.33333E-6 -1.11111E-6 " pathEditMode="relative" rAng="0" ptsTypes="AA">
                                      <p:cBhvr>
                                        <p:cTn id="14" dur="500" fill="hold"/>
                                        <p:tgtEl>
                                          <p:spTgt spid="24"/>
                                        </p:tgtEl>
                                        <p:attrNameLst>
                                          <p:attrName>ppt_x</p:attrName>
                                          <p:attrName>ppt_y</p:attrName>
                                        </p:attrNameLst>
                                      </p:cBhvr>
                                      <p:rCtr x="-83300" y="2300"/>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250"/>
                                        <p:tgtEl>
                                          <p:spTgt spid="45"/>
                                        </p:tgtEl>
                                      </p:cBhvr>
                                    </p:animEffect>
                                  </p:childTnLst>
                                </p:cTn>
                              </p:par>
                              <p:par>
                                <p:cTn id="20" presetID="42" presetClass="path" presetSubtype="0" decel="100000" fill="hold" grpId="1" nodeType="withEffect">
                                  <p:stCondLst>
                                    <p:cond delay="0"/>
                                  </p:stCondLst>
                                  <p:childTnLst>
                                    <p:animMotion origin="layout" path="M 0.01667 -0.00046 L -1.04167E-6 1.85185E-6 " pathEditMode="relative" rAng="0" ptsTypes="AA">
                                      <p:cBhvr>
                                        <p:cTn id="21" dur="500" fill="hold"/>
                                        <p:tgtEl>
                                          <p:spTgt spid="45"/>
                                        </p:tgtEl>
                                        <p:attrNameLst>
                                          <p:attrName>ppt_x</p:attrName>
                                          <p:attrName>ppt_y</p:attrName>
                                        </p:attrNameLst>
                                      </p:cBhvr>
                                      <p:rCtr x="-83300" y="2300"/>
                                    </p:animMotion>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250"/>
                                        <p:tgtEl>
                                          <p:spTgt spid="14"/>
                                        </p:tgtEl>
                                      </p:cBhvr>
                                    </p:animEffect>
                                  </p:childTnLst>
                                </p:cTn>
                              </p:par>
                              <p:par>
                                <p:cTn id="26" presetID="42" presetClass="path" presetSubtype="0" decel="100000" fill="hold" nodeType="withEffect">
                                  <p:stCondLst>
                                    <p:cond delay="0"/>
                                  </p:stCondLst>
                                  <p:childTnLst>
                                    <p:animMotion origin="layout" path="M 0.01666 -0.00046 L 4.79167E-6 -2.96296E-6 " pathEditMode="relative" rAng="0" ptsTypes="AA">
                                      <p:cBhvr>
                                        <p:cTn id="27" dur="500" fill="hold"/>
                                        <p:tgtEl>
                                          <p:spTgt spid="14"/>
                                        </p:tgtEl>
                                        <p:attrNameLst>
                                          <p:attrName>ppt_x</p:attrName>
                                          <p:attrName>ppt_y</p:attrName>
                                        </p:attrNameLst>
                                      </p:cBhvr>
                                      <p:rCtr x="-83300" y="2300"/>
                                    </p:animMotion>
                                  </p:childTnLst>
                                </p:cTn>
                              </p:par>
                              <p:par>
                                <p:cTn id="28" presetID="10" presetClass="entr" presetSubtype="0" fill="hold" grpId="0" nodeType="withEffect">
                                  <p:stCondLst>
                                    <p:cond delay="50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250"/>
                                        <p:tgtEl>
                                          <p:spTgt spid="15"/>
                                        </p:tgtEl>
                                      </p:cBhvr>
                                    </p:animEffect>
                                  </p:childTnLst>
                                </p:cTn>
                              </p:par>
                              <p:par>
                                <p:cTn id="36" presetID="42" presetClass="path" presetSubtype="0" decel="100000" fill="hold" nodeType="withEffect">
                                  <p:stCondLst>
                                    <p:cond delay="0"/>
                                  </p:stCondLst>
                                  <p:childTnLst>
                                    <p:animMotion origin="layout" path="M 0.01667 -0.00046 L -4.79167E-6 3.7037E-7 " pathEditMode="relative" rAng="0" ptsTypes="AA">
                                      <p:cBhvr>
                                        <p:cTn id="37" dur="500" fill="hold"/>
                                        <p:tgtEl>
                                          <p:spTgt spid="15"/>
                                        </p:tgtEl>
                                        <p:attrNameLst>
                                          <p:attrName>ppt_x</p:attrName>
                                          <p:attrName>ppt_y</p:attrName>
                                        </p:attrNameLst>
                                      </p:cBhvr>
                                      <p:rCtr x="-83300" y="2300"/>
                                    </p:animMotion>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250"/>
                                        <p:tgtEl>
                                          <p:spTgt spid="16"/>
                                        </p:tgtEl>
                                      </p:cBhvr>
                                    </p:animEffect>
                                  </p:childTnLst>
                                </p:cTn>
                              </p:par>
                              <p:par>
                                <p:cTn id="43" presetID="42" presetClass="path" presetSubtype="0" decel="100000" fill="hold" nodeType="withEffect">
                                  <p:stCondLst>
                                    <p:cond delay="0"/>
                                  </p:stCondLst>
                                  <p:childTnLst>
                                    <p:animMotion origin="layout" path="M 0.01667 -0.00046 L -3.75E-6 -4.81481E-6 " pathEditMode="relative" rAng="0" ptsTypes="AA">
                                      <p:cBhvr>
                                        <p:cTn id="44" dur="500" fill="hold"/>
                                        <p:tgtEl>
                                          <p:spTgt spid="16"/>
                                        </p:tgtEl>
                                        <p:attrNameLst>
                                          <p:attrName>ppt_x</p:attrName>
                                          <p:attrName>ppt_y</p:attrName>
                                        </p:attrNameLst>
                                      </p:cBhvr>
                                      <p:rCtr x="-83300" y="2300"/>
                                    </p:animMotion>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250"/>
                                        <p:tgtEl>
                                          <p:spTgt spid="17"/>
                                        </p:tgtEl>
                                      </p:cBhvr>
                                    </p:animEffect>
                                  </p:childTnLst>
                                </p:cTn>
                              </p:par>
                              <p:par>
                                <p:cTn id="50" presetID="42" presetClass="path" presetSubtype="0" decel="100000" fill="hold" nodeType="withEffect">
                                  <p:stCondLst>
                                    <p:cond delay="0"/>
                                  </p:stCondLst>
                                  <p:childTnLst>
                                    <p:animMotion origin="layout" path="M 0.01667 -0.00046 L -2.08333E-6 -1.85185E-6 " pathEditMode="relative" rAng="0" ptsTypes="AA">
                                      <p:cBhvr>
                                        <p:cTn id="51" dur="500" fill="hold"/>
                                        <p:tgtEl>
                                          <p:spTgt spid="17"/>
                                        </p:tgtEl>
                                        <p:attrNameLst>
                                          <p:attrName>ppt_x</p:attrName>
                                          <p:attrName>ppt_y</p:attrName>
                                        </p:attrNameLst>
                                      </p:cBhvr>
                                      <p:rCtr x="-83300" y="2300"/>
                                    </p:animMotion>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44"/>
                                        </p:tgtEl>
                                        <p:attrNameLst>
                                          <p:attrName>style.visibility</p:attrName>
                                        </p:attrNameLst>
                                      </p:cBhvr>
                                      <p:to>
                                        <p:strVal val="visible"/>
                                      </p:to>
                                    </p:set>
                                    <p:animEffect transition="in" filter="fade">
                                      <p:cBhvr>
                                        <p:cTn id="56" dur="250"/>
                                        <p:tgtEl>
                                          <p:spTgt spid="44"/>
                                        </p:tgtEl>
                                      </p:cBhvr>
                                    </p:animEffect>
                                  </p:childTnLst>
                                </p:cTn>
                              </p:par>
                              <p:par>
                                <p:cTn id="57" presetID="42" presetClass="path" presetSubtype="0" decel="100000" fill="hold" grpId="1" nodeType="withEffect">
                                  <p:stCondLst>
                                    <p:cond delay="0"/>
                                  </p:stCondLst>
                                  <p:childTnLst>
                                    <p:animMotion origin="layout" path="M 0.01667 -0.00046 L -2.70833E-6 -1.85185E-6 " pathEditMode="relative" rAng="0" ptsTypes="AA">
                                      <p:cBhvr>
                                        <p:cTn id="58" dur="500" fill="hold"/>
                                        <p:tgtEl>
                                          <p:spTgt spid="44"/>
                                        </p:tgtEl>
                                        <p:attrNameLst>
                                          <p:attrName>ppt_x</p:attrName>
                                          <p:attrName>ppt_y</p:attrName>
                                        </p:attrNameLst>
                                      </p:cBhvr>
                                      <p:rCtr x="-83300" y="23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4" grpId="0"/>
      <p:bldP spid="44" grpId="1"/>
      <p:bldP spid="45" grpId="0"/>
      <p:bldP spid="4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DEC4C-9CD1-3A8A-E588-0B93F7E0FE7B}"/>
              </a:ext>
            </a:extLst>
          </p:cNvPr>
          <p:cNvSpPr>
            <a:spLocks noGrp="1"/>
          </p:cNvSpPr>
          <p:nvPr>
            <p:ph type="title"/>
          </p:nvPr>
        </p:nvSpPr>
        <p:spPr>
          <a:xfrm>
            <a:off x="550863" y="368300"/>
            <a:ext cx="9613589" cy="470898"/>
          </a:xfrm>
        </p:spPr>
        <p:txBody>
          <a:bodyPr/>
          <a:lstStyle/>
          <a:p>
            <a:r>
              <a:rPr lang="nl-NL" dirty="0"/>
              <a:t>Omvang markt en advieskanaal</a:t>
            </a:r>
          </a:p>
        </p:txBody>
      </p:sp>
      <p:pic>
        <p:nvPicPr>
          <p:cNvPr id="4" name="Afbeelding 1" descr="Afbeelding met tekst, schermopname, lijn, Lettertype&#10;&#10;Door AI gegenereerde inhoud is mogelijk onjuist.">
            <a:extLst>
              <a:ext uri="{FF2B5EF4-FFF2-40B4-BE49-F238E27FC236}">
                <a16:creationId xmlns:a16="http://schemas.microsoft.com/office/drawing/2014/main" id="{E200BF6E-4DC8-7D28-0973-B308910B0CBE}"/>
              </a:ext>
            </a:extLst>
          </p:cNvPr>
          <p:cNvPicPr>
            <a:picLocks noChangeAspect="1"/>
          </p:cNvPicPr>
          <p:nvPr/>
        </p:nvPicPr>
        <p:blipFill>
          <a:blip r:embed="rId3"/>
          <a:srcRect b="17323"/>
          <a:stretch/>
        </p:blipFill>
        <p:spPr>
          <a:xfrm>
            <a:off x="263352" y="1232756"/>
            <a:ext cx="8760110" cy="4933094"/>
          </a:xfrm>
          <a:prstGeom prst="rect">
            <a:avLst/>
          </a:prstGeom>
        </p:spPr>
      </p:pic>
      <p:sp>
        <p:nvSpPr>
          <p:cNvPr id="9" name="Rectangle 8">
            <a:extLst>
              <a:ext uri="{FF2B5EF4-FFF2-40B4-BE49-F238E27FC236}">
                <a16:creationId xmlns:a16="http://schemas.microsoft.com/office/drawing/2014/main" id="{4425BF40-F2D3-8B37-8BD6-EBA52AD7A6A0}"/>
              </a:ext>
            </a:extLst>
          </p:cNvPr>
          <p:cNvSpPr/>
          <p:nvPr/>
        </p:nvSpPr>
        <p:spPr>
          <a:xfrm>
            <a:off x="9408368" y="3385460"/>
            <a:ext cx="403753" cy="216024"/>
          </a:xfrm>
          <a:prstGeom prst="rect">
            <a:avLst/>
          </a:prstGeom>
          <a:solidFill>
            <a:srgbClr val="52A31C"/>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800" dirty="0">
              <a:solidFill>
                <a:srgbClr val="313131"/>
              </a:solidFill>
            </a:endParaRPr>
          </a:p>
        </p:txBody>
      </p:sp>
      <p:sp>
        <p:nvSpPr>
          <p:cNvPr id="17" name="Content Placeholder 13">
            <a:extLst>
              <a:ext uri="{FF2B5EF4-FFF2-40B4-BE49-F238E27FC236}">
                <a16:creationId xmlns:a16="http://schemas.microsoft.com/office/drawing/2014/main" id="{977413F5-5D7C-9F49-746E-B249ED1ECD51}"/>
              </a:ext>
            </a:extLst>
          </p:cNvPr>
          <p:cNvSpPr txBox="1">
            <a:spLocks/>
          </p:cNvSpPr>
          <p:nvPr/>
        </p:nvSpPr>
        <p:spPr>
          <a:xfrm>
            <a:off x="9909989" y="3375748"/>
            <a:ext cx="1370587" cy="235449"/>
          </a:xfrm>
          <a:prstGeom prst="rect">
            <a:avLst/>
          </a:prstGeom>
        </p:spPr>
        <p:txBody>
          <a:bodyPr vert="horz" wrap="square" lIns="0" tIns="0" rIns="0" bIns="0" rtlCol="0">
            <a:spAutoFit/>
          </a:bodyPr>
          <a:lstStyle>
            <a:lvl1pPr marL="0" indent="0" algn="l" defTabSz="914400" rtl="0" eaLnBrk="1" latinLnBrk="0" hangingPunct="1">
              <a:lnSpc>
                <a:spcPct val="95000"/>
              </a:lnSpc>
              <a:spcBef>
                <a:spcPts val="400"/>
              </a:spcBef>
              <a:buFont typeface="Arial" panose="020B0604020202020204" pitchFamily="34" charset="0"/>
              <a:buNone/>
              <a:defRPr sz="2400" b="0" kern="1200">
                <a:solidFill>
                  <a:schemeClr val="tx1"/>
                </a:solidFill>
                <a:latin typeface="+mn-lt"/>
                <a:ea typeface="+mn-ea"/>
                <a:cs typeface="+mn-cs"/>
              </a:defRPr>
            </a:lvl1pPr>
            <a:lvl2pPr marL="228600" indent="-228600" algn="l" defTabSz="914400" rtl="0" eaLnBrk="1" latinLnBrk="0" hangingPunct="1">
              <a:lnSpc>
                <a:spcPct val="95000"/>
              </a:lnSpc>
              <a:spcBef>
                <a:spcPts val="400"/>
              </a:spcBef>
              <a:buSzPct val="85000"/>
              <a:buFont typeface="Arial" panose="020B0604020202020204" pitchFamily="34" charset="0"/>
              <a:buChar char="•"/>
              <a:defRPr sz="2400" kern="1200">
                <a:solidFill>
                  <a:schemeClr val="tx1"/>
                </a:solidFill>
                <a:latin typeface="+mn-lt"/>
                <a:ea typeface="+mn-ea"/>
                <a:cs typeface="+mn-cs"/>
              </a:defRPr>
            </a:lvl2pPr>
            <a:lvl3pPr marL="0" indent="0" algn="l" defTabSz="914400" rtl="0" eaLnBrk="1" latinLnBrk="0" hangingPunct="1">
              <a:lnSpc>
                <a:spcPct val="95000"/>
              </a:lnSpc>
              <a:spcBef>
                <a:spcPts val="400"/>
              </a:spcBef>
              <a:buFont typeface="Arial" panose="020B0604020202020204" pitchFamily="34" charset="0"/>
              <a:buNone/>
              <a:defRPr sz="2400" b="1" kern="1200">
                <a:solidFill>
                  <a:srgbClr val="00C3A8"/>
                </a:solidFill>
                <a:latin typeface="+mn-lt"/>
                <a:ea typeface="+mn-ea"/>
                <a:cs typeface="+mn-cs"/>
              </a:defRPr>
            </a:lvl3pPr>
            <a:lvl4pPr marL="0" indent="0" algn="l" defTabSz="914400" rtl="0" eaLnBrk="1" latinLnBrk="0" hangingPunct="1">
              <a:lnSpc>
                <a:spcPct val="95000"/>
              </a:lnSpc>
              <a:spcBef>
                <a:spcPts val="400"/>
              </a:spcBef>
              <a:buFont typeface="Arial" panose="020B0604020202020204" pitchFamily="34" charset="0"/>
              <a:buNone/>
              <a:defRPr sz="2400" b="1" kern="1200">
                <a:solidFill>
                  <a:schemeClr val="tx1"/>
                </a:solidFill>
                <a:latin typeface="+mn-lt"/>
                <a:ea typeface="+mn-ea"/>
                <a:cs typeface="+mn-cs"/>
              </a:defRPr>
            </a:lvl4pPr>
            <a:lvl5pPr marL="457200" indent="-457200" algn="l" defTabSz="914400" rtl="0" eaLnBrk="1" latinLnBrk="0" hangingPunct="1">
              <a:lnSpc>
                <a:spcPct val="95000"/>
              </a:lnSpc>
              <a:spcBef>
                <a:spcPts val="400"/>
              </a:spcBef>
              <a:buFont typeface="+mj-lt"/>
              <a:buAutoNum type="arabicPeriod"/>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5000"/>
              </a:lnSpc>
              <a:spcBef>
                <a:spcPts val="0"/>
              </a:spcBef>
            </a:pPr>
            <a:r>
              <a:rPr lang="nl-NL" sz="1800" b="1" dirty="0"/>
              <a:t>50-250</a:t>
            </a:r>
            <a:endParaRPr lang="nl-NL" sz="1800" dirty="0"/>
          </a:p>
        </p:txBody>
      </p:sp>
      <p:sp>
        <p:nvSpPr>
          <p:cNvPr id="8" name="Rectangle 7">
            <a:extLst>
              <a:ext uri="{FF2B5EF4-FFF2-40B4-BE49-F238E27FC236}">
                <a16:creationId xmlns:a16="http://schemas.microsoft.com/office/drawing/2014/main" id="{18F4D137-62C9-610A-D630-2AA5F59F19C8}"/>
              </a:ext>
            </a:extLst>
          </p:cNvPr>
          <p:cNvSpPr/>
          <p:nvPr/>
        </p:nvSpPr>
        <p:spPr>
          <a:xfrm>
            <a:off x="9408368" y="3984234"/>
            <a:ext cx="403753" cy="216024"/>
          </a:xfrm>
          <a:prstGeom prst="rect">
            <a:avLst/>
          </a:prstGeom>
          <a:solidFill>
            <a:srgbClr val="AFCC15"/>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800" dirty="0">
              <a:solidFill>
                <a:srgbClr val="313131"/>
              </a:solidFill>
            </a:endParaRPr>
          </a:p>
        </p:txBody>
      </p:sp>
      <p:sp>
        <p:nvSpPr>
          <p:cNvPr id="16" name="Content Placeholder 13">
            <a:extLst>
              <a:ext uri="{FF2B5EF4-FFF2-40B4-BE49-F238E27FC236}">
                <a16:creationId xmlns:a16="http://schemas.microsoft.com/office/drawing/2014/main" id="{197CCFC2-6E5B-EFA6-76FE-4472243509C9}"/>
              </a:ext>
            </a:extLst>
          </p:cNvPr>
          <p:cNvSpPr txBox="1">
            <a:spLocks/>
          </p:cNvSpPr>
          <p:nvPr/>
        </p:nvSpPr>
        <p:spPr>
          <a:xfrm>
            <a:off x="9909989" y="3974522"/>
            <a:ext cx="1370587" cy="235449"/>
          </a:xfrm>
          <a:prstGeom prst="rect">
            <a:avLst/>
          </a:prstGeom>
        </p:spPr>
        <p:txBody>
          <a:bodyPr vert="horz" wrap="square" lIns="0" tIns="0" rIns="0" bIns="0" rtlCol="0">
            <a:spAutoFit/>
          </a:bodyPr>
          <a:lstStyle>
            <a:lvl1pPr marL="0" indent="0" algn="l" defTabSz="914400" rtl="0" eaLnBrk="1" latinLnBrk="0" hangingPunct="1">
              <a:lnSpc>
                <a:spcPct val="95000"/>
              </a:lnSpc>
              <a:spcBef>
                <a:spcPts val="400"/>
              </a:spcBef>
              <a:buFont typeface="Arial" panose="020B0604020202020204" pitchFamily="34" charset="0"/>
              <a:buNone/>
              <a:defRPr sz="2400" b="0" kern="1200">
                <a:solidFill>
                  <a:schemeClr val="tx1"/>
                </a:solidFill>
                <a:latin typeface="+mn-lt"/>
                <a:ea typeface="+mn-ea"/>
                <a:cs typeface="+mn-cs"/>
              </a:defRPr>
            </a:lvl1pPr>
            <a:lvl2pPr marL="228600" indent="-228600" algn="l" defTabSz="914400" rtl="0" eaLnBrk="1" latinLnBrk="0" hangingPunct="1">
              <a:lnSpc>
                <a:spcPct val="95000"/>
              </a:lnSpc>
              <a:spcBef>
                <a:spcPts val="400"/>
              </a:spcBef>
              <a:buSzPct val="85000"/>
              <a:buFont typeface="Arial" panose="020B0604020202020204" pitchFamily="34" charset="0"/>
              <a:buChar char="•"/>
              <a:defRPr sz="2400" kern="1200">
                <a:solidFill>
                  <a:schemeClr val="tx1"/>
                </a:solidFill>
                <a:latin typeface="+mn-lt"/>
                <a:ea typeface="+mn-ea"/>
                <a:cs typeface="+mn-cs"/>
              </a:defRPr>
            </a:lvl2pPr>
            <a:lvl3pPr marL="0" indent="0" algn="l" defTabSz="914400" rtl="0" eaLnBrk="1" latinLnBrk="0" hangingPunct="1">
              <a:lnSpc>
                <a:spcPct val="95000"/>
              </a:lnSpc>
              <a:spcBef>
                <a:spcPts val="400"/>
              </a:spcBef>
              <a:buFont typeface="Arial" panose="020B0604020202020204" pitchFamily="34" charset="0"/>
              <a:buNone/>
              <a:defRPr sz="2400" b="1" kern="1200">
                <a:solidFill>
                  <a:srgbClr val="00C3A8"/>
                </a:solidFill>
                <a:latin typeface="+mn-lt"/>
                <a:ea typeface="+mn-ea"/>
                <a:cs typeface="+mn-cs"/>
              </a:defRPr>
            </a:lvl3pPr>
            <a:lvl4pPr marL="0" indent="0" algn="l" defTabSz="914400" rtl="0" eaLnBrk="1" latinLnBrk="0" hangingPunct="1">
              <a:lnSpc>
                <a:spcPct val="95000"/>
              </a:lnSpc>
              <a:spcBef>
                <a:spcPts val="400"/>
              </a:spcBef>
              <a:buFont typeface="Arial" panose="020B0604020202020204" pitchFamily="34" charset="0"/>
              <a:buNone/>
              <a:defRPr sz="2400" b="1" kern="1200">
                <a:solidFill>
                  <a:schemeClr val="tx1"/>
                </a:solidFill>
                <a:latin typeface="+mn-lt"/>
                <a:ea typeface="+mn-ea"/>
                <a:cs typeface="+mn-cs"/>
              </a:defRPr>
            </a:lvl4pPr>
            <a:lvl5pPr marL="457200" indent="-457200" algn="l" defTabSz="914400" rtl="0" eaLnBrk="1" latinLnBrk="0" hangingPunct="1">
              <a:lnSpc>
                <a:spcPct val="95000"/>
              </a:lnSpc>
              <a:spcBef>
                <a:spcPts val="400"/>
              </a:spcBef>
              <a:buFont typeface="+mj-lt"/>
              <a:buAutoNum type="arabicPeriod"/>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5000"/>
              </a:lnSpc>
              <a:spcBef>
                <a:spcPts val="0"/>
              </a:spcBef>
            </a:pPr>
            <a:r>
              <a:rPr lang="nl-NL" sz="1800" b="1" dirty="0"/>
              <a:t>10-50</a:t>
            </a:r>
            <a:endParaRPr lang="nl-NL" sz="1800" dirty="0"/>
          </a:p>
        </p:txBody>
      </p:sp>
      <p:sp>
        <p:nvSpPr>
          <p:cNvPr id="7" name="Rectangle 6">
            <a:extLst>
              <a:ext uri="{FF2B5EF4-FFF2-40B4-BE49-F238E27FC236}">
                <a16:creationId xmlns:a16="http://schemas.microsoft.com/office/drawing/2014/main" id="{D996138B-E558-96D1-F0B3-983DC310AE94}"/>
              </a:ext>
            </a:extLst>
          </p:cNvPr>
          <p:cNvSpPr/>
          <p:nvPr/>
        </p:nvSpPr>
        <p:spPr>
          <a:xfrm>
            <a:off x="9408368" y="4583008"/>
            <a:ext cx="403753" cy="216024"/>
          </a:xfrm>
          <a:prstGeom prst="rect">
            <a:avLst/>
          </a:prstGeom>
          <a:solidFill>
            <a:srgbClr val="1757B8"/>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800" dirty="0">
              <a:solidFill>
                <a:srgbClr val="313131"/>
              </a:solidFill>
            </a:endParaRPr>
          </a:p>
        </p:txBody>
      </p:sp>
      <p:sp>
        <p:nvSpPr>
          <p:cNvPr id="15" name="Content Placeholder 13">
            <a:extLst>
              <a:ext uri="{FF2B5EF4-FFF2-40B4-BE49-F238E27FC236}">
                <a16:creationId xmlns:a16="http://schemas.microsoft.com/office/drawing/2014/main" id="{6DD4CE21-F566-E9B1-D491-458C7D3E749E}"/>
              </a:ext>
            </a:extLst>
          </p:cNvPr>
          <p:cNvSpPr txBox="1">
            <a:spLocks/>
          </p:cNvSpPr>
          <p:nvPr/>
        </p:nvSpPr>
        <p:spPr>
          <a:xfrm>
            <a:off x="9909989" y="4573296"/>
            <a:ext cx="1370587" cy="235449"/>
          </a:xfrm>
          <a:prstGeom prst="rect">
            <a:avLst/>
          </a:prstGeom>
        </p:spPr>
        <p:txBody>
          <a:bodyPr vert="horz" wrap="square" lIns="0" tIns="0" rIns="0" bIns="0" rtlCol="0">
            <a:spAutoFit/>
          </a:bodyPr>
          <a:lstStyle>
            <a:lvl1pPr marL="0" indent="0" algn="l" defTabSz="914400" rtl="0" eaLnBrk="1" latinLnBrk="0" hangingPunct="1">
              <a:lnSpc>
                <a:spcPct val="95000"/>
              </a:lnSpc>
              <a:spcBef>
                <a:spcPts val="400"/>
              </a:spcBef>
              <a:buFont typeface="Arial" panose="020B0604020202020204" pitchFamily="34" charset="0"/>
              <a:buNone/>
              <a:defRPr sz="2400" b="0" kern="1200">
                <a:solidFill>
                  <a:schemeClr val="tx1"/>
                </a:solidFill>
                <a:latin typeface="+mn-lt"/>
                <a:ea typeface="+mn-ea"/>
                <a:cs typeface="+mn-cs"/>
              </a:defRPr>
            </a:lvl1pPr>
            <a:lvl2pPr marL="228600" indent="-228600" algn="l" defTabSz="914400" rtl="0" eaLnBrk="1" latinLnBrk="0" hangingPunct="1">
              <a:lnSpc>
                <a:spcPct val="95000"/>
              </a:lnSpc>
              <a:spcBef>
                <a:spcPts val="400"/>
              </a:spcBef>
              <a:buSzPct val="85000"/>
              <a:buFont typeface="Arial" panose="020B0604020202020204" pitchFamily="34" charset="0"/>
              <a:buChar char="•"/>
              <a:defRPr sz="2400" kern="1200">
                <a:solidFill>
                  <a:schemeClr val="tx1"/>
                </a:solidFill>
                <a:latin typeface="+mn-lt"/>
                <a:ea typeface="+mn-ea"/>
                <a:cs typeface="+mn-cs"/>
              </a:defRPr>
            </a:lvl2pPr>
            <a:lvl3pPr marL="0" indent="0" algn="l" defTabSz="914400" rtl="0" eaLnBrk="1" latinLnBrk="0" hangingPunct="1">
              <a:lnSpc>
                <a:spcPct val="95000"/>
              </a:lnSpc>
              <a:spcBef>
                <a:spcPts val="400"/>
              </a:spcBef>
              <a:buFont typeface="Arial" panose="020B0604020202020204" pitchFamily="34" charset="0"/>
              <a:buNone/>
              <a:defRPr sz="2400" b="1" kern="1200">
                <a:solidFill>
                  <a:srgbClr val="00C3A8"/>
                </a:solidFill>
                <a:latin typeface="+mn-lt"/>
                <a:ea typeface="+mn-ea"/>
                <a:cs typeface="+mn-cs"/>
              </a:defRPr>
            </a:lvl3pPr>
            <a:lvl4pPr marL="0" indent="0" algn="l" defTabSz="914400" rtl="0" eaLnBrk="1" latinLnBrk="0" hangingPunct="1">
              <a:lnSpc>
                <a:spcPct val="95000"/>
              </a:lnSpc>
              <a:spcBef>
                <a:spcPts val="400"/>
              </a:spcBef>
              <a:buFont typeface="Arial" panose="020B0604020202020204" pitchFamily="34" charset="0"/>
              <a:buNone/>
              <a:defRPr sz="2400" b="1" kern="1200">
                <a:solidFill>
                  <a:schemeClr val="tx1"/>
                </a:solidFill>
                <a:latin typeface="+mn-lt"/>
                <a:ea typeface="+mn-ea"/>
                <a:cs typeface="+mn-cs"/>
              </a:defRPr>
            </a:lvl4pPr>
            <a:lvl5pPr marL="457200" indent="-457200" algn="l" defTabSz="914400" rtl="0" eaLnBrk="1" latinLnBrk="0" hangingPunct="1">
              <a:lnSpc>
                <a:spcPct val="95000"/>
              </a:lnSpc>
              <a:spcBef>
                <a:spcPts val="400"/>
              </a:spcBef>
              <a:buFont typeface="+mj-lt"/>
              <a:buAutoNum type="arabicPeriod"/>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5000"/>
              </a:lnSpc>
              <a:spcBef>
                <a:spcPts val="0"/>
              </a:spcBef>
            </a:pPr>
            <a:r>
              <a:rPr lang="nl-NL" sz="1800" b="1" dirty="0"/>
              <a:t>2-10</a:t>
            </a:r>
            <a:endParaRPr lang="nl-NL" sz="1800" dirty="0"/>
          </a:p>
        </p:txBody>
      </p:sp>
      <p:sp>
        <p:nvSpPr>
          <p:cNvPr id="6" name="Rectangle 5">
            <a:extLst>
              <a:ext uri="{FF2B5EF4-FFF2-40B4-BE49-F238E27FC236}">
                <a16:creationId xmlns:a16="http://schemas.microsoft.com/office/drawing/2014/main" id="{0EC2CFDC-A7F7-3FE4-1FCA-DE432CEE9DBB}"/>
              </a:ext>
            </a:extLst>
          </p:cNvPr>
          <p:cNvSpPr/>
          <p:nvPr/>
        </p:nvSpPr>
        <p:spPr>
          <a:xfrm>
            <a:off x="9408368" y="5181784"/>
            <a:ext cx="403753" cy="216024"/>
          </a:xfrm>
          <a:prstGeom prst="rect">
            <a:avLst/>
          </a:prstGeom>
          <a:solidFill>
            <a:srgbClr val="0FA1C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800" dirty="0">
              <a:solidFill>
                <a:srgbClr val="313131"/>
              </a:solidFill>
            </a:endParaRPr>
          </a:p>
        </p:txBody>
      </p:sp>
      <p:sp>
        <p:nvSpPr>
          <p:cNvPr id="25" name="Content Placeholder 13">
            <a:extLst>
              <a:ext uri="{FF2B5EF4-FFF2-40B4-BE49-F238E27FC236}">
                <a16:creationId xmlns:a16="http://schemas.microsoft.com/office/drawing/2014/main" id="{859C5A5B-8CB0-F5BB-B329-DA70D436EC97}"/>
              </a:ext>
            </a:extLst>
          </p:cNvPr>
          <p:cNvSpPr txBox="1">
            <a:spLocks/>
          </p:cNvSpPr>
          <p:nvPr/>
        </p:nvSpPr>
        <p:spPr>
          <a:xfrm>
            <a:off x="9909989" y="5172072"/>
            <a:ext cx="1370587" cy="235449"/>
          </a:xfrm>
          <a:prstGeom prst="rect">
            <a:avLst/>
          </a:prstGeom>
        </p:spPr>
        <p:txBody>
          <a:bodyPr vert="horz" wrap="square" lIns="0" tIns="0" rIns="0" bIns="0" rtlCol="0" anchor="ctr" anchorCtr="0">
            <a:spAutoFit/>
          </a:bodyPr>
          <a:lstStyle>
            <a:lvl1pPr marL="0" indent="0" algn="l" defTabSz="914400" rtl="0" eaLnBrk="1" latinLnBrk="0" hangingPunct="1">
              <a:lnSpc>
                <a:spcPct val="95000"/>
              </a:lnSpc>
              <a:spcBef>
                <a:spcPts val="400"/>
              </a:spcBef>
              <a:buFont typeface="Arial" panose="020B0604020202020204" pitchFamily="34" charset="0"/>
              <a:buNone/>
              <a:defRPr sz="2400" b="0" kern="1200">
                <a:solidFill>
                  <a:schemeClr val="tx1"/>
                </a:solidFill>
                <a:latin typeface="+mn-lt"/>
                <a:ea typeface="+mn-ea"/>
                <a:cs typeface="+mn-cs"/>
              </a:defRPr>
            </a:lvl1pPr>
            <a:lvl2pPr marL="228600" indent="-228600" algn="l" defTabSz="914400" rtl="0" eaLnBrk="1" latinLnBrk="0" hangingPunct="1">
              <a:lnSpc>
                <a:spcPct val="95000"/>
              </a:lnSpc>
              <a:spcBef>
                <a:spcPts val="400"/>
              </a:spcBef>
              <a:buSzPct val="85000"/>
              <a:buFont typeface="Arial" panose="020B0604020202020204" pitchFamily="34" charset="0"/>
              <a:buChar char="•"/>
              <a:defRPr sz="2400" kern="1200">
                <a:solidFill>
                  <a:schemeClr val="tx1"/>
                </a:solidFill>
                <a:latin typeface="+mn-lt"/>
                <a:ea typeface="+mn-ea"/>
                <a:cs typeface="+mn-cs"/>
              </a:defRPr>
            </a:lvl2pPr>
            <a:lvl3pPr marL="0" indent="0" algn="l" defTabSz="914400" rtl="0" eaLnBrk="1" latinLnBrk="0" hangingPunct="1">
              <a:lnSpc>
                <a:spcPct val="95000"/>
              </a:lnSpc>
              <a:spcBef>
                <a:spcPts val="400"/>
              </a:spcBef>
              <a:buFont typeface="Arial" panose="020B0604020202020204" pitchFamily="34" charset="0"/>
              <a:buNone/>
              <a:defRPr sz="2400" b="1" kern="1200">
                <a:solidFill>
                  <a:srgbClr val="00C3A8"/>
                </a:solidFill>
                <a:latin typeface="+mn-lt"/>
                <a:ea typeface="+mn-ea"/>
                <a:cs typeface="+mn-cs"/>
              </a:defRPr>
            </a:lvl3pPr>
            <a:lvl4pPr marL="0" indent="0" algn="l" defTabSz="914400" rtl="0" eaLnBrk="1" latinLnBrk="0" hangingPunct="1">
              <a:lnSpc>
                <a:spcPct val="95000"/>
              </a:lnSpc>
              <a:spcBef>
                <a:spcPts val="400"/>
              </a:spcBef>
              <a:buFont typeface="Arial" panose="020B0604020202020204" pitchFamily="34" charset="0"/>
              <a:buNone/>
              <a:defRPr sz="2400" b="1" kern="1200">
                <a:solidFill>
                  <a:schemeClr val="tx1"/>
                </a:solidFill>
                <a:latin typeface="+mn-lt"/>
                <a:ea typeface="+mn-ea"/>
                <a:cs typeface="+mn-cs"/>
              </a:defRPr>
            </a:lvl4pPr>
            <a:lvl5pPr marL="457200" indent="-457200" algn="l" defTabSz="914400" rtl="0" eaLnBrk="1" latinLnBrk="0" hangingPunct="1">
              <a:lnSpc>
                <a:spcPct val="95000"/>
              </a:lnSpc>
              <a:spcBef>
                <a:spcPts val="400"/>
              </a:spcBef>
              <a:buFont typeface="+mj-lt"/>
              <a:buAutoNum type="arabicPeriod"/>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5000"/>
              </a:lnSpc>
              <a:spcBef>
                <a:spcPts val="0"/>
              </a:spcBef>
            </a:pPr>
            <a:r>
              <a:rPr lang="nl-NL" sz="1800" b="1" dirty="0"/>
              <a:t>1</a:t>
            </a:r>
            <a:endParaRPr lang="nl-NL" sz="1800" dirty="0"/>
          </a:p>
        </p:txBody>
      </p:sp>
      <p:sp>
        <p:nvSpPr>
          <p:cNvPr id="24" name="Content Placeholder 13">
            <a:extLst>
              <a:ext uri="{FF2B5EF4-FFF2-40B4-BE49-F238E27FC236}">
                <a16:creationId xmlns:a16="http://schemas.microsoft.com/office/drawing/2014/main" id="{6FD1CD24-45CC-FB46-A5EA-83005DB032F1}"/>
              </a:ext>
            </a:extLst>
          </p:cNvPr>
          <p:cNvSpPr txBox="1">
            <a:spLocks/>
          </p:cNvSpPr>
          <p:nvPr/>
        </p:nvSpPr>
        <p:spPr>
          <a:xfrm>
            <a:off x="9408368" y="1973498"/>
            <a:ext cx="2090667" cy="470898"/>
          </a:xfrm>
          <a:prstGeom prst="rect">
            <a:avLst/>
          </a:prstGeom>
        </p:spPr>
        <p:txBody>
          <a:bodyPr vert="horz" lIns="0" tIns="0" rIns="0" bIns="0" rtlCol="0" anchor="ctr" anchorCtr="0">
            <a:spAutoFit/>
          </a:bodyPr>
          <a:lstStyle>
            <a:lvl1pPr marL="0" indent="0" algn="l" defTabSz="914400" rtl="0" eaLnBrk="1" latinLnBrk="0" hangingPunct="1">
              <a:lnSpc>
                <a:spcPct val="95000"/>
              </a:lnSpc>
              <a:spcBef>
                <a:spcPts val="400"/>
              </a:spcBef>
              <a:buFont typeface="Arial" panose="020B0604020202020204" pitchFamily="34" charset="0"/>
              <a:buNone/>
              <a:defRPr sz="2400" b="0" kern="1200">
                <a:solidFill>
                  <a:schemeClr val="tx1"/>
                </a:solidFill>
                <a:latin typeface="+mn-lt"/>
                <a:ea typeface="+mn-ea"/>
                <a:cs typeface="+mn-cs"/>
              </a:defRPr>
            </a:lvl1pPr>
            <a:lvl2pPr marL="228600" indent="-228600" algn="l" defTabSz="914400" rtl="0" eaLnBrk="1" latinLnBrk="0" hangingPunct="1">
              <a:lnSpc>
                <a:spcPct val="95000"/>
              </a:lnSpc>
              <a:spcBef>
                <a:spcPts val="400"/>
              </a:spcBef>
              <a:buSzPct val="85000"/>
              <a:buFont typeface="Arial" panose="020B0604020202020204" pitchFamily="34" charset="0"/>
              <a:buChar char="•"/>
              <a:defRPr sz="2400" kern="1200">
                <a:solidFill>
                  <a:schemeClr val="tx1"/>
                </a:solidFill>
                <a:latin typeface="+mn-lt"/>
                <a:ea typeface="+mn-ea"/>
                <a:cs typeface="+mn-cs"/>
              </a:defRPr>
            </a:lvl2pPr>
            <a:lvl3pPr marL="0" indent="0" algn="l" defTabSz="914400" rtl="0" eaLnBrk="1" latinLnBrk="0" hangingPunct="1">
              <a:lnSpc>
                <a:spcPct val="95000"/>
              </a:lnSpc>
              <a:spcBef>
                <a:spcPts val="400"/>
              </a:spcBef>
              <a:buFont typeface="Arial" panose="020B0604020202020204" pitchFamily="34" charset="0"/>
              <a:buNone/>
              <a:defRPr sz="2400" b="1" kern="1200">
                <a:solidFill>
                  <a:srgbClr val="00C3A8"/>
                </a:solidFill>
                <a:latin typeface="+mn-lt"/>
                <a:ea typeface="+mn-ea"/>
                <a:cs typeface="+mn-cs"/>
              </a:defRPr>
            </a:lvl3pPr>
            <a:lvl4pPr marL="0" indent="0" algn="l" defTabSz="914400" rtl="0" eaLnBrk="1" latinLnBrk="0" hangingPunct="1">
              <a:lnSpc>
                <a:spcPct val="95000"/>
              </a:lnSpc>
              <a:spcBef>
                <a:spcPts val="400"/>
              </a:spcBef>
              <a:buFont typeface="Arial" panose="020B0604020202020204" pitchFamily="34" charset="0"/>
              <a:buNone/>
              <a:defRPr sz="2400" b="1" kern="1200">
                <a:solidFill>
                  <a:schemeClr val="tx1"/>
                </a:solidFill>
                <a:latin typeface="+mn-lt"/>
                <a:ea typeface="+mn-ea"/>
                <a:cs typeface="+mn-cs"/>
              </a:defRPr>
            </a:lvl4pPr>
            <a:lvl5pPr marL="457200" indent="-457200" algn="l" defTabSz="914400" rtl="0" eaLnBrk="1" latinLnBrk="0" hangingPunct="1">
              <a:lnSpc>
                <a:spcPct val="95000"/>
              </a:lnSpc>
              <a:spcBef>
                <a:spcPts val="400"/>
              </a:spcBef>
              <a:buFont typeface="+mj-lt"/>
              <a:buAutoNum type="arabicPeriod"/>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5000"/>
              </a:lnSpc>
              <a:spcBef>
                <a:spcPts val="0"/>
              </a:spcBef>
            </a:pPr>
            <a:r>
              <a:rPr lang="nl-NL" sz="1800" b="1" dirty="0"/>
              <a:t>Aantal </a:t>
            </a:r>
            <a:r>
              <a:rPr lang="nl-NL" sz="1800" dirty="0"/>
              <a:t>werkzame persoon</a:t>
            </a:r>
          </a:p>
        </p:txBody>
      </p:sp>
      <p:sp>
        <p:nvSpPr>
          <p:cNvPr id="10" name="Rectangle 9">
            <a:extLst>
              <a:ext uri="{FF2B5EF4-FFF2-40B4-BE49-F238E27FC236}">
                <a16:creationId xmlns:a16="http://schemas.microsoft.com/office/drawing/2014/main" id="{018F02DA-BC54-D171-D859-BC1E50EF30A1}"/>
              </a:ext>
            </a:extLst>
          </p:cNvPr>
          <p:cNvSpPr/>
          <p:nvPr/>
        </p:nvSpPr>
        <p:spPr>
          <a:xfrm>
            <a:off x="9408368" y="2786687"/>
            <a:ext cx="403753" cy="216024"/>
          </a:xfrm>
          <a:prstGeom prst="rect">
            <a:avLst/>
          </a:prstGeom>
          <a:solidFill>
            <a:srgbClr val="F49209"/>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800" dirty="0">
              <a:solidFill>
                <a:srgbClr val="313131"/>
              </a:solidFill>
            </a:endParaRPr>
          </a:p>
        </p:txBody>
      </p:sp>
      <p:sp>
        <p:nvSpPr>
          <p:cNvPr id="18" name="Content Placeholder 13">
            <a:extLst>
              <a:ext uri="{FF2B5EF4-FFF2-40B4-BE49-F238E27FC236}">
                <a16:creationId xmlns:a16="http://schemas.microsoft.com/office/drawing/2014/main" id="{5A261A10-521E-89C8-7938-9BA5AAE5636A}"/>
              </a:ext>
            </a:extLst>
          </p:cNvPr>
          <p:cNvSpPr txBox="1">
            <a:spLocks/>
          </p:cNvSpPr>
          <p:nvPr/>
        </p:nvSpPr>
        <p:spPr>
          <a:xfrm>
            <a:off x="9909989" y="2776974"/>
            <a:ext cx="1370587" cy="235449"/>
          </a:xfrm>
          <a:prstGeom prst="rect">
            <a:avLst/>
          </a:prstGeom>
        </p:spPr>
        <p:txBody>
          <a:bodyPr vert="horz" wrap="square" lIns="0" tIns="0" rIns="0" bIns="0" rtlCol="0">
            <a:spAutoFit/>
          </a:bodyPr>
          <a:lstStyle>
            <a:lvl1pPr marL="0" indent="0" algn="l" defTabSz="914400" rtl="0" eaLnBrk="1" latinLnBrk="0" hangingPunct="1">
              <a:lnSpc>
                <a:spcPct val="95000"/>
              </a:lnSpc>
              <a:spcBef>
                <a:spcPts val="400"/>
              </a:spcBef>
              <a:buFont typeface="Arial" panose="020B0604020202020204" pitchFamily="34" charset="0"/>
              <a:buNone/>
              <a:defRPr sz="2400" b="0" kern="1200">
                <a:solidFill>
                  <a:schemeClr val="tx1"/>
                </a:solidFill>
                <a:latin typeface="+mn-lt"/>
                <a:ea typeface="+mn-ea"/>
                <a:cs typeface="+mn-cs"/>
              </a:defRPr>
            </a:lvl1pPr>
            <a:lvl2pPr marL="228600" indent="-228600" algn="l" defTabSz="914400" rtl="0" eaLnBrk="1" latinLnBrk="0" hangingPunct="1">
              <a:lnSpc>
                <a:spcPct val="95000"/>
              </a:lnSpc>
              <a:spcBef>
                <a:spcPts val="400"/>
              </a:spcBef>
              <a:buSzPct val="85000"/>
              <a:buFont typeface="Arial" panose="020B0604020202020204" pitchFamily="34" charset="0"/>
              <a:buChar char="•"/>
              <a:defRPr sz="2400" kern="1200">
                <a:solidFill>
                  <a:schemeClr val="tx1"/>
                </a:solidFill>
                <a:latin typeface="+mn-lt"/>
                <a:ea typeface="+mn-ea"/>
                <a:cs typeface="+mn-cs"/>
              </a:defRPr>
            </a:lvl2pPr>
            <a:lvl3pPr marL="0" indent="0" algn="l" defTabSz="914400" rtl="0" eaLnBrk="1" latinLnBrk="0" hangingPunct="1">
              <a:lnSpc>
                <a:spcPct val="95000"/>
              </a:lnSpc>
              <a:spcBef>
                <a:spcPts val="400"/>
              </a:spcBef>
              <a:buFont typeface="Arial" panose="020B0604020202020204" pitchFamily="34" charset="0"/>
              <a:buNone/>
              <a:defRPr sz="2400" b="1" kern="1200">
                <a:solidFill>
                  <a:srgbClr val="00C3A8"/>
                </a:solidFill>
                <a:latin typeface="+mn-lt"/>
                <a:ea typeface="+mn-ea"/>
                <a:cs typeface="+mn-cs"/>
              </a:defRPr>
            </a:lvl3pPr>
            <a:lvl4pPr marL="0" indent="0" algn="l" defTabSz="914400" rtl="0" eaLnBrk="1" latinLnBrk="0" hangingPunct="1">
              <a:lnSpc>
                <a:spcPct val="95000"/>
              </a:lnSpc>
              <a:spcBef>
                <a:spcPts val="400"/>
              </a:spcBef>
              <a:buFont typeface="Arial" panose="020B0604020202020204" pitchFamily="34" charset="0"/>
              <a:buNone/>
              <a:defRPr sz="2400" b="1" kern="1200">
                <a:solidFill>
                  <a:schemeClr val="tx1"/>
                </a:solidFill>
                <a:latin typeface="+mn-lt"/>
                <a:ea typeface="+mn-ea"/>
                <a:cs typeface="+mn-cs"/>
              </a:defRPr>
            </a:lvl4pPr>
            <a:lvl5pPr marL="457200" indent="-457200" algn="l" defTabSz="914400" rtl="0" eaLnBrk="1" latinLnBrk="0" hangingPunct="1">
              <a:lnSpc>
                <a:spcPct val="95000"/>
              </a:lnSpc>
              <a:spcBef>
                <a:spcPts val="400"/>
              </a:spcBef>
              <a:buFont typeface="+mj-lt"/>
              <a:buAutoNum type="arabicPeriod"/>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5000"/>
              </a:lnSpc>
              <a:spcBef>
                <a:spcPts val="0"/>
              </a:spcBef>
            </a:pPr>
            <a:r>
              <a:rPr lang="nl-NL" sz="1800" b="1" dirty="0"/>
              <a:t>250 en meer</a:t>
            </a:r>
            <a:endParaRPr lang="nl-NL" sz="1800" dirty="0"/>
          </a:p>
        </p:txBody>
      </p:sp>
      <p:sp>
        <p:nvSpPr>
          <p:cNvPr id="29" name="Rectangle 28">
            <a:extLst>
              <a:ext uri="{FF2B5EF4-FFF2-40B4-BE49-F238E27FC236}">
                <a16:creationId xmlns:a16="http://schemas.microsoft.com/office/drawing/2014/main" id="{47B7B19B-C95B-1F3C-2C5D-27BDE2DF163B}"/>
              </a:ext>
            </a:extLst>
          </p:cNvPr>
          <p:cNvSpPr/>
          <p:nvPr/>
        </p:nvSpPr>
        <p:spPr>
          <a:xfrm>
            <a:off x="1811524" y="5474878"/>
            <a:ext cx="396044" cy="150366"/>
          </a:xfrm>
          <a:prstGeom prst="rect">
            <a:avLst/>
          </a:prstGeom>
          <a:solidFill>
            <a:srgbClr val="EFF0EF"/>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800" dirty="0">
              <a:solidFill>
                <a:srgbClr val="313131"/>
              </a:solidFill>
            </a:endParaRPr>
          </a:p>
        </p:txBody>
      </p:sp>
      <p:sp>
        <p:nvSpPr>
          <p:cNvPr id="30" name="Rectangle 29">
            <a:extLst>
              <a:ext uri="{FF2B5EF4-FFF2-40B4-BE49-F238E27FC236}">
                <a16:creationId xmlns:a16="http://schemas.microsoft.com/office/drawing/2014/main" id="{B0D7BECB-5322-FF8C-F0D0-65888BD76FBD}"/>
              </a:ext>
            </a:extLst>
          </p:cNvPr>
          <p:cNvSpPr/>
          <p:nvPr/>
        </p:nvSpPr>
        <p:spPr>
          <a:xfrm>
            <a:off x="2639616" y="5474878"/>
            <a:ext cx="396044" cy="150366"/>
          </a:xfrm>
          <a:prstGeom prst="rect">
            <a:avLst/>
          </a:prstGeom>
          <a:solidFill>
            <a:srgbClr val="EFF0EF"/>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800" dirty="0">
              <a:solidFill>
                <a:srgbClr val="313131"/>
              </a:solidFill>
            </a:endParaRPr>
          </a:p>
        </p:txBody>
      </p:sp>
      <p:sp>
        <p:nvSpPr>
          <p:cNvPr id="31" name="Rectangle 30">
            <a:extLst>
              <a:ext uri="{FF2B5EF4-FFF2-40B4-BE49-F238E27FC236}">
                <a16:creationId xmlns:a16="http://schemas.microsoft.com/office/drawing/2014/main" id="{1D23C776-ABEF-6337-6239-9C07541082D6}"/>
              </a:ext>
            </a:extLst>
          </p:cNvPr>
          <p:cNvSpPr/>
          <p:nvPr/>
        </p:nvSpPr>
        <p:spPr>
          <a:xfrm>
            <a:off x="3431704" y="5474878"/>
            <a:ext cx="396044" cy="150366"/>
          </a:xfrm>
          <a:prstGeom prst="rect">
            <a:avLst/>
          </a:prstGeom>
          <a:solidFill>
            <a:srgbClr val="EFF0EF"/>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800" dirty="0">
              <a:solidFill>
                <a:srgbClr val="313131"/>
              </a:solidFill>
            </a:endParaRPr>
          </a:p>
        </p:txBody>
      </p:sp>
      <p:sp>
        <p:nvSpPr>
          <p:cNvPr id="32" name="Rectangle 31">
            <a:extLst>
              <a:ext uri="{FF2B5EF4-FFF2-40B4-BE49-F238E27FC236}">
                <a16:creationId xmlns:a16="http://schemas.microsoft.com/office/drawing/2014/main" id="{68DE2688-EFD2-9FD3-D7F6-E559450243BA}"/>
              </a:ext>
            </a:extLst>
          </p:cNvPr>
          <p:cNvSpPr/>
          <p:nvPr/>
        </p:nvSpPr>
        <p:spPr>
          <a:xfrm>
            <a:off x="4247363" y="5474878"/>
            <a:ext cx="396044" cy="150366"/>
          </a:xfrm>
          <a:prstGeom prst="rect">
            <a:avLst/>
          </a:prstGeom>
          <a:solidFill>
            <a:srgbClr val="EFF0EF"/>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800" dirty="0">
              <a:solidFill>
                <a:srgbClr val="313131"/>
              </a:solidFill>
            </a:endParaRPr>
          </a:p>
        </p:txBody>
      </p:sp>
      <p:sp>
        <p:nvSpPr>
          <p:cNvPr id="33" name="Rectangle 32">
            <a:extLst>
              <a:ext uri="{FF2B5EF4-FFF2-40B4-BE49-F238E27FC236}">
                <a16:creationId xmlns:a16="http://schemas.microsoft.com/office/drawing/2014/main" id="{CB6674D8-96D6-032A-8D25-E09133AE20B7}"/>
              </a:ext>
            </a:extLst>
          </p:cNvPr>
          <p:cNvSpPr/>
          <p:nvPr/>
        </p:nvSpPr>
        <p:spPr>
          <a:xfrm>
            <a:off x="5068456" y="5474878"/>
            <a:ext cx="396044" cy="150366"/>
          </a:xfrm>
          <a:prstGeom prst="rect">
            <a:avLst/>
          </a:prstGeom>
          <a:solidFill>
            <a:srgbClr val="EFF0EF"/>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800" dirty="0">
              <a:solidFill>
                <a:srgbClr val="313131"/>
              </a:solidFill>
            </a:endParaRPr>
          </a:p>
        </p:txBody>
      </p:sp>
      <p:sp>
        <p:nvSpPr>
          <p:cNvPr id="34" name="Rectangle 33">
            <a:extLst>
              <a:ext uri="{FF2B5EF4-FFF2-40B4-BE49-F238E27FC236}">
                <a16:creationId xmlns:a16="http://schemas.microsoft.com/office/drawing/2014/main" id="{D2F6D49F-AFD2-2FE2-2C81-2BFB5753B231}"/>
              </a:ext>
            </a:extLst>
          </p:cNvPr>
          <p:cNvSpPr/>
          <p:nvPr/>
        </p:nvSpPr>
        <p:spPr>
          <a:xfrm>
            <a:off x="5897978" y="5474878"/>
            <a:ext cx="396044" cy="150366"/>
          </a:xfrm>
          <a:prstGeom prst="rect">
            <a:avLst/>
          </a:prstGeom>
          <a:solidFill>
            <a:srgbClr val="EFF0EF"/>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800" dirty="0">
              <a:solidFill>
                <a:srgbClr val="313131"/>
              </a:solidFill>
            </a:endParaRPr>
          </a:p>
        </p:txBody>
      </p:sp>
      <p:sp>
        <p:nvSpPr>
          <p:cNvPr id="35" name="Rectangle 34">
            <a:extLst>
              <a:ext uri="{FF2B5EF4-FFF2-40B4-BE49-F238E27FC236}">
                <a16:creationId xmlns:a16="http://schemas.microsoft.com/office/drawing/2014/main" id="{886B6FDA-C653-EDBC-06BB-33EB600A3086}"/>
              </a:ext>
            </a:extLst>
          </p:cNvPr>
          <p:cNvSpPr/>
          <p:nvPr/>
        </p:nvSpPr>
        <p:spPr>
          <a:xfrm>
            <a:off x="6723308" y="5474878"/>
            <a:ext cx="396044" cy="150366"/>
          </a:xfrm>
          <a:prstGeom prst="rect">
            <a:avLst/>
          </a:prstGeom>
          <a:solidFill>
            <a:srgbClr val="EFF0EF"/>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800" dirty="0">
              <a:solidFill>
                <a:srgbClr val="313131"/>
              </a:solidFill>
            </a:endParaRPr>
          </a:p>
        </p:txBody>
      </p:sp>
      <p:sp>
        <p:nvSpPr>
          <p:cNvPr id="36" name="Rectangle 35">
            <a:extLst>
              <a:ext uri="{FF2B5EF4-FFF2-40B4-BE49-F238E27FC236}">
                <a16:creationId xmlns:a16="http://schemas.microsoft.com/office/drawing/2014/main" id="{0A54C456-CBF5-FE7E-DE28-732FF072AA8F}"/>
              </a:ext>
            </a:extLst>
          </p:cNvPr>
          <p:cNvSpPr/>
          <p:nvPr/>
        </p:nvSpPr>
        <p:spPr>
          <a:xfrm>
            <a:off x="7551400" y="5474878"/>
            <a:ext cx="396044" cy="150366"/>
          </a:xfrm>
          <a:prstGeom prst="rect">
            <a:avLst/>
          </a:prstGeom>
          <a:solidFill>
            <a:srgbClr val="EFF0EF"/>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800" dirty="0">
              <a:solidFill>
                <a:srgbClr val="313131"/>
              </a:solidFill>
            </a:endParaRPr>
          </a:p>
        </p:txBody>
      </p:sp>
      <p:sp>
        <p:nvSpPr>
          <p:cNvPr id="3" name="Footer Placeholder 2">
            <a:extLst>
              <a:ext uri="{FF2B5EF4-FFF2-40B4-BE49-F238E27FC236}">
                <a16:creationId xmlns:a16="http://schemas.microsoft.com/office/drawing/2014/main" id="{A36F1DF7-A468-8DA6-2482-1D622745AE47}"/>
              </a:ext>
            </a:extLst>
          </p:cNvPr>
          <p:cNvSpPr>
            <a:spLocks noGrp="1"/>
          </p:cNvSpPr>
          <p:nvPr>
            <p:ph type="ftr" sz="quarter" idx="11"/>
          </p:nvPr>
        </p:nvSpPr>
        <p:spPr/>
        <p:txBody>
          <a:bodyPr/>
          <a:lstStyle/>
          <a:p>
            <a:r>
              <a:rPr lang="nl-NL" dirty="0"/>
              <a:t>Kansen op de zakelijke financieringsmarkt: Zo pak je het gesprek slim aan  -  SEH 2025</a:t>
            </a:r>
          </a:p>
        </p:txBody>
      </p:sp>
      <p:sp>
        <p:nvSpPr>
          <p:cNvPr id="11" name="Slide Number Placeholder 10">
            <a:extLst>
              <a:ext uri="{FF2B5EF4-FFF2-40B4-BE49-F238E27FC236}">
                <a16:creationId xmlns:a16="http://schemas.microsoft.com/office/drawing/2014/main" id="{903D2E26-BD76-FE0A-9AF2-8FB7B30B88E5}"/>
              </a:ext>
            </a:extLst>
          </p:cNvPr>
          <p:cNvSpPr>
            <a:spLocks noGrp="1"/>
          </p:cNvSpPr>
          <p:nvPr>
            <p:ph type="sldNum" sz="quarter" idx="12"/>
          </p:nvPr>
        </p:nvSpPr>
        <p:spPr/>
        <p:txBody>
          <a:bodyPr/>
          <a:lstStyle/>
          <a:p>
            <a:fld id="{962CB5CB-A24C-4094-B4A6-366B993DC4C5}" type="slidenum">
              <a:rPr lang="nl-NL" smtClean="0"/>
              <a:t>6</a:t>
            </a:fld>
            <a:endParaRPr lang="nl-NL" dirty="0"/>
          </a:p>
        </p:txBody>
      </p:sp>
    </p:spTree>
    <p:extLst>
      <p:ext uri="{BB962C8B-B14F-4D97-AF65-F5344CB8AC3E}">
        <p14:creationId xmlns:p14="http://schemas.microsoft.com/office/powerpoint/2010/main" val="33802601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3E9565C7-5B94-43C3-2AD2-12C7773A6A11}"/>
              </a:ext>
            </a:extLst>
          </p:cNvPr>
          <p:cNvSpPr/>
          <p:nvPr/>
        </p:nvSpPr>
        <p:spPr>
          <a:xfrm>
            <a:off x="2062164" y="0"/>
            <a:ext cx="8751748" cy="6858000"/>
          </a:xfrm>
          <a:custGeom>
            <a:avLst/>
            <a:gdLst>
              <a:gd name="connsiteX0" fmla="*/ 1659045 w 8751748"/>
              <a:gd name="connsiteY0" fmla="*/ 0 h 6858000"/>
              <a:gd name="connsiteX1" fmla="*/ 7092703 w 8751748"/>
              <a:gd name="connsiteY1" fmla="*/ 0 h 6858000"/>
              <a:gd name="connsiteX2" fmla="*/ 7159336 w 8751748"/>
              <a:gd name="connsiteY2" fmla="*/ 52363 h 6858000"/>
              <a:gd name="connsiteX3" fmla="*/ 8751748 w 8751748"/>
              <a:gd name="connsiteY3" fmla="*/ 3429000 h 6858000"/>
              <a:gd name="connsiteX4" fmla="*/ 7159336 w 8751748"/>
              <a:gd name="connsiteY4" fmla="*/ 6805637 h 6858000"/>
              <a:gd name="connsiteX5" fmla="*/ 7092703 w 8751748"/>
              <a:gd name="connsiteY5" fmla="*/ 6858000 h 6858000"/>
              <a:gd name="connsiteX6" fmla="*/ 1659045 w 8751748"/>
              <a:gd name="connsiteY6" fmla="*/ 6858000 h 6858000"/>
              <a:gd name="connsiteX7" fmla="*/ 1592412 w 8751748"/>
              <a:gd name="connsiteY7" fmla="*/ 6805637 h 6858000"/>
              <a:gd name="connsiteX8" fmla="*/ 0 w 8751748"/>
              <a:gd name="connsiteY8" fmla="*/ 3429000 h 6858000"/>
              <a:gd name="connsiteX9" fmla="*/ 1592412 w 8751748"/>
              <a:gd name="connsiteY9" fmla="*/ 5236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51748" h="6858000">
                <a:moveTo>
                  <a:pt x="1659045" y="0"/>
                </a:moveTo>
                <a:lnTo>
                  <a:pt x="7092703" y="0"/>
                </a:lnTo>
                <a:lnTo>
                  <a:pt x="7159336" y="52363"/>
                </a:lnTo>
                <a:cubicBezTo>
                  <a:pt x="8131862" y="854963"/>
                  <a:pt x="8751748" y="2069591"/>
                  <a:pt x="8751748" y="3429000"/>
                </a:cubicBezTo>
                <a:cubicBezTo>
                  <a:pt x="8751748" y="4788410"/>
                  <a:pt x="8131862" y="6003037"/>
                  <a:pt x="7159336" y="6805637"/>
                </a:cubicBezTo>
                <a:lnTo>
                  <a:pt x="7092703" y="6858000"/>
                </a:lnTo>
                <a:lnTo>
                  <a:pt x="1659045" y="6858000"/>
                </a:lnTo>
                <a:lnTo>
                  <a:pt x="1592412" y="6805637"/>
                </a:lnTo>
                <a:cubicBezTo>
                  <a:pt x="619886" y="6003037"/>
                  <a:pt x="0" y="4788410"/>
                  <a:pt x="0" y="3429000"/>
                </a:cubicBezTo>
                <a:cubicBezTo>
                  <a:pt x="0" y="2069591"/>
                  <a:pt x="619886" y="854963"/>
                  <a:pt x="1592412" y="52363"/>
                </a:cubicBezTo>
                <a:close/>
              </a:path>
            </a:pathLst>
          </a:cu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2800" dirty="0">
              <a:solidFill>
                <a:srgbClr val="313131"/>
              </a:solidFill>
            </a:endParaRPr>
          </a:p>
        </p:txBody>
      </p:sp>
      <p:sp>
        <p:nvSpPr>
          <p:cNvPr id="5" name="Footer Placeholder 4">
            <a:extLst>
              <a:ext uri="{FF2B5EF4-FFF2-40B4-BE49-F238E27FC236}">
                <a16:creationId xmlns:a16="http://schemas.microsoft.com/office/drawing/2014/main" id="{32F51E3F-67EB-7CC1-5468-53525434DECB}"/>
              </a:ext>
            </a:extLst>
          </p:cNvPr>
          <p:cNvSpPr>
            <a:spLocks noGrp="1"/>
          </p:cNvSpPr>
          <p:nvPr>
            <p:ph type="ftr" sz="quarter" idx="11"/>
          </p:nvPr>
        </p:nvSpPr>
        <p:spPr>
          <a:xfrm>
            <a:off x="5699956" y="6446579"/>
            <a:ext cx="5400600" cy="369332"/>
          </a:xfrm>
        </p:spPr>
        <p:txBody>
          <a:bodyPr/>
          <a:lstStyle/>
          <a:p>
            <a:r>
              <a:rPr lang="nl-NL" dirty="0"/>
              <a:t>Kansen op de zakelijke financieringsmarkt: Zo pak je het gesprek slim aan  -  SEH 2025</a:t>
            </a:r>
          </a:p>
        </p:txBody>
      </p:sp>
      <p:pic>
        <p:nvPicPr>
          <p:cNvPr id="19" name="Picture 18" descr="Afbeelding met tekst, schermopname, diagram, Lettertype&#10;&#10;Automatisch gegenereerde beschrijving">
            <a:extLst>
              <a:ext uri="{FF2B5EF4-FFF2-40B4-BE49-F238E27FC236}">
                <a16:creationId xmlns:a16="http://schemas.microsoft.com/office/drawing/2014/main" id="{02B007AD-91A5-84CA-8F86-41CE4B8D3D62}"/>
              </a:ext>
            </a:extLst>
          </p:cNvPr>
          <p:cNvPicPr>
            <a:picLocks noChangeAspect="1"/>
          </p:cNvPicPr>
          <p:nvPr/>
        </p:nvPicPr>
        <p:blipFill>
          <a:blip r:embed="rId3">
            <a:clrChange>
              <a:clrFrom>
                <a:srgbClr val="FFFFFF"/>
              </a:clrFrom>
              <a:clrTo>
                <a:srgbClr val="FFFFFF">
                  <a:alpha val="0"/>
                </a:srgbClr>
              </a:clrTo>
            </a:clrChange>
          </a:blip>
          <a:srcRect/>
          <a:stretch>
            <a:fillRect/>
          </a:stretch>
        </p:blipFill>
        <p:spPr>
          <a:xfrm>
            <a:off x="1270076" y="225983"/>
            <a:ext cx="10010500" cy="6529190"/>
          </a:xfrm>
          <a:custGeom>
            <a:avLst/>
            <a:gdLst>
              <a:gd name="connsiteX0" fmla="*/ 1771364 w 8746067"/>
              <a:gd name="connsiteY0" fmla="*/ 0 h 5704484"/>
              <a:gd name="connsiteX1" fmla="*/ 8746067 w 8746067"/>
              <a:gd name="connsiteY1" fmla="*/ 0 h 5704484"/>
              <a:gd name="connsiteX2" fmla="*/ 8746067 w 8746067"/>
              <a:gd name="connsiteY2" fmla="*/ 5704484 h 5704484"/>
              <a:gd name="connsiteX3" fmla="*/ 0 w 8746067"/>
              <a:gd name="connsiteY3" fmla="*/ 5704484 h 5704484"/>
              <a:gd name="connsiteX4" fmla="*/ 0 w 8746067"/>
              <a:gd name="connsiteY4" fmla="*/ 684436 h 5704484"/>
              <a:gd name="connsiteX5" fmla="*/ 1771364 w 8746067"/>
              <a:gd name="connsiteY5" fmla="*/ 684436 h 570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46067" h="5704484">
                <a:moveTo>
                  <a:pt x="1771364" y="0"/>
                </a:moveTo>
                <a:lnTo>
                  <a:pt x="8746067" y="0"/>
                </a:lnTo>
                <a:lnTo>
                  <a:pt x="8746067" y="5704484"/>
                </a:lnTo>
                <a:lnTo>
                  <a:pt x="0" y="5704484"/>
                </a:lnTo>
                <a:lnTo>
                  <a:pt x="0" y="684436"/>
                </a:lnTo>
                <a:lnTo>
                  <a:pt x="1771364" y="684436"/>
                </a:lnTo>
                <a:close/>
              </a:path>
            </a:pathLst>
          </a:custGeom>
        </p:spPr>
      </p:pic>
      <p:sp>
        <p:nvSpPr>
          <p:cNvPr id="20" name="Titel 1">
            <a:extLst>
              <a:ext uri="{FF2B5EF4-FFF2-40B4-BE49-F238E27FC236}">
                <a16:creationId xmlns:a16="http://schemas.microsoft.com/office/drawing/2014/main" id="{77971CCA-BC62-E54D-BB29-774BE0CFC55B}"/>
              </a:ext>
            </a:extLst>
          </p:cNvPr>
          <p:cNvSpPr>
            <a:spLocks noGrp="1"/>
          </p:cNvSpPr>
          <p:nvPr>
            <p:ph type="title"/>
          </p:nvPr>
        </p:nvSpPr>
        <p:spPr>
          <a:xfrm>
            <a:off x="550863" y="1214858"/>
            <a:ext cx="2376785" cy="471488"/>
          </a:xfrm>
        </p:spPr>
        <p:txBody>
          <a:bodyPr anchor="t">
            <a:normAutofit fontScale="90000"/>
          </a:bodyPr>
          <a:lstStyle/>
          <a:p>
            <a:r>
              <a:rPr lang="nl-NL" dirty="0"/>
              <a:t>Speelveld in beweging</a:t>
            </a:r>
          </a:p>
        </p:txBody>
      </p:sp>
      <p:sp>
        <p:nvSpPr>
          <p:cNvPr id="2" name="Slide Number Placeholder 1">
            <a:extLst>
              <a:ext uri="{FF2B5EF4-FFF2-40B4-BE49-F238E27FC236}">
                <a16:creationId xmlns:a16="http://schemas.microsoft.com/office/drawing/2014/main" id="{9B2F30A0-3DB5-9CB1-DF5C-A24544B28A33}"/>
              </a:ext>
            </a:extLst>
          </p:cNvPr>
          <p:cNvSpPr>
            <a:spLocks noGrp="1"/>
          </p:cNvSpPr>
          <p:nvPr>
            <p:ph type="sldNum" sz="quarter" idx="12"/>
          </p:nvPr>
        </p:nvSpPr>
        <p:spPr/>
        <p:txBody>
          <a:bodyPr/>
          <a:lstStyle/>
          <a:p>
            <a:fld id="{962CB5CB-A24C-4094-B4A6-366B993DC4C5}" type="slidenum">
              <a:rPr lang="nl-NL" smtClean="0"/>
              <a:t>7</a:t>
            </a:fld>
            <a:endParaRPr lang="nl-NL" dirty="0"/>
          </a:p>
        </p:txBody>
      </p:sp>
    </p:spTree>
    <p:extLst>
      <p:ext uri="{BB962C8B-B14F-4D97-AF65-F5344CB8AC3E}">
        <p14:creationId xmlns:p14="http://schemas.microsoft.com/office/powerpoint/2010/main" val="23682228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F735D-235B-2363-DC20-846C2974DAFF}"/>
              </a:ext>
            </a:extLst>
          </p:cNvPr>
          <p:cNvSpPr>
            <a:spLocks noGrp="1"/>
          </p:cNvSpPr>
          <p:nvPr>
            <p:ph type="title"/>
          </p:nvPr>
        </p:nvSpPr>
        <p:spPr>
          <a:xfrm>
            <a:off x="550863" y="368300"/>
            <a:ext cx="9613589" cy="470898"/>
          </a:xfrm>
        </p:spPr>
        <p:txBody>
          <a:bodyPr/>
          <a:lstStyle/>
          <a:p>
            <a:r>
              <a:rPr lang="nl-NL" dirty="0"/>
              <a:t>Jij bent de spil in het web</a:t>
            </a:r>
          </a:p>
        </p:txBody>
      </p:sp>
      <p:sp>
        <p:nvSpPr>
          <p:cNvPr id="4" name="Footer Placeholder 3">
            <a:extLst>
              <a:ext uri="{FF2B5EF4-FFF2-40B4-BE49-F238E27FC236}">
                <a16:creationId xmlns:a16="http://schemas.microsoft.com/office/drawing/2014/main" id="{200957D2-916C-9358-B72A-4C021C9A4726}"/>
              </a:ext>
            </a:extLst>
          </p:cNvPr>
          <p:cNvSpPr>
            <a:spLocks noGrp="1"/>
          </p:cNvSpPr>
          <p:nvPr>
            <p:ph type="ftr" sz="quarter" idx="11"/>
          </p:nvPr>
        </p:nvSpPr>
        <p:spPr>
          <a:xfrm>
            <a:off x="4439816" y="6446579"/>
            <a:ext cx="6660740" cy="184666"/>
          </a:xfrm>
        </p:spPr>
        <p:txBody>
          <a:bodyPr/>
          <a:lstStyle/>
          <a:p>
            <a:r>
              <a:rPr lang="nl-NL" dirty="0"/>
              <a:t>Kansen op de zakelijke financieringsmarkt: Zo pak je het gesprek slim aan  -  SEH 2025</a:t>
            </a:r>
          </a:p>
        </p:txBody>
      </p:sp>
      <p:sp>
        <p:nvSpPr>
          <p:cNvPr id="3" name="Slide Number Placeholder 2">
            <a:extLst>
              <a:ext uri="{FF2B5EF4-FFF2-40B4-BE49-F238E27FC236}">
                <a16:creationId xmlns:a16="http://schemas.microsoft.com/office/drawing/2014/main" id="{EE1A82B8-AF25-3B4C-EABE-1302C50674B2}"/>
              </a:ext>
            </a:extLst>
          </p:cNvPr>
          <p:cNvSpPr>
            <a:spLocks noGrp="1"/>
          </p:cNvSpPr>
          <p:nvPr>
            <p:ph type="sldNum" sz="quarter" idx="12"/>
          </p:nvPr>
        </p:nvSpPr>
        <p:spPr>
          <a:xfrm>
            <a:off x="11280576" y="6446579"/>
            <a:ext cx="360562" cy="184666"/>
          </a:xfrm>
        </p:spPr>
        <p:txBody>
          <a:bodyPr/>
          <a:lstStyle/>
          <a:p>
            <a:fld id="{962CB5CB-A24C-4094-B4A6-366B993DC4C5}" type="slidenum">
              <a:rPr lang="nl-NL" smtClean="0"/>
              <a:pPr/>
              <a:t>8</a:t>
            </a:fld>
            <a:endParaRPr lang="nl-NL" dirty="0"/>
          </a:p>
        </p:txBody>
      </p:sp>
      <p:grpSp>
        <p:nvGrpSpPr>
          <p:cNvPr id="78" name="Groep 7225">
            <a:extLst>
              <a:ext uri="{FF2B5EF4-FFF2-40B4-BE49-F238E27FC236}">
                <a16:creationId xmlns:a16="http://schemas.microsoft.com/office/drawing/2014/main" id="{13B25E87-47F3-CBA1-46AD-4D1CF126E0E7}"/>
              </a:ext>
            </a:extLst>
          </p:cNvPr>
          <p:cNvGrpSpPr/>
          <p:nvPr/>
        </p:nvGrpSpPr>
        <p:grpSpPr>
          <a:xfrm>
            <a:off x="1667508" y="1508329"/>
            <a:ext cx="7929562" cy="4299975"/>
            <a:chOff x="6386513" y="2341299"/>
            <a:chExt cx="5460123" cy="2976730"/>
          </a:xfrm>
        </p:grpSpPr>
        <p:grpSp>
          <p:nvGrpSpPr>
            <p:cNvPr id="79" name="Groep 7226">
              <a:extLst>
                <a:ext uri="{FF2B5EF4-FFF2-40B4-BE49-F238E27FC236}">
                  <a16:creationId xmlns:a16="http://schemas.microsoft.com/office/drawing/2014/main" id="{7004A458-16B7-B7B7-5F17-5B11E5800E5A}"/>
                </a:ext>
              </a:extLst>
            </p:cNvPr>
            <p:cNvGrpSpPr/>
            <p:nvPr/>
          </p:nvGrpSpPr>
          <p:grpSpPr>
            <a:xfrm>
              <a:off x="6386513" y="2341299"/>
              <a:ext cx="5460123" cy="2976730"/>
              <a:chOff x="5963921" y="2347001"/>
              <a:chExt cx="5667563" cy="3015229"/>
            </a:xfrm>
          </p:grpSpPr>
          <p:cxnSp>
            <p:nvCxnSpPr>
              <p:cNvPr id="86" name="Rechte verbindingslijn 86">
                <a:extLst>
                  <a:ext uri="{FF2B5EF4-FFF2-40B4-BE49-F238E27FC236}">
                    <a16:creationId xmlns:a16="http://schemas.microsoft.com/office/drawing/2014/main" id="{8ACA96B2-E5E1-505E-7B35-43732196A73C}"/>
                  </a:ext>
                </a:extLst>
              </p:cNvPr>
              <p:cNvCxnSpPr>
                <a:cxnSpLocks/>
                <a:stCxn id="149" idx="3"/>
                <a:endCxn id="96" idx="1"/>
              </p:cNvCxnSpPr>
              <p:nvPr/>
            </p:nvCxnSpPr>
            <p:spPr>
              <a:xfrm flipV="1">
                <a:off x="9851877" y="2651009"/>
                <a:ext cx="675078" cy="1224887"/>
              </a:xfrm>
              <a:prstGeom prst="line">
                <a:avLst/>
              </a:prstGeom>
              <a:noFill/>
              <a:ln w="6350" cap="flat" cmpd="sng" algn="ctr">
                <a:solidFill>
                  <a:srgbClr val="20C6A6"/>
                </a:solidFill>
                <a:prstDash val="sysDot"/>
                <a:miter lim="800000"/>
              </a:ln>
              <a:effectLst/>
            </p:spPr>
          </p:cxnSp>
          <p:cxnSp>
            <p:nvCxnSpPr>
              <p:cNvPr id="87" name="Rechte verbindingslijn 87">
                <a:extLst>
                  <a:ext uri="{FF2B5EF4-FFF2-40B4-BE49-F238E27FC236}">
                    <a16:creationId xmlns:a16="http://schemas.microsoft.com/office/drawing/2014/main" id="{5CACBB78-C428-159F-0C61-F0CD075FCBDA}"/>
                  </a:ext>
                </a:extLst>
              </p:cNvPr>
              <p:cNvCxnSpPr>
                <a:cxnSpLocks/>
                <a:stCxn id="149" idx="3"/>
                <a:endCxn id="92" idx="1"/>
              </p:cNvCxnSpPr>
              <p:nvPr/>
            </p:nvCxnSpPr>
            <p:spPr>
              <a:xfrm flipV="1">
                <a:off x="9851877" y="3091150"/>
                <a:ext cx="675079" cy="784746"/>
              </a:xfrm>
              <a:prstGeom prst="line">
                <a:avLst/>
              </a:prstGeom>
              <a:noFill/>
              <a:ln w="6350" cap="flat" cmpd="sng" algn="ctr">
                <a:solidFill>
                  <a:srgbClr val="20C6A6"/>
                </a:solidFill>
                <a:prstDash val="sysDot"/>
                <a:miter lim="800000"/>
              </a:ln>
              <a:effectLst/>
            </p:spPr>
          </p:cxnSp>
          <p:cxnSp>
            <p:nvCxnSpPr>
              <p:cNvPr id="88" name="Rechte verbindingslijn 88">
                <a:extLst>
                  <a:ext uri="{FF2B5EF4-FFF2-40B4-BE49-F238E27FC236}">
                    <a16:creationId xmlns:a16="http://schemas.microsoft.com/office/drawing/2014/main" id="{FFF1F95F-317E-31DB-8AE1-BDCDCDFEB8F2}"/>
                  </a:ext>
                </a:extLst>
              </p:cNvPr>
              <p:cNvCxnSpPr>
                <a:cxnSpLocks/>
                <a:stCxn id="149" idx="3"/>
                <a:endCxn id="93" idx="1"/>
              </p:cNvCxnSpPr>
              <p:nvPr/>
            </p:nvCxnSpPr>
            <p:spPr>
              <a:xfrm flipV="1">
                <a:off x="9851877" y="3541386"/>
                <a:ext cx="675079" cy="334510"/>
              </a:xfrm>
              <a:prstGeom prst="line">
                <a:avLst/>
              </a:prstGeom>
              <a:noFill/>
              <a:ln w="6350" cap="flat" cmpd="sng" algn="ctr">
                <a:solidFill>
                  <a:srgbClr val="20C6A6"/>
                </a:solidFill>
                <a:prstDash val="sysDot"/>
                <a:miter lim="800000"/>
              </a:ln>
              <a:effectLst/>
            </p:spPr>
          </p:cxnSp>
          <p:cxnSp>
            <p:nvCxnSpPr>
              <p:cNvPr id="89" name="Rechte verbindingslijn 89">
                <a:extLst>
                  <a:ext uri="{FF2B5EF4-FFF2-40B4-BE49-F238E27FC236}">
                    <a16:creationId xmlns:a16="http://schemas.microsoft.com/office/drawing/2014/main" id="{7C522A01-CCB9-0AF4-BD79-08C19CB93F27}"/>
                  </a:ext>
                </a:extLst>
              </p:cNvPr>
              <p:cNvCxnSpPr>
                <a:cxnSpLocks/>
                <a:stCxn id="149" idx="3"/>
                <a:endCxn id="94" idx="1"/>
              </p:cNvCxnSpPr>
              <p:nvPr/>
            </p:nvCxnSpPr>
            <p:spPr>
              <a:xfrm>
                <a:off x="9851877" y="3875896"/>
                <a:ext cx="675079" cy="115725"/>
              </a:xfrm>
              <a:prstGeom prst="line">
                <a:avLst/>
              </a:prstGeom>
              <a:noFill/>
              <a:ln w="6350" cap="flat" cmpd="sng" algn="ctr">
                <a:solidFill>
                  <a:srgbClr val="20C6A6"/>
                </a:solidFill>
                <a:prstDash val="sysDot"/>
                <a:miter lim="800000"/>
              </a:ln>
              <a:effectLst/>
            </p:spPr>
          </p:cxnSp>
          <p:cxnSp>
            <p:nvCxnSpPr>
              <p:cNvPr id="90" name="Rechte verbindingslijn 90">
                <a:extLst>
                  <a:ext uri="{FF2B5EF4-FFF2-40B4-BE49-F238E27FC236}">
                    <a16:creationId xmlns:a16="http://schemas.microsoft.com/office/drawing/2014/main" id="{482CB7D1-5E72-CF5D-26EE-BBFDDD37A09D}"/>
                  </a:ext>
                </a:extLst>
              </p:cNvPr>
              <p:cNvCxnSpPr>
                <a:cxnSpLocks/>
                <a:stCxn id="149" idx="3"/>
                <a:endCxn id="95" idx="1"/>
              </p:cNvCxnSpPr>
              <p:nvPr/>
            </p:nvCxnSpPr>
            <p:spPr>
              <a:xfrm>
                <a:off x="9851877" y="3875896"/>
                <a:ext cx="675078" cy="559028"/>
              </a:xfrm>
              <a:prstGeom prst="line">
                <a:avLst/>
              </a:prstGeom>
              <a:noFill/>
              <a:ln w="6350" cap="flat" cmpd="sng" algn="ctr">
                <a:solidFill>
                  <a:srgbClr val="20C6A6"/>
                </a:solidFill>
                <a:prstDash val="sysDot"/>
                <a:miter lim="800000"/>
              </a:ln>
              <a:effectLst/>
            </p:spPr>
          </p:cxnSp>
          <p:cxnSp>
            <p:nvCxnSpPr>
              <p:cNvPr id="91" name="Rechte verbindingslijn 91">
                <a:extLst>
                  <a:ext uri="{FF2B5EF4-FFF2-40B4-BE49-F238E27FC236}">
                    <a16:creationId xmlns:a16="http://schemas.microsoft.com/office/drawing/2014/main" id="{298E48BA-1124-7A94-3A4E-DC2143A49CB4}"/>
                  </a:ext>
                </a:extLst>
              </p:cNvPr>
              <p:cNvCxnSpPr>
                <a:cxnSpLocks/>
                <a:stCxn id="149" idx="3"/>
                <a:endCxn id="97" idx="1"/>
              </p:cNvCxnSpPr>
              <p:nvPr/>
            </p:nvCxnSpPr>
            <p:spPr>
              <a:xfrm>
                <a:off x="9851877" y="3875896"/>
                <a:ext cx="675078" cy="1007260"/>
              </a:xfrm>
              <a:prstGeom prst="line">
                <a:avLst/>
              </a:prstGeom>
              <a:noFill/>
              <a:ln w="6350" cap="flat" cmpd="sng" algn="ctr">
                <a:solidFill>
                  <a:srgbClr val="20C6A6"/>
                </a:solidFill>
                <a:prstDash val="sysDot"/>
                <a:miter lim="800000"/>
              </a:ln>
              <a:effectLst/>
            </p:spPr>
          </p:cxnSp>
          <p:sp>
            <p:nvSpPr>
              <p:cNvPr id="92" name="Rechthoek 92">
                <a:extLst>
                  <a:ext uri="{FF2B5EF4-FFF2-40B4-BE49-F238E27FC236}">
                    <a16:creationId xmlns:a16="http://schemas.microsoft.com/office/drawing/2014/main" id="{8443912D-6189-70B9-96C4-527826BDA6C4}"/>
                  </a:ext>
                </a:extLst>
              </p:cNvPr>
              <p:cNvSpPr/>
              <p:nvPr/>
            </p:nvSpPr>
            <p:spPr>
              <a:xfrm>
                <a:off x="10526956" y="2930772"/>
                <a:ext cx="1104528" cy="320756"/>
              </a:xfrm>
              <a:prstGeom prst="rect">
                <a:avLst/>
              </a:prstGeom>
              <a:solidFill>
                <a:sysClr val="window" lastClr="FFFFFF"/>
              </a:solidFill>
              <a:ln w="12700" cap="flat" cmpd="sng" algn="ctr">
                <a:solidFill>
                  <a:srgbClr val="20C6A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400" b="0" i="0" u="none" strike="noStrike" kern="0" cap="none" spc="0" normalizeH="0" baseline="0" noProof="0" dirty="0">
                  <a:ln>
                    <a:noFill/>
                  </a:ln>
                  <a:solidFill>
                    <a:prstClr val="black"/>
                  </a:solidFill>
                  <a:effectLst/>
                  <a:uLnTx/>
                  <a:uFillTx/>
                  <a:latin typeface="Tenorite Display"/>
                  <a:ea typeface="+mn-ea"/>
                  <a:cs typeface="+mn-cs"/>
                </a:endParaRPr>
              </a:p>
            </p:txBody>
          </p:sp>
          <p:sp>
            <p:nvSpPr>
              <p:cNvPr id="93" name="Rechthoek 93">
                <a:extLst>
                  <a:ext uri="{FF2B5EF4-FFF2-40B4-BE49-F238E27FC236}">
                    <a16:creationId xmlns:a16="http://schemas.microsoft.com/office/drawing/2014/main" id="{1AFAD7C5-EC40-74DB-7BAF-B36EF3BF38B9}"/>
                  </a:ext>
                </a:extLst>
              </p:cNvPr>
              <p:cNvSpPr/>
              <p:nvPr/>
            </p:nvSpPr>
            <p:spPr>
              <a:xfrm>
                <a:off x="10526956" y="3381008"/>
                <a:ext cx="1104528" cy="320756"/>
              </a:xfrm>
              <a:prstGeom prst="rect">
                <a:avLst/>
              </a:prstGeom>
              <a:solidFill>
                <a:sysClr val="window" lastClr="FFFFFF"/>
              </a:solidFill>
              <a:ln w="12700" cap="flat" cmpd="sng" algn="ctr">
                <a:solidFill>
                  <a:srgbClr val="20C6A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400" b="0" i="0" u="none" strike="noStrike" kern="0" cap="none" spc="0" normalizeH="0" baseline="0" noProof="0" dirty="0">
                  <a:ln>
                    <a:noFill/>
                  </a:ln>
                  <a:solidFill>
                    <a:prstClr val="black"/>
                  </a:solidFill>
                  <a:effectLst/>
                  <a:uLnTx/>
                  <a:uFillTx/>
                  <a:latin typeface="Tenorite Display"/>
                  <a:ea typeface="+mn-ea"/>
                  <a:cs typeface="+mn-cs"/>
                </a:endParaRPr>
              </a:p>
            </p:txBody>
          </p:sp>
          <p:sp>
            <p:nvSpPr>
              <p:cNvPr id="94" name="Rechthoek 94">
                <a:extLst>
                  <a:ext uri="{FF2B5EF4-FFF2-40B4-BE49-F238E27FC236}">
                    <a16:creationId xmlns:a16="http://schemas.microsoft.com/office/drawing/2014/main" id="{B6F728E5-5D5F-062F-05AA-88AD36BC5765}"/>
                  </a:ext>
                </a:extLst>
              </p:cNvPr>
              <p:cNvSpPr/>
              <p:nvPr/>
            </p:nvSpPr>
            <p:spPr>
              <a:xfrm>
                <a:off x="10526956" y="3831243"/>
                <a:ext cx="1104528" cy="320756"/>
              </a:xfrm>
              <a:prstGeom prst="rect">
                <a:avLst/>
              </a:prstGeom>
              <a:solidFill>
                <a:sysClr val="window" lastClr="FFFFFF"/>
              </a:solidFill>
              <a:ln w="12700" cap="flat" cmpd="sng" algn="ctr">
                <a:solidFill>
                  <a:srgbClr val="20C6A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400" b="0" i="0" u="none" strike="noStrike" kern="0" cap="none" spc="0" normalizeH="0" baseline="0" noProof="0" dirty="0">
                  <a:ln>
                    <a:noFill/>
                  </a:ln>
                  <a:solidFill>
                    <a:prstClr val="black"/>
                  </a:solidFill>
                  <a:effectLst/>
                  <a:uLnTx/>
                  <a:uFillTx/>
                  <a:latin typeface="Tenorite Display"/>
                  <a:ea typeface="+mn-ea"/>
                  <a:cs typeface="+mn-cs"/>
                </a:endParaRPr>
              </a:p>
            </p:txBody>
          </p:sp>
          <p:sp>
            <p:nvSpPr>
              <p:cNvPr id="95" name="Rechthoek 95">
                <a:extLst>
                  <a:ext uri="{FF2B5EF4-FFF2-40B4-BE49-F238E27FC236}">
                    <a16:creationId xmlns:a16="http://schemas.microsoft.com/office/drawing/2014/main" id="{9263810A-F9D4-7DE3-977D-78CA322D0429}"/>
                  </a:ext>
                </a:extLst>
              </p:cNvPr>
              <p:cNvSpPr/>
              <p:nvPr/>
            </p:nvSpPr>
            <p:spPr>
              <a:xfrm>
                <a:off x="10526955" y="4274546"/>
                <a:ext cx="1104528" cy="320756"/>
              </a:xfrm>
              <a:prstGeom prst="rect">
                <a:avLst/>
              </a:prstGeom>
              <a:solidFill>
                <a:sysClr val="window" lastClr="FFFFFF"/>
              </a:solidFill>
              <a:ln w="12700" cap="flat" cmpd="sng" algn="ctr">
                <a:solidFill>
                  <a:srgbClr val="20C6A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400" b="0" i="0" u="none" strike="noStrike" kern="0" cap="none" spc="0" normalizeH="0" baseline="0" noProof="0" dirty="0">
                  <a:ln>
                    <a:noFill/>
                  </a:ln>
                  <a:solidFill>
                    <a:prstClr val="black"/>
                  </a:solidFill>
                  <a:effectLst/>
                  <a:uLnTx/>
                  <a:uFillTx/>
                  <a:latin typeface="Tenorite Display"/>
                  <a:ea typeface="+mn-ea"/>
                  <a:cs typeface="+mn-cs"/>
                </a:endParaRPr>
              </a:p>
            </p:txBody>
          </p:sp>
          <p:sp>
            <p:nvSpPr>
              <p:cNvPr id="96" name="Rechthoek 96">
                <a:extLst>
                  <a:ext uri="{FF2B5EF4-FFF2-40B4-BE49-F238E27FC236}">
                    <a16:creationId xmlns:a16="http://schemas.microsoft.com/office/drawing/2014/main" id="{B57C1F23-FAFE-4E7B-9CF1-BF21A2FD6FDC}"/>
                  </a:ext>
                </a:extLst>
              </p:cNvPr>
              <p:cNvSpPr/>
              <p:nvPr/>
            </p:nvSpPr>
            <p:spPr>
              <a:xfrm>
                <a:off x="10526955" y="2490631"/>
                <a:ext cx="1104528" cy="320756"/>
              </a:xfrm>
              <a:prstGeom prst="rect">
                <a:avLst/>
              </a:prstGeom>
              <a:solidFill>
                <a:sysClr val="window" lastClr="FFFFFF"/>
              </a:solidFill>
              <a:ln w="12700" cap="flat" cmpd="sng" algn="ctr">
                <a:solidFill>
                  <a:srgbClr val="20C6A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400" b="0" i="0" u="none" strike="noStrike" kern="0" cap="none" spc="0" normalizeH="0" baseline="0" noProof="0" dirty="0">
                  <a:ln>
                    <a:noFill/>
                  </a:ln>
                  <a:solidFill>
                    <a:prstClr val="black"/>
                  </a:solidFill>
                  <a:effectLst/>
                  <a:uLnTx/>
                  <a:uFillTx/>
                  <a:latin typeface="Tenorite Display"/>
                  <a:ea typeface="+mn-ea"/>
                  <a:cs typeface="+mn-cs"/>
                </a:endParaRPr>
              </a:p>
            </p:txBody>
          </p:sp>
          <p:sp>
            <p:nvSpPr>
              <p:cNvPr id="97" name="Rechthoek 97">
                <a:extLst>
                  <a:ext uri="{FF2B5EF4-FFF2-40B4-BE49-F238E27FC236}">
                    <a16:creationId xmlns:a16="http://schemas.microsoft.com/office/drawing/2014/main" id="{2C7696AC-9A14-2E96-8F17-9F2511B7E9E3}"/>
                  </a:ext>
                </a:extLst>
              </p:cNvPr>
              <p:cNvSpPr/>
              <p:nvPr/>
            </p:nvSpPr>
            <p:spPr>
              <a:xfrm>
                <a:off x="10526955" y="4722778"/>
                <a:ext cx="1104528" cy="320756"/>
              </a:xfrm>
              <a:prstGeom prst="rect">
                <a:avLst/>
              </a:prstGeom>
              <a:solidFill>
                <a:sysClr val="window" lastClr="FFFFFF"/>
              </a:solidFill>
              <a:ln w="12700" cap="flat" cmpd="sng" algn="ctr">
                <a:solidFill>
                  <a:srgbClr val="20C6A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400" b="0" i="0" u="none" strike="noStrike" kern="0" cap="none" spc="0" normalizeH="0" baseline="0" noProof="0" dirty="0">
                  <a:ln>
                    <a:noFill/>
                  </a:ln>
                  <a:solidFill>
                    <a:prstClr val="black"/>
                  </a:solidFill>
                  <a:effectLst/>
                  <a:uLnTx/>
                  <a:uFillTx/>
                  <a:latin typeface="Tenorite Display"/>
                  <a:ea typeface="+mn-ea"/>
                  <a:cs typeface="+mn-cs"/>
                </a:endParaRPr>
              </a:p>
            </p:txBody>
          </p:sp>
          <p:grpSp>
            <p:nvGrpSpPr>
              <p:cNvPr id="98" name="Groep 98">
                <a:extLst>
                  <a:ext uri="{FF2B5EF4-FFF2-40B4-BE49-F238E27FC236}">
                    <a16:creationId xmlns:a16="http://schemas.microsoft.com/office/drawing/2014/main" id="{90BEFAE3-1857-41A6-55EA-A55F748A3BAD}"/>
                  </a:ext>
                </a:extLst>
              </p:cNvPr>
              <p:cNvGrpSpPr/>
              <p:nvPr/>
            </p:nvGrpSpPr>
            <p:grpSpPr>
              <a:xfrm>
                <a:off x="5963921" y="2347001"/>
                <a:ext cx="5389880" cy="3015229"/>
                <a:chOff x="5256685" y="1429407"/>
                <a:chExt cx="6340584" cy="4154919"/>
              </a:xfrm>
            </p:grpSpPr>
            <p:grpSp>
              <p:nvGrpSpPr>
                <p:cNvPr id="99" name="Groep 99">
                  <a:extLst>
                    <a:ext uri="{FF2B5EF4-FFF2-40B4-BE49-F238E27FC236}">
                      <a16:creationId xmlns:a16="http://schemas.microsoft.com/office/drawing/2014/main" id="{3DAFC7FF-258C-76A2-BBC0-7D6A58DFC992}"/>
                    </a:ext>
                  </a:extLst>
                </p:cNvPr>
                <p:cNvGrpSpPr/>
                <p:nvPr/>
              </p:nvGrpSpPr>
              <p:grpSpPr>
                <a:xfrm>
                  <a:off x="5256685" y="1429407"/>
                  <a:ext cx="6340584" cy="3538970"/>
                  <a:chOff x="5677803" y="1371609"/>
                  <a:chExt cx="6369224" cy="3626614"/>
                </a:xfrm>
              </p:grpSpPr>
              <p:sp>
                <p:nvSpPr>
                  <p:cNvPr id="123" name="Rechthoek 123">
                    <a:extLst>
                      <a:ext uri="{FF2B5EF4-FFF2-40B4-BE49-F238E27FC236}">
                        <a16:creationId xmlns:a16="http://schemas.microsoft.com/office/drawing/2014/main" id="{337B717A-0E1C-9669-F54B-149B007236A5}"/>
                      </a:ext>
                    </a:extLst>
                  </p:cNvPr>
                  <p:cNvSpPr/>
                  <p:nvPr/>
                </p:nvSpPr>
                <p:spPr>
                  <a:xfrm>
                    <a:off x="5677803" y="1371609"/>
                    <a:ext cx="1437195" cy="452941"/>
                  </a:xfrm>
                  <a:prstGeom prst="rect">
                    <a:avLst/>
                  </a:prstGeom>
                  <a:noFill/>
                  <a:ln w="12700" cap="flat" cmpd="sng" algn="ctr">
                    <a:solidFill>
                      <a:srgbClr val="20C6A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black"/>
                        </a:solidFill>
                        <a:effectLst/>
                        <a:uLnTx/>
                        <a:uFillTx/>
                        <a:latin typeface="Tenorite Display"/>
                        <a:ea typeface="+mn-ea"/>
                        <a:cs typeface="+mn-cs"/>
                      </a:rPr>
                      <a:t>Ondernemer</a:t>
                    </a:r>
                  </a:p>
                </p:txBody>
              </p:sp>
              <p:sp>
                <p:nvSpPr>
                  <p:cNvPr id="124" name="Rechthoek 124">
                    <a:extLst>
                      <a:ext uri="{FF2B5EF4-FFF2-40B4-BE49-F238E27FC236}">
                        <a16:creationId xmlns:a16="http://schemas.microsoft.com/office/drawing/2014/main" id="{02A18171-9025-9AA7-54BD-45C0FC88EA22}"/>
                      </a:ext>
                    </a:extLst>
                  </p:cNvPr>
                  <p:cNvSpPr/>
                  <p:nvPr/>
                </p:nvSpPr>
                <p:spPr>
                  <a:xfrm>
                    <a:off x="5677803" y="2007389"/>
                    <a:ext cx="1437195" cy="452941"/>
                  </a:xfrm>
                  <a:prstGeom prst="rect">
                    <a:avLst/>
                  </a:prstGeom>
                  <a:noFill/>
                  <a:ln w="12700" cap="flat" cmpd="sng" algn="ctr">
                    <a:solidFill>
                      <a:srgbClr val="20C6A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black"/>
                        </a:solidFill>
                        <a:effectLst/>
                        <a:uLnTx/>
                        <a:uFillTx/>
                        <a:latin typeface="Tenorite Display"/>
                        <a:ea typeface="+mn-ea"/>
                        <a:cs typeface="+mn-cs"/>
                      </a:rPr>
                      <a:t>Ondernemer</a:t>
                    </a:r>
                  </a:p>
                </p:txBody>
              </p:sp>
              <p:sp>
                <p:nvSpPr>
                  <p:cNvPr id="125" name="Rechthoek 125">
                    <a:extLst>
                      <a:ext uri="{FF2B5EF4-FFF2-40B4-BE49-F238E27FC236}">
                        <a16:creationId xmlns:a16="http://schemas.microsoft.com/office/drawing/2014/main" id="{7EE25889-4C32-D173-DE5A-4223AACDBA51}"/>
                      </a:ext>
                    </a:extLst>
                  </p:cNvPr>
                  <p:cNvSpPr/>
                  <p:nvPr/>
                </p:nvSpPr>
                <p:spPr>
                  <a:xfrm>
                    <a:off x="5677803" y="2643162"/>
                    <a:ext cx="1437195" cy="452941"/>
                  </a:xfrm>
                  <a:prstGeom prst="rect">
                    <a:avLst/>
                  </a:prstGeom>
                  <a:noFill/>
                  <a:ln w="12700" cap="flat" cmpd="sng" algn="ctr">
                    <a:solidFill>
                      <a:srgbClr val="20C6A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black"/>
                        </a:solidFill>
                        <a:effectLst/>
                        <a:uLnTx/>
                        <a:uFillTx/>
                        <a:latin typeface="Tenorite Display"/>
                        <a:ea typeface="+mn-ea"/>
                        <a:cs typeface="+mn-cs"/>
                      </a:rPr>
                      <a:t>Ondernemer</a:t>
                    </a:r>
                  </a:p>
                </p:txBody>
              </p:sp>
              <p:sp>
                <p:nvSpPr>
                  <p:cNvPr id="126" name="Rechthoek 126">
                    <a:extLst>
                      <a:ext uri="{FF2B5EF4-FFF2-40B4-BE49-F238E27FC236}">
                        <a16:creationId xmlns:a16="http://schemas.microsoft.com/office/drawing/2014/main" id="{B89AC4F8-73D2-AF73-926D-1FE8B13B5AC8}"/>
                      </a:ext>
                    </a:extLst>
                  </p:cNvPr>
                  <p:cNvSpPr/>
                  <p:nvPr/>
                </p:nvSpPr>
                <p:spPr>
                  <a:xfrm>
                    <a:off x="5677803" y="3278949"/>
                    <a:ext cx="1437195" cy="452941"/>
                  </a:xfrm>
                  <a:prstGeom prst="rect">
                    <a:avLst/>
                  </a:prstGeom>
                  <a:noFill/>
                  <a:ln w="12700" cap="flat" cmpd="sng" algn="ctr">
                    <a:solidFill>
                      <a:srgbClr val="20C6A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black"/>
                        </a:solidFill>
                        <a:effectLst/>
                        <a:uLnTx/>
                        <a:uFillTx/>
                        <a:latin typeface="Tenorite Display"/>
                        <a:ea typeface="+mn-ea"/>
                        <a:cs typeface="+mn-cs"/>
                      </a:rPr>
                      <a:t>Ondernemer</a:t>
                    </a:r>
                  </a:p>
                </p:txBody>
              </p:sp>
              <p:sp>
                <p:nvSpPr>
                  <p:cNvPr id="127" name="Rechthoek 7231">
                    <a:extLst>
                      <a:ext uri="{FF2B5EF4-FFF2-40B4-BE49-F238E27FC236}">
                        <a16:creationId xmlns:a16="http://schemas.microsoft.com/office/drawing/2014/main" id="{72DB6074-7775-AE0A-F8C2-035407E3C7B1}"/>
                      </a:ext>
                    </a:extLst>
                  </p:cNvPr>
                  <p:cNvSpPr/>
                  <p:nvPr/>
                </p:nvSpPr>
                <p:spPr>
                  <a:xfrm>
                    <a:off x="5677803" y="3914729"/>
                    <a:ext cx="1437195" cy="452941"/>
                  </a:xfrm>
                  <a:prstGeom prst="rect">
                    <a:avLst/>
                  </a:prstGeom>
                  <a:noFill/>
                  <a:ln w="12700" cap="flat" cmpd="sng" algn="ctr">
                    <a:solidFill>
                      <a:srgbClr val="20C6A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black"/>
                        </a:solidFill>
                        <a:effectLst/>
                        <a:uLnTx/>
                        <a:uFillTx/>
                        <a:latin typeface="Tenorite Display"/>
                        <a:ea typeface="+mn-ea"/>
                        <a:cs typeface="+mn-cs"/>
                      </a:rPr>
                      <a:t>Ondernemer</a:t>
                    </a:r>
                  </a:p>
                </p:txBody>
              </p:sp>
              <p:sp>
                <p:nvSpPr>
                  <p:cNvPr id="128" name="Rechthoek 7232">
                    <a:extLst>
                      <a:ext uri="{FF2B5EF4-FFF2-40B4-BE49-F238E27FC236}">
                        <a16:creationId xmlns:a16="http://schemas.microsoft.com/office/drawing/2014/main" id="{963186F7-7357-CADD-E1BF-078F006D752C}"/>
                      </a:ext>
                    </a:extLst>
                  </p:cNvPr>
                  <p:cNvSpPr/>
                  <p:nvPr/>
                </p:nvSpPr>
                <p:spPr>
                  <a:xfrm>
                    <a:off x="5677803" y="4545282"/>
                    <a:ext cx="1437195" cy="452941"/>
                  </a:xfrm>
                  <a:prstGeom prst="rect">
                    <a:avLst/>
                  </a:prstGeom>
                  <a:noFill/>
                  <a:ln w="12700" cap="flat" cmpd="sng" algn="ctr">
                    <a:solidFill>
                      <a:srgbClr val="20C6A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black"/>
                        </a:solidFill>
                        <a:effectLst/>
                        <a:uLnTx/>
                        <a:uFillTx/>
                        <a:latin typeface="Tenorite Display"/>
                        <a:ea typeface="+mn-ea"/>
                        <a:cs typeface="+mn-cs"/>
                      </a:rPr>
                      <a:t>Ondernemer</a:t>
                    </a:r>
                  </a:p>
                </p:txBody>
              </p:sp>
              <p:sp>
                <p:nvSpPr>
                  <p:cNvPr id="129" name="Rechthoek 7233">
                    <a:extLst>
                      <a:ext uri="{FF2B5EF4-FFF2-40B4-BE49-F238E27FC236}">
                        <a16:creationId xmlns:a16="http://schemas.microsoft.com/office/drawing/2014/main" id="{BA719E44-3667-587F-AC33-116C3744C033}"/>
                      </a:ext>
                    </a:extLst>
                  </p:cNvPr>
                  <p:cNvSpPr/>
                  <p:nvPr/>
                </p:nvSpPr>
                <p:spPr>
                  <a:xfrm>
                    <a:off x="7374124" y="2352640"/>
                    <a:ext cx="1437195" cy="452941"/>
                  </a:xfrm>
                  <a:prstGeom prst="rect">
                    <a:avLst/>
                  </a:prstGeom>
                  <a:noFill/>
                  <a:ln w="12700" cap="flat" cmpd="sng" algn="ctr">
                    <a:solidFill>
                      <a:srgbClr val="20C6A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400" b="0" i="0" u="none" strike="noStrike" kern="0" cap="none" spc="0" normalizeH="0" baseline="0" noProof="0" dirty="0">
                      <a:ln>
                        <a:noFill/>
                      </a:ln>
                      <a:solidFill>
                        <a:prstClr val="black"/>
                      </a:solidFill>
                      <a:effectLst/>
                      <a:uLnTx/>
                      <a:uFillTx/>
                      <a:latin typeface="Tenorite Display"/>
                      <a:ea typeface="+mn-ea"/>
                      <a:cs typeface="+mn-cs"/>
                    </a:endParaRPr>
                  </a:p>
                </p:txBody>
              </p:sp>
              <p:sp>
                <p:nvSpPr>
                  <p:cNvPr id="130" name="Rechthoek 7234">
                    <a:extLst>
                      <a:ext uri="{FF2B5EF4-FFF2-40B4-BE49-F238E27FC236}">
                        <a16:creationId xmlns:a16="http://schemas.microsoft.com/office/drawing/2014/main" id="{B763D009-1B59-CD62-A799-7BA52651461F}"/>
                      </a:ext>
                    </a:extLst>
                  </p:cNvPr>
                  <p:cNvSpPr/>
                  <p:nvPr/>
                </p:nvSpPr>
                <p:spPr>
                  <a:xfrm>
                    <a:off x="7374124" y="2988420"/>
                    <a:ext cx="1437195" cy="452941"/>
                  </a:xfrm>
                  <a:prstGeom prst="rect">
                    <a:avLst/>
                  </a:prstGeom>
                  <a:noFill/>
                  <a:ln w="12700" cap="flat" cmpd="sng" algn="ctr">
                    <a:solidFill>
                      <a:srgbClr val="20C6A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400" b="0" i="0" u="none" strike="noStrike" kern="0" cap="none" spc="0" normalizeH="0" baseline="0" noProof="0" dirty="0">
                      <a:ln>
                        <a:noFill/>
                      </a:ln>
                      <a:solidFill>
                        <a:prstClr val="black"/>
                      </a:solidFill>
                      <a:effectLst/>
                      <a:uLnTx/>
                      <a:uFillTx/>
                      <a:latin typeface="Tenorite Display"/>
                      <a:ea typeface="+mn-ea"/>
                      <a:cs typeface="+mn-cs"/>
                    </a:endParaRPr>
                  </a:p>
                </p:txBody>
              </p:sp>
              <p:sp>
                <p:nvSpPr>
                  <p:cNvPr id="131" name="Rechthoek 7235">
                    <a:extLst>
                      <a:ext uri="{FF2B5EF4-FFF2-40B4-BE49-F238E27FC236}">
                        <a16:creationId xmlns:a16="http://schemas.microsoft.com/office/drawing/2014/main" id="{0C090CC7-42DB-5B2A-BAF6-1D26AD3D8B0D}"/>
                      </a:ext>
                    </a:extLst>
                  </p:cNvPr>
                  <p:cNvSpPr/>
                  <p:nvPr/>
                </p:nvSpPr>
                <p:spPr>
                  <a:xfrm>
                    <a:off x="7374123" y="3624200"/>
                    <a:ext cx="1437195" cy="452941"/>
                  </a:xfrm>
                  <a:prstGeom prst="rect">
                    <a:avLst/>
                  </a:prstGeom>
                  <a:noFill/>
                  <a:ln w="12700" cap="flat" cmpd="sng" algn="ctr">
                    <a:solidFill>
                      <a:srgbClr val="20C6A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400" b="0" i="0" u="none" strike="noStrike" kern="0" cap="none" spc="0" normalizeH="0" baseline="0" noProof="0" dirty="0">
                      <a:ln>
                        <a:noFill/>
                      </a:ln>
                      <a:solidFill>
                        <a:prstClr val="black"/>
                      </a:solidFill>
                      <a:effectLst/>
                      <a:uLnTx/>
                      <a:uFillTx/>
                      <a:latin typeface="Tenorite Display"/>
                      <a:ea typeface="+mn-ea"/>
                      <a:cs typeface="+mn-cs"/>
                    </a:endParaRPr>
                  </a:p>
                </p:txBody>
              </p:sp>
              <p:sp>
                <p:nvSpPr>
                  <p:cNvPr id="132" name="Afgeronde rechthoek 7236">
                    <a:extLst>
                      <a:ext uri="{FF2B5EF4-FFF2-40B4-BE49-F238E27FC236}">
                        <a16:creationId xmlns:a16="http://schemas.microsoft.com/office/drawing/2014/main" id="{EF918EAC-C4CD-5345-BBA2-53ECEA1246CA}"/>
                      </a:ext>
                    </a:extLst>
                  </p:cNvPr>
                  <p:cNvSpPr/>
                  <p:nvPr/>
                </p:nvSpPr>
                <p:spPr>
                  <a:xfrm>
                    <a:off x="9070445" y="2692366"/>
                    <a:ext cx="1281079" cy="1677226"/>
                  </a:xfrm>
                  <a:prstGeom prst="round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black"/>
                      </a:solidFill>
                      <a:effectLst/>
                      <a:uLnTx/>
                      <a:uFillTx/>
                      <a:latin typeface="Tenorite"/>
                      <a:ea typeface="+mn-ea"/>
                      <a:cs typeface="+mn-cs"/>
                    </a:endParaRPr>
                  </a:p>
                </p:txBody>
              </p:sp>
              <p:sp>
                <p:nvSpPr>
                  <p:cNvPr id="133" name="Rechthoek 7237">
                    <a:extLst>
                      <a:ext uri="{FF2B5EF4-FFF2-40B4-BE49-F238E27FC236}">
                        <a16:creationId xmlns:a16="http://schemas.microsoft.com/office/drawing/2014/main" id="{1C90C2EF-C168-AAC7-0809-924020ED4510}"/>
                      </a:ext>
                    </a:extLst>
                  </p:cNvPr>
                  <p:cNvSpPr/>
                  <p:nvPr/>
                </p:nvSpPr>
                <p:spPr>
                  <a:xfrm>
                    <a:off x="10609832" y="2316646"/>
                    <a:ext cx="1437195" cy="452941"/>
                  </a:xfrm>
                  <a:prstGeom prst="rect">
                    <a:avLst/>
                  </a:prstGeom>
                  <a:solidFill>
                    <a:sysClr val="window" lastClr="FFFFFF"/>
                  </a:solidFill>
                  <a:ln w="12700" cap="flat" cmpd="sng" algn="ctr">
                    <a:solidFill>
                      <a:srgbClr val="20C6A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400" b="0" i="0" u="none" strike="noStrike" kern="0" cap="none" spc="0" normalizeH="0" baseline="0" noProof="0" dirty="0">
                      <a:ln>
                        <a:noFill/>
                      </a:ln>
                      <a:solidFill>
                        <a:prstClr val="black"/>
                      </a:solidFill>
                      <a:effectLst/>
                      <a:uLnTx/>
                      <a:uFillTx/>
                      <a:latin typeface="Tenorite Display"/>
                      <a:ea typeface="+mn-ea"/>
                      <a:cs typeface="+mn-cs"/>
                    </a:endParaRPr>
                  </a:p>
                </p:txBody>
              </p:sp>
              <p:sp>
                <p:nvSpPr>
                  <p:cNvPr id="134" name="Rechthoek 7238">
                    <a:extLst>
                      <a:ext uri="{FF2B5EF4-FFF2-40B4-BE49-F238E27FC236}">
                        <a16:creationId xmlns:a16="http://schemas.microsoft.com/office/drawing/2014/main" id="{953F274F-D60D-A5FC-6EFC-90DF653B2EFF}"/>
                      </a:ext>
                    </a:extLst>
                  </p:cNvPr>
                  <p:cNvSpPr/>
                  <p:nvPr/>
                </p:nvSpPr>
                <p:spPr>
                  <a:xfrm>
                    <a:off x="10609832" y="2952426"/>
                    <a:ext cx="1437195" cy="452941"/>
                  </a:xfrm>
                  <a:prstGeom prst="rect">
                    <a:avLst/>
                  </a:prstGeom>
                  <a:solidFill>
                    <a:sysClr val="window" lastClr="FFFFFF"/>
                  </a:solidFill>
                  <a:ln w="12700" cap="flat" cmpd="sng" algn="ctr">
                    <a:solidFill>
                      <a:srgbClr val="20C6A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400" b="0" i="0" u="none" strike="noStrike" kern="0" cap="none" spc="0" normalizeH="0" baseline="0" noProof="0" dirty="0">
                      <a:ln>
                        <a:noFill/>
                      </a:ln>
                      <a:solidFill>
                        <a:prstClr val="black"/>
                      </a:solidFill>
                      <a:effectLst/>
                      <a:uLnTx/>
                      <a:uFillTx/>
                      <a:latin typeface="Tenorite Display"/>
                      <a:ea typeface="+mn-ea"/>
                      <a:cs typeface="+mn-cs"/>
                    </a:endParaRPr>
                  </a:p>
                </p:txBody>
              </p:sp>
              <p:sp>
                <p:nvSpPr>
                  <p:cNvPr id="135" name="Rechthoek 7239">
                    <a:extLst>
                      <a:ext uri="{FF2B5EF4-FFF2-40B4-BE49-F238E27FC236}">
                        <a16:creationId xmlns:a16="http://schemas.microsoft.com/office/drawing/2014/main" id="{928617BE-8825-7833-02F0-414BB580AF9B}"/>
                      </a:ext>
                    </a:extLst>
                  </p:cNvPr>
                  <p:cNvSpPr/>
                  <p:nvPr/>
                </p:nvSpPr>
                <p:spPr>
                  <a:xfrm>
                    <a:off x="10609832" y="3588206"/>
                    <a:ext cx="1437195" cy="452941"/>
                  </a:xfrm>
                  <a:prstGeom prst="rect">
                    <a:avLst/>
                  </a:prstGeom>
                  <a:solidFill>
                    <a:sysClr val="window" lastClr="FFFFFF"/>
                  </a:solidFill>
                  <a:ln w="12700" cap="flat" cmpd="sng" algn="ctr">
                    <a:solidFill>
                      <a:srgbClr val="20C6A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400" b="0" i="0" u="none" strike="noStrike" kern="0" cap="none" spc="0" normalizeH="0" baseline="0" noProof="0" dirty="0">
                      <a:ln>
                        <a:noFill/>
                      </a:ln>
                      <a:solidFill>
                        <a:prstClr val="black"/>
                      </a:solidFill>
                      <a:effectLst/>
                      <a:uLnTx/>
                      <a:uFillTx/>
                      <a:latin typeface="Tenorite Display"/>
                      <a:ea typeface="+mn-ea"/>
                      <a:cs typeface="+mn-cs"/>
                    </a:endParaRPr>
                  </a:p>
                </p:txBody>
              </p:sp>
              <p:sp>
                <p:nvSpPr>
                  <p:cNvPr id="136" name="Rechthoek 7240">
                    <a:extLst>
                      <a:ext uri="{FF2B5EF4-FFF2-40B4-BE49-F238E27FC236}">
                        <a16:creationId xmlns:a16="http://schemas.microsoft.com/office/drawing/2014/main" id="{96296DA7-8086-F7C1-50BE-DC2D2937CEE0}"/>
                      </a:ext>
                    </a:extLst>
                  </p:cNvPr>
                  <p:cNvSpPr/>
                  <p:nvPr/>
                </p:nvSpPr>
                <p:spPr>
                  <a:xfrm>
                    <a:off x="10609831" y="4214196"/>
                    <a:ext cx="1437195" cy="452941"/>
                  </a:xfrm>
                  <a:prstGeom prst="rect">
                    <a:avLst/>
                  </a:prstGeom>
                  <a:solidFill>
                    <a:sysClr val="window" lastClr="FFFFFF"/>
                  </a:solidFill>
                  <a:ln w="12700" cap="flat" cmpd="sng" algn="ctr">
                    <a:solidFill>
                      <a:srgbClr val="20C6A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400" b="0" i="0" u="none" strike="noStrike" kern="0" cap="none" spc="0" normalizeH="0" baseline="0" noProof="0" dirty="0">
                      <a:ln>
                        <a:noFill/>
                      </a:ln>
                      <a:solidFill>
                        <a:prstClr val="black"/>
                      </a:solidFill>
                      <a:effectLst/>
                      <a:uLnTx/>
                      <a:uFillTx/>
                      <a:latin typeface="Tenorite Display"/>
                      <a:ea typeface="+mn-ea"/>
                      <a:cs typeface="+mn-cs"/>
                    </a:endParaRPr>
                  </a:p>
                </p:txBody>
              </p:sp>
              <p:cxnSp>
                <p:nvCxnSpPr>
                  <p:cNvPr id="137" name="Rechte verbindingslijn 7241">
                    <a:extLst>
                      <a:ext uri="{FF2B5EF4-FFF2-40B4-BE49-F238E27FC236}">
                        <a16:creationId xmlns:a16="http://schemas.microsoft.com/office/drawing/2014/main" id="{27D63A14-1233-282C-A6CC-5CC9CE3C0E99}"/>
                      </a:ext>
                    </a:extLst>
                  </p:cNvPr>
                  <p:cNvCxnSpPr>
                    <a:cxnSpLocks/>
                    <a:endCxn id="129" idx="1"/>
                  </p:cNvCxnSpPr>
                  <p:nvPr/>
                </p:nvCxnSpPr>
                <p:spPr>
                  <a:xfrm>
                    <a:off x="7114998" y="2344854"/>
                    <a:ext cx="259126" cy="234257"/>
                  </a:xfrm>
                  <a:prstGeom prst="line">
                    <a:avLst/>
                  </a:prstGeom>
                  <a:noFill/>
                  <a:ln w="6350" cap="flat" cmpd="sng" algn="ctr">
                    <a:solidFill>
                      <a:srgbClr val="20C6A6"/>
                    </a:solidFill>
                    <a:prstDash val="sysDot"/>
                    <a:miter lim="800000"/>
                  </a:ln>
                  <a:effectLst/>
                </p:spPr>
              </p:cxnSp>
              <p:cxnSp>
                <p:nvCxnSpPr>
                  <p:cNvPr id="138" name="Rechte verbindingslijn 7242">
                    <a:extLst>
                      <a:ext uri="{FF2B5EF4-FFF2-40B4-BE49-F238E27FC236}">
                        <a16:creationId xmlns:a16="http://schemas.microsoft.com/office/drawing/2014/main" id="{09980A9E-2912-058C-87EA-14CBF28D4897}"/>
                      </a:ext>
                    </a:extLst>
                  </p:cNvPr>
                  <p:cNvCxnSpPr>
                    <a:cxnSpLocks/>
                    <a:stCxn id="125" idx="3"/>
                    <a:endCxn id="130" idx="1"/>
                  </p:cNvCxnSpPr>
                  <p:nvPr/>
                </p:nvCxnSpPr>
                <p:spPr>
                  <a:xfrm>
                    <a:off x="7114998" y="2869634"/>
                    <a:ext cx="259126" cy="345258"/>
                  </a:xfrm>
                  <a:prstGeom prst="line">
                    <a:avLst/>
                  </a:prstGeom>
                  <a:noFill/>
                  <a:ln w="6350" cap="flat" cmpd="sng" algn="ctr">
                    <a:solidFill>
                      <a:srgbClr val="20C6A6"/>
                    </a:solidFill>
                    <a:prstDash val="sysDot"/>
                    <a:miter lim="800000"/>
                  </a:ln>
                  <a:effectLst/>
                </p:spPr>
              </p:cxnSp>
              <p:cxnSp>
                <p:nvCxnSpPr>
                  <p:cNvPr id="139" name="Rechte verbindingslijn 7243">
                    <a:extLst>
                      <a:ext uri="{FF2B5EF4-FFF2-40B4-BE49-F238E27FC236}">
                        <a16:creationId xmlns:a16="http://schemas.microsoft.com/office/drawing/2014/main" id="{2292E071-3E9E-CDCE-AEE3-1B332B7C88E1}"/>
                      </a:ext>
                    </a:extLst>
                  </p:cNvPr>
                  <p:cNvCxnSpPr>
                    <a:cxnSpLocks/>
                    <a:endCxn id="130" idx="1"/>
                  </p:cNvCxnSpPr>
                  <p:nvPr/>
                </p:nvCxnSpPr>
                <p:spPr>
                  <a:xfrm flipV="1">
                    <a:off x="7114998" y="3214891"/>
                    <a:ext cx="259126" cy="304572"/>
                  </a:xfrm>
                  <a:prstGeom prst="line">
                    <a:avLst/>
                  </a:prstGeom>
                  <a:noFill/>
                  <a:ln w="6350" cap="flat" cmpd="sng" algn="ctr">
                    <a:solidFill>
                      <a:srgbClr val="20C6A6"/>
                    </a:solidFill>
                    <a:prstDash val="sysDot"/>
                    <a:miter lim="800000"/>
                  </a:ln>
                  <a:effectLst/>
                </p:spPr>
              </p:cxnSp>
              <p:cxnSp>
                <p:nvCxnSpPr>
                  <p:cNvPr id="140" name="Rechte verbindingslijn 7244">
                    <a:extLst>
                      <a:ext uri="{FF2B5EF4-FFF2-40B4-BE49-F238E27FC236}">
                        <a16:creationId xmlns:a16="http://schemas.microsoft.com/office/drawing/2014/main" id="{70A50E6B-2A2F-DBBB-738A-3538160F6A06}"/>
                      </a:ext>
                    </a:extLst>
                  </p:cNvPr>
                  <p:cNvCxnSpPr>
                    <a:cxnSpLocks/>
                    <a:stCxn id="128" idx="3"/>
                    <a:endCxn id="100" idx="1"/>
                  </p:cNvCxnSpPr>
                  <p:nvPr/>
                </p:nvCxnSpPr>
                <p:spPr>
                  <a:xfrm flipV="1">
                    <a:off x="7114998" y="4455982"/>
                    <a:ext cx="259126" cy="315771"/>
                  </a:xfrm>
                  <a:prstGeom prst="line">
                    <a:avLst/>
                  </a:prstGeom>
                  <a:noFill/>
                  <a:ln w="6350" cap="flat" cmpd="sng" algn="ctr">
                    <a:solidFill>
                      <a:srgbClr val="20C6A6"/>
                    </a:solidFill>
                    <a:prstDash val="sysDot"/>
                    <a:miter lim="800000"/>
                  </a:ln>
                  <a:effectLst/>
                </p:spPr>
              </p:cxnSp>
              <p:cxnSp>
                <p:nvCxnSpPr>
                  <p:cNvPr id="141" name="Rechte verbindingslijn 7245">
                    <a:extLst>
                      <a:ext uri="{FF2B5EF4-FFF2-40B4-BE49-F238E27FC236}">
                        <a16:creationId xmlns:a16="http://schemas.microsoft.com/office/drawing/2014/main" id="{45FE63C2-4667-DB42-D1FF-ACD7C6364383}"/>
                      </a:ext>
                    </a:extLst>
                  </p:cNvPr>
                  <p:cNvCxnSpPr>
                    <a:cxnSpLocks/>
                    <a:stCxn id="127" idx="3"/>
                    <a:endCxn id="131" idx="1"/>
                  </p:cNvCxnSpPr>
                  <p:nvPr/>
                </p:nvCxnSpPr>
                <p:spPr>
                  <a:xfrm flipV="1">
                    <a:off x="7114998" y="3850671"/>
                    <a:ext cx="259125" cy="290529"/>
                  </a:xfrm>
                  <a:prstGeom prst="line">
                    <a:avLst/>
                  </a:prstGeom>
                  <a:noFill/>
                  <a:ln w="6350" cap="flat" cmpd="sng" algn="ctr">
                    <a:solidFill>
                      <a:srgbClr val="20C6A6"/>
                    </a:solidFill>
                    <a:prstDash val="sysDot"/>
                    <a:miter lim="800000"/>
                  </a:ln>
                  <a:effectLst/>
                </p:spPr>
              </p:cxnSp>
              <p:cxnSp>
                <p:nvCxnSpPr>
                  <p:cNvPr id="142" name="Rechte verbindingslijn 7246">
                    <a:extLst>
                      <a:ext uri="{FF2B5EF4-FFF2-40B4-BE49-F238E27FC236}">
                        <a16:creationId xmlns:a16="http://schemas.microsoft.com/office/drawing/2014/main" id="{40BCC3CB-F664-CEB5-F3B3-DBEB07FA62FE}"/>
                      </a:ext>
                    </a:extLst>
                  </p:cNvPr>
                  <p:cNvCxnSpPr>
                    <a:cxnSpLocks/>
                    <a:stCxn id="129" idx="3"/>
                    <a:endCxn id="149" idx="1"/>
                  </p:cNvCxnSpPr>
                  <p:nvPr/>
                </p:nvCxnSpPr>
                <p:spPr>
                  <a:xfrm>
                    <a:off x="8811318" y="2579111"/>
                    <a:ext cx="331694" cy="951459"/>
                  </a:xfrm>
                  <a:prstGeom prst="line">
                    <a:avLst/>
                  </a:prstGeom>
                  <a:noFill/>
                  <a:ln w="6350" cap="flat" cmpd="sng" algn="ctr">
                    <a:solidFill>
                      <a:srgbClr val="20C6A6"/>
                    </a:solidFill>
                    <a:prstDash val="sysDot"/>
                    <a:miter lim="800000"/>
                  </a:ln>
                  <a:effectLst/>
                </p:spPr>
              </p:cxnSp>
              <p:cxnSp>
                <p:nvCxnSpPr>
                  <p:cNvPr id="143" name="Rechte verbindingslijn 7247">
                    <a:extLst>
                      <a:ext uri="{FF2B5EF4-FFF2-40B4-BE49-F238E27FC236}">
                        <a16:creationId xmlns:a16="http://schemas.microsoft.com/office/drawing/2014/main" id="{2757A16F-78B4-8E88-7C4D-1999C9ACE6E5}"/>
                      </a:ext>
                    </a:extLst>
                  </p:cNvPr>
                  <p:cNvCxnSpPr>
                    <a:cxnSpLocks/>
                    <a:stCxn id="130" idx="3"/>
                    <a:endCxn id="149" idx="1"/>
                  </p:cNvCxnSpPr>
                  <p:nvPr/>
                </p:nvCxnSpPr>
                <p:spPr>
                  <a:xfrm>
                    <a:off x="8811318" y="3214890"/>
                    <a:ext cx="331694" cy="315680"/>
                  </a:xfrm>
                  <a:prstGeom prst="line">
                    <a:avLst/>
                  </a:prstGeom>
                  <a:noFill/>
                  <a:ln w="6350" cap="flat" cmpd="sng" algn="ctr">
                    <a:solidFill>
                      <a:srgbClr val="20C6A6"/>
                    </a:solidFill>
                    <a:prstDash val="sysDot"/>
                    <a:miter lim="800000"/>
                  </a:ln>
                  <a:effectLst/>
                </p:spPr>
              </p:cxnSp>
              <p:cxnSp>
                <p:nvCxnSpPr>
                  <p:cNvPr id="144" name="Rechte verbindingslijn 7248">
                    <a:extLst>
                      <a:ext uri="{FF2B5EF4-FFF2-40B4-BE49-F238E27FC236}">
                        <a16:creationId xmlns:a16="http://schemas.microsoft.com/office/drawing/2014/main" id="{20B23F73-CF87-0C1A-5452-1C954DAFA024}"/>
                      </a:ext>
                    </a:extLst>
                  </p:cNvPr>
                  <p:cNvCxnSpPr>
                    <a:cxnSpLocks/>
                    <a:stCxn id="131" idx="3"/>
                    <a:endCxn id="149" idx="1"/>
                  </p:cNvCxnSpPr>
                  <p:nvPr/>
                </p:nvCxnSpPr>
                <p:spPr>
                  <a:xfrm flipV="1">
                    <a:off x="8811318" y="3530570"/>
                    <a:ext cx="331694" cy="320100"/>
                  </a:xfrm>
                  <a:prstGeom prst="line">
                    <a:avLst/>
                  </a:prstGeom>
                  <a:noFill/>
                  <a:ln w="6350" cap="flat" cmpd="sng" algn="ctr">
                    <a:solidFill>
                      <a:srgbClr val="20C6A6"/>
                    </a:solidFill>
                    <a:prstDash val="sysDot"/>
                    <a:miter lim="800000"/>
                  </a:ln>
                  <a:effectLst/>
                </p:spPr>
              </p:cxnSp>
              <p:cxnSp>
                <p:nvCxnSpPr>
                  <p:cNvPr id="145" name="Rechte verbindingslijn 7249">
                    <a:extLst>
                      <a:ext uri="{FF2B5EF4-FFF2-40B4-BE49-F238E27FC236}">
                        <a16:creationId xmlns:a16="http://schemas.microsoft.com/office/drawing/2014/main" id="{C4F68B2A-587B-6416-D9C4-F6A3F5CB4A0F}"/>
                      </a:ext>
                    </a:extLst>
                  </p:cNvPr>
                  <p:cNvCxnSpPr>
                    <a:cxnSpLocks/>
                    <a:stCxn id="149" idx="3"/>
                    <a:endCxn id="133" idx="1"/>
                  </p:cNvCxnSpPr>
                  <p:nvPr/>
                </p:nvCxnSpPr>
                <p:spPr>
                  <a:xfrm flipV="1">
                    <a:off x="10272204" y="2543117"/>
                    <a:ext cx="337629" cy="987454"/>
                  </a:xfrm>
                  <a:prstGeom prst="line">
                    <a:avLst/>
                  </a:prstGeom>
                  <a:noFill/>
                  <a:ln w="6350" cap="flat" cmpd="sng" algn="ctr">
                    <a:solidFill>
                      <a:srgbClr val="20C6A6"/>
                    </a:solidFill>
                    <a:prstDash val="sysDot"/>
                    <a:miter lim="800000"/>
                  </a:ln>
                  <a:effectLst/>
                </p:spPr>
              </p:cxnSp>
              <p:cxnSp>
                <p:nvCxnSpPr>
                  <p:cNvPr id="146" name="Rechte verbindingslijn 7250">
                    <a:extLst>
                      <a:ext uri="{FF2B5EF4-FFF2-40B4-BE49-F238E27FC236}">
                        <a16:creationId xmlns:a16="http://schemas.microsoft.com/office/drawing/2014/main" id="{FCA079F8-63AA-2188-EFD7-628E9347781B}"/>
                      </a:ext>
                    </a:extLst>
                  </p:cNvPr>
                  <p:cNvCxnSpPr>
                    <a:cxnSpLocks/>
                    <a:stCxn id="149" idx="3"/>
                    <a:endCxn id="134" idx="1"/>
                  </p:cNvCxnSpPr>
                  <p:nvPr/>
                </p:nvCxnSpPr>
                <p:spPr>
                  <a:xfrm flipV="1">
                    <a:off x="10272204" y="3178897"/>
                    <a:ext cx="337629" cy="351673"/>
                  </a:xfrm>
                  <a:prstGeom prst="line">
                    <a:avLst/>
                  </a:prstGeom>
                  <a:noFill/>
                  <a:ln w="6350" cap="flat" cmpd="sng" algn="ctr">
                    <a:solidFill>
                      <a:srgbClr val="20C6A6"/>
                    </a:solidFill>
                    <a:prstDash val="sysDot"/>
                    <a:miter lim="800000"/>
                  </a:ln>
                  <a:effectLst/>
                </p:spPr>
              </p:cxnSp>
              <p:cxnSp>
                <p:nvCxnSpPr>
                  <p:cNvPr id="147" name="Rechte verbindingslijn 7251">
                    <a:extLst>
                      <a:ext uri="{FF2B5EF4-FFF2-40B4-BE49-F238E27FC236}">
                        <a16:creationId xmlns:a16="http://schemas.microsoft.com/office/drawing/2014/main" id="{535ABD62-B1A6-1342-92EF-C99A74B6918A}"/>
                      </a:ext>
                    </a:extLst>
                  </p:cNvPr>
                  <p:cNvCxnSpPr>
                    <a:cxnSpLocks/>
                    <a:stCxn id="135" idx="1"/>
                    <a:endCxn id="149" idx="3"/>
                  </p:cNvCxnSpPr>
                  <p:nvPr/>
                </p:nvCxnSpPr>
                <p:spPr>
                  <a:xfrm flipH="1" flipV="1">
                    <a:off x="10272204" y="3530570"/>
                    <a:ext cx="337629" cy="284106"/>
                  </a:xfrm>
                  <a:prstGeom prst="line">
                    <a:avLst/>
                  </a:prstGeom>
                  <a:noFill/>
                  <a:ln w="6350" cap="flat" cmpd="sng" algn="ctr">
                    <a:solidFill>
                      <a:srgbClr val="20C6A6"/>
                    </a:solidFill>
                    <a:prstDash val="sysDot"/>
                    <a:miter lim="800000"/>
                  </a:ln>
                  <a:effectLst/>
                </p:spPr>
              </p:cxnSp>
              <p:cxnSp>
                <p:nvCxnSpPr>
                  <p:cNvPr id="148" name="Rechte verbindingslijn 7252">
                    <a:extLst>
                      <a:ext uri="{FF2B5EF4-FFF2-40B4-BE49-F238E27FC236}">
                        <a16:creationId xmlns:a16="http://schemas.microsoft.com/office/drawing/2014/main" id="{294D21D0-B182-BC67-AC12-D6AEB749E452}"/>
                      </a:ext>
                    </a:extLst>
                  </p:cNvPr>
                  <p:cNvCxnSpPr>
                    <a:cxnSpLocks/>
                    <a:stCxn id="136" idx="1"/>
                    <a:endCxn id="149" idx="3"/>
                  </p:cNvCxnSpPr>
                  <p:nvPr/>
                </p:nvCxnSpPr>
                <p:spPr>
                  <a:xfrm flipH="1" flipV="1">
                    <a:off x="10272204" y="3530570"/>
                    <a:ext cx="337627" cy="910096"/>
                  </a:xfrm>
                  <a:prstGeom prst="line">
                    <a:avLst/>
                  </a:prstGeom>
                  <a:noFill/>
                  <a:ln w="6350" cap="flat" cmpd="sng" algn="ctr">
                    <a:solidFill>
                      <a:srgbClr val="20C6A6"/>
                    </a:solidFill>
                    <a:prstDash val="sysDot"/>
                    <a:miter lim="800000"/>
                  </a:ln>
                  <a:effectLst/>
                </p:spPr>
              </p:cxnSp>
              <p:pic>
                <p:nvPicPr>
                  <p:cNvPr id="149" name="Afbeelding 7253">
                    <a:extLst>
                      <a:ext uri="{FF2B5EF4-FFF2-40B4-BE49-F238E27FC236}">
                        <a16:creationId xmlns:a16="http://schemas.microsoft.com/office/drawing/2014/main" id="{7172DB6E-89FF-894D-5482-CEBCBB43C7F5}"/>
                      </a:ext>
                    </a:extLst>
                  </p:cNvPr>
                  <p:cNvPicPr>
                    <a:picLocks noChangeAspect="1"/>
                  </p:cNvPicPr>
                  <p:nvPr/>
                </p:nvPicPr>
                <p:blipFill>
                  <a:blip r:embed="rId3"/>
                  <a:stretch>
                    <a:fillRect/>
                  </a:stretch>
                </p:blipFill>
                <p:spPr>
                  <a:xfrm>
                    <a:off x="9143012" y="2898127"/>
                    <a:ext cx="1129191" cy="1264886"/>
                  </a:xfrm>
                  <a:prstGeom prst="rect">
                    <a:avLst/>
                  </a:prstGeom>
                </p:spPr>
              </p:pic>
            </p:grpSp>
            <p:sp>
              <p:nvSpPr>
                <p:cNvPr id="100" name="Rechthoek 100">
                  <a:extLst>
                    <a:ext uri="{FF2B5EF4-FFF2-40B4-BE49-F238E27FC236}">
                      <a16:creationId xmlns:a16="http://schemas.microsoft.com/office/drawing/2014/main" id="{2CABFFAB-8373-4122-F131-14C85858B1B7}"/>
                    </a:ext>
                  </a:extLst>
                </p:cNvPr>
                <p:cNvSpPr/>
                <p:nvPr/>
              </p:nvSpPr>
              <p:spPr>
                <a:xfrm>
                  <a:off x="6945378" y="4218242"/>
                  <a:ext cx="1430732" cy="441995"/>
                </a:xfrm>
                <a:prstGeom prst="rect">
                  <a:avLst/>
                </a:prstGeom>
                <a:noFill/>
                <a:ln w="12700" cap="flat" cmpd="sng" algn="ctr">
                  <a:solidFill>
                    <a:srgbClr val="20C6A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400" b="0" i="0" u="none" strike="noStrike" kern="0" cap="none" spc="0" normalizeH="0" baseline="0" noProof="0" dirty="0">
                    <a:ln>
                      <a:noFill/>
                    </a:ln>
                    <a:solidFill>
                      <a:prstClr val="black"/>
                    </a:solidFill>
                    <a:effectLst/>
                    <a:uLnTx/>
                    <a:uFillTx/>
                    <a:latin typeface="Tenorite Display"/>
                    <a:ea typeface="+mn-ea"/>
                    <a:cs typeface="+mn-cs"/>
                  </a:endParaRPr>
                </a:p>
              </p:txBody>
            </p:sp>
            <p:sp>
              <p:nvSpPr>
                <p:cNvPr id="101" name="Rechthoek 101">
                  <a:extLst>
                    <a:ext uri="{FF2B5EF4-FFF2-40B4-BE49-F238E27FC236}">
                      <a16:creationId xmlns:a16="http://schemas.microsoft.com/office/drawing/2014/main" id="{268C6225-0AD7-A496-7896-FEDE63E2E29F}"/>
                    </a:ext>
                  </a:extLst>
                </p:cNvPr>
                <p:cNvSpPr/>
                <p:nvPr/>
              </p:nvSpPr>
              <p:spPr>
                <a:xfrm>
                  <a:off x="6945378" y="4799173"/>
                  <a:ext cx="1430732" cy="441995"/>
                </a:xfrm>
                <a:prstGeom prst="rect">
                  <a:avLst/>
                </a:prstGeom>
                <a:noFill/>
                <a:ln w="12700" cap="flat" cmpd="sng" algn="ctr">
                  <a:solidFill>
                    <a:srgbClr val="20C6A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400" b="0" i="0" u="none" strike="noStrike" kern="0" cap="none" spc="0" normalizeH="0" baseline="0" noProof="0" dirty="0">
                    <a:ln>
                      <a:noFill/>
                    </a:ln>
                    <a:solidFill>
                      <a:prstClr val="black"/>
                    </a:solidFill>
                    <a:effectLst/>
                    <a:uLnTx/>
                    <a:uFillTx/>
                    <a:latin typeface="Tenorite Display"/>
                    <a:ea typeface="+mn-ea"/>
                    <a:cs typeface="+mn-cs"/>
                  </a:endParaRPr>
                </a:p>
              </p:txBody>
            </p:sp>
            <p:sp>
              <p:nvSpPr>
                <p:cNvPr id="102" name="Rechthoek 102">
                  <a:extLst>
                    <a:ext uri="{FF2B5EF4-FFF2-40B4-BE49-F238E27FC236}">
                      <a16:creationId xmlns:a16="http://schemas.microsoft.com/office/drawing/2014/main" id="{3961A36A-FF7C-F092-4C3B-66C2FC2E76D3}"/>
                    </a:ext>
                  </a:extLst>
                </p:cNvPr>
                <p:cNvSpPr/>
                <p:nvPr/>
              </p:nvSpPr>
              <p:spPr>
                <a:xfrm>
                  <a:off x="6942756" y="1759704"/>
                  <a:ext cx="1430732" cy="441995"/>
                </a:xfrm>
                <a:prstGeom prst="rect">
                  <a:avLst/>
                </a:prstGeom>
                <a:noFill/>
                <a:ln w="12700" cap="flat" cmpd="sng" algn="ctr">
                  <a:solidFill>
                    <a:srgbClr val="20C6A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400" b="0" i="0" u="none" strike="noStrike" kern="0" cap="none" spc="0" normalizeH="0" baseline="0" noProof="0" dirty="0">
                    <a:ln>
                      <a:noFill/>
                    </a:ln>
                    <a:solidFill>
                      <a:prstClr val="black"/>
                    </a:solidFill>
                    <a:effectLst/>
                    <a:uLnTx/>
                    <a:uFillTx/>
                    <a:latin typeface="Tenorite Display"/>
                    <a:ea typeface="+mn-ea"/>
                    <a:cs typeface="+mn-cs"/>
                  </a:endParaRPr>
                </a:p>
              </p:txBody>
            </p:sp>
            <p:cxnSp>
              <p:nvCxnSpPr>
                <p:cNvPr id="103" name="Rechte verbindingslijn 103">
                  <a:extLst>
                    <a:ext uri="{FF2B5EF4-FFF2-40B4-BE49-F238E27FC236}">
                      <a16:creationId xmlns:a16="http://schemas.microsoft.com/office/drawing/2014/main" id="{83BB6893-9B36-B17A-15BC-9E57DB876FCB}"/>
                    </a:ext>
                  </a:extLst>
                </p:cNvPr>
                <p:cNvCxnSpPr>
                  <a:cxnSpLocks/>
                  <a:stCxn id="123" idx="3"/>
                  <a:endCxn id="102" idx="1"/>
                </p:cNvCxnSpPr>
                <p:nvPr/>
              </p:nvCxnSpPr>
              <p:spPr>
                <a:xfrm>
                  <a:off x="6687417" y="1650405"/>
                  <a:ext cx="255339" cy="330297"/>
                </a:xfrm>
                <a:prstGeom prst="line">
                  <a:avLst/>
                </a:prstGeom>
                <a:noFill/>
                <a:ln w="6350" cap="flat" cmpd="sng" algn="ctr">
                  <a:solidFill>
                    <a:srgbClr val="20C6A6"/>
                  </a:solidFill>
                  <a:prstDash val="sysDot"/>
                  <a:miter lim="800000"/>
                </a:ln>
                <a:effectLst/>
              </p:spPr>
            </p:cxnSp>
            <p:cxnSp>
              <p:nvCxnSpPr>
                <p:cNvPr id="104" name="Rechte verbindingslijn 104">
                  <a:extLst>
                    <a:ext uri="{FF2B5EF4-FFF2-40B4-BE49-F238E27FC236}">
                      <a16:creationId xmlns:a16="http://schemas.microsoft.com/office/drawing/2014/main" id="{98ABA949-E3AC-6077-9D5A-1DAC5403B8D5}"/>
                    </a:ext>
                  </a:extLst>
                </p:cNvPr>
                <p:cNvCxnSpPr>
                  <a:cxnSpLocks/>
                  <a:stCxn id="100" idx="3"/>
                  <a:endCxn id="149" idx="1"/>
                </p:cNvCxnSpPr>
                <p:nvPr/>
              </p:nvCxnSpPr>
              <p:spPr>
                <a:xfrm flipV="1">
                  <a:off x="8376110" y="3536193"/>
                  <a:ext cx="330203" cy="903047"/>
                </a:xfrm>
                <a:prstGeom prst="line">
                  <a:avLst/>
                </a:prstGeom>
                <a:noFill/>
                <a:ln w="6350" cap="flat" cmpd="sng" algn="ctr">
                  <a:solidFill>
                    <a:srgbClr val="20C6A6"/>
                  </a:solidFill>
                  <a:prstDash val="sysDot"/>
                  <a:miter lim="800000"/>
                </a:ln>
                <a:effectLst/>
              </p:spPr>
            </p:cxnSp>
            <p:cxnSp>
              <p:nvCxnSpPr>
                <p:cNvPr id="105" name="Rechte verbindingslijn 105">
                  <a:extLst>
                    <a:ext uri="{FF2B5EF4-FFF2-40B4-BE49-F238E27FC236}">
                      <a16:creationId xmlns:a16="http://schemas.microsoft.com/office/drawing/2014/main" id="{535CB25F-C6BC-E220-2046-998AE1D21739}"/>
                    </a:ext>
                  </a:extLst>
                </p:cNvPr>
                <p:cNvCxnSpPr>
                  <a:cxnSpLocks/>
                  <a:stCxn id="101" idx="3"/>
                  <a:endCxn id="149" idx="1"/>
                </p:cNvCxnSpPr>
                <p:nvPr/>
              </p:nvCxnSpPr>
              <p:spPr>
                <a:xfrm flipV="1">
                  <a:off x="8376110" y="3536193"/>
                  <a:ext cx="330203" cy="1483978"/>
                </a:xfrm>
                <a:prstGeom prst="line">
                  <a:avLst/>
                </a:prstGeom>
                <a:noFill/>
                <a:ln w="6350" cap="flat" cmpd="sng" algn="ctr">
                  <a:solidFill>
                    <a:srgbClr val="20C6A6"/>
                  </a:solidFill>
                  <a:prstDash val="sysDot"/>
                  <a:miter lim="800000"/>
                </a:ln>
                <a:effectLst/>
              </p:spPr>
            </p:cxnSp>
            <p:cxnSp>
              <p:nvCxnSpPr>
                <p:cNvPr id="106" name="Rechte verbindingslijn 106">
                  <a:extLst>
                    <a:ext uri="{FF2B5EF4-FFF2-40B4-BE49-F238E27FC236}">
                      <a16:creationId xmlns:a16="http://schemas.microsoft.com/office/drawing/2014/main" id="{97A7D092-B6BA-353D-7482-862BAB443445}"/>
                    </a:ext>
                  </a:extLst>
                </p:cNvPr>
                <p:cNvCxnSpPr>
                  <a:cxnSpLocks/>
                  <a:stCxn id="102" idx="3"/>
                  <a:endCxn id="149" idx="1"/>
                </p:cNvCxnSpPr>
                <p:nvPr/>
              </p:nvCxnSpPr>
              <p:spPr>
                <a:xfrm>
                  <a:off x="8373488" y="1980702"/>
                  <a:ext cx="332824" cy="1555491"/>
                </a:xfrm>
                <a:prstGeom prst="line">
                  <a:avLst/>
                </a:prstGeom>
                <a:noFill/>
                <a:ln w="6350" cap="flat" cmpd="sng" algn="ctr">
                  <a:solidFill>
                    <a:srgbClr val="20C6A6"/>
                  </a:solidFill>
                  <a:prstDash val="sysDot"/>
                  <a:miter lim="800000"/>
                </a:ln>
                <a:effectLst/>
              </p:spPr>
            </p:cxnSp>
            <p:sp>
              <p:nvSpPr>
                <p:cNvPr id="107" name="Rechthoek 107">
                  <a:extLst>
                    <a:ext uri="{FF2B5EF4-FFF2-40B4-BE49-F238E27FC236}">
                      <a16:creationId xmlns:a16="http://schemas.microsoft.com/office/drawing/2014/main" id="{217AB2BB-5ACB-2B33-D141-3228B5E942E5}"/>
                    </a:ext>
                  </a:extLst>
                </p:cNvPr>
                <p:cNvSpPr/>
                <p:nvPr/>
              </p:nvSpPr>
              <p:spPr>
                <a:xfrm>
                  <a:off x="5256685" y="5142331"/>
                  <a:ext cx="1430732" cy="441995"/>
                </a:xfrm>
                <a:prstGeom prst="rect">
                  <a:avLst/>
                </a:prstGeom>
                <a:noFill/>
                <a:ln w="12700" cap="flat" cmpd="sng" algn="ctr">
                  <a:solidFill>
                    <a:srgbClr val="20C6A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black"/>
                      </a:solidFill>
                      <a:effectLst/>
                      <a:uLnTx/>
                      <a:uFillTx/>
                      <a:latin typeface="Tenorite Display"/>
                      <a:ea typeface="+mn-ea"/>
                      <a:cs typeface="+mn-cs"/>
                    </a:rPr>
                    <a:t>Ondernemer</a:t>
                  </a:r>
                </a:p>
              </p:txBody>
            </p:sp>
            <p:cxnSp>
              <p:nvCxnSpPr>
                <p:cNvPr id="108" name="Rechte verbindingslijn 108">
                  <a:extLst>
                    <a:ext uri="{FF2B5EF4-FFF2-40B4-BE49-F238E27FC236}">
                      <a16:creationId xmlns:a16="http://schemas.microsoft.com/office/drawing/2014/main" id="{56D36062-0716-94CC-CFCB-8E816C1E1C05}"/>
                    </a:ext>
                  </a:extLst>
                </p:cNvPr>
                <p:cNvCxnSpPr>
                  <a:cxnSpLocks/>
                  <a:stCxn id="107" idx="3"/>
                  <a:endCxn id="101" idx="1"/>
                </p:cNvCxnSpPr>
                <p:nvPr/>
              </p:nvCxnSpPr>
              <p:spPr>
                <a:xfrm flipV="1">
                  <a:off x="6687417" y="5020171"/>
                  <a:ext cx="257961" cy="343158"/>
                </a:xfrm>
                <a:prstGeom prst="line">
                  <a:avLst/>
                </a:prstGeom>
                <a:noFill/>
                <a:ln w="6350" cap="flat" cmpd="sng" algn="ctr">
                  <a:solidFill>
                    <a:srgbClr val="20C6A6"/>
                  </a:solidFill>
                  <a:prstDash val="sysDot"/>
                  <a:miter lim="800000"/>
                </a:ln>
                <a:effectLst/>
              </p:spPr>
            </p:cxnSp>
            <p:sp>
              <p:nvSpPr>
                <p:cNvPr id="113" name="Rechthoek 113">
                  <a:extLst>
                    <a:ext uri="{FF2B5EF4-FFF2-40B4-BE49-F238E27FC236}">
                      <a16:creationId xmlns:a16="http://schemas.microsoft.com/office/drawing/2014/main" id="{9933E989-F5CD-3843-A791-C7A83C05F86C}"/>
                    </a:ext>
                  </a:extLst>
                </p:cNvPr>
                <p:cNvSpPr/>
                <p:nvPr/>
              </p:nvSpPr>
              <p:spPr>
                <a:xfrm>
                  <a:off x="10166536" y="1745100"/>
                  <a:ext cx="1430732" cy="441995"/>
                </a:xfrm>
                <a:prstGeom prst="rect">
                  <a:avLst/>
                </a:prstGeom>
                <a:solidFill>
                  <a:sysClr val="window" lastClr="FFFFFF"/>
                </a:solidFill>
                <a:ln w="12700" cap="flat" cmpd="sng" algn="ctr">
                  <a:solidFill>
                    <a:srgbClr val="20C6A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400" b="0" i="0" u="none" strike="noStrike" kern="0" cap="none" spc="0" normalizeH="0" baseline="0" noProof="0" dirty="0">
                    <a:ln>
                      <a:noFill/>
                    </a:ln>
                    <a:solidFill>
                      <a:prstClr val="black"/>
                    </a:solidFill>
                    <a:effectLst/>
                    <a:uLnTx/>
                    <a:uFillTx/>
                    <a:latin typeface="Tenorite Display"/>
                    <a:ea typeface="+mn-ea"/>
                    <a:cs typeface="+mn-cs"/>
                  </a:endParaRPr>
                </a:p>
              </p:txBody>
            </p:sp>
            <p:sp>
              <p:nvSpPr>
                <p:cNvPr id="114" name="Rechthoek 114">
                  <a:extLst>
                    <a:ext uri="{FF2B5EF4-FFF2-40B4-BE49-F238E27FC236}">
                      <a16:creationId xmlns:a16="http://schemas.microsoft.com/office/drawing/2014/main" id="{ED1AB8DF-FDF1-DE42-74D7-696552EC2C65}"/>
                    </a:ext>
                  </a:extLst>
                </p:cNvPr>
                <p:cNvSpPr/>
                <p:nvPr/>
              </p:nvSpPr>
              <p:spPr>
                <a:xfrm>
                  <a:off x="10166535" y="4820951"/>
                  <a:ext cx="1430732" cy="441995"/>
                </a:xfrm>
                <a:prstGeom prst="rect">
                  <a:avLst/>
                </a:prstGeom>
                <a:solidFill>
                  <a:sysClr val="window" lastClr="FFFFFF"/>
                </a:solidFill>
                <a:ln w="12700" cap="flat" cmpd="sng" algn="ctr">
                  <a:solidFill>
                    <a:srgbClr val="20C6A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400" b="0" i="0" u="none" strike="noStrike" kern="0" cap="none" spc="0" normalizeH="0" baseline="0" noProof="0" dirty="0">
                    <a:ln>
                      <a:noFill/>
                    </a:ln>
                    <a:solidFill>
                      <a:prstClr val="black"/>
                    </a:solidFill>
                    <a:effectLst/>
                    <a:uLnTx/>
                    <a:uFillTx/>
                    <a:latin typeface="Tenorite Display"/>
                    <a:ea typeface="+mn-ea"/>
                    <a:cs typeface="+mn-cs"/>
                  </a:endParaRPr>
                </a:p>
              </p:txBody>
            </p:sp>
            <p:cxnSp>
              <p:nvCxnSpPr>
                <p:cNvPr id="115" name="Rechte verbindingslijn 115">
                  <a:extLst>
                    <a:ext uri="{FF2B5EF4-FFF2-40B4-BE49-F238E27FC236}">
                      <a16:creationId xmlns:a16="http://schemas.microsoft.com/office/drawing/2014/main" id="{DA7D2842-857D-63ED-BA4B-C163BFFC76E6}"/>
                    </a:ext>
                  </a:extLst>
                </p:cNvPr>
                <p:cNvCxnSpPr>
                  <a:cxnSpLocks/>
                  <a:stCxn id="149" idx="3"/>
                  <a:endCxn id="113" idx="1"/>
                </p:cNvCxnSpPr>
                <p:nvPr/>
              </p:nvCxnSpPr>
              <p:spPr>
                <a:xfrm flipV="1">
                  <a:off x="9830426" y="1966098"/>
                  <a:ext cx="336109" cy="1570095"/>
                </a:xfrm>
                <a:prstGeom prst="line">
                  <a:avLst/>
                </a:prstGeom>
                <a:noFill/>
                <a:ln w="6350" cap="flat" cmpd="sng" algn="ctr">
                  <a:solidFill>
                    <a:srgbClr val="20C6A6"/>
                  </a:solidFill>
                  <a:prstDash val="sysDot"/>
                  <a:miter lim="800000"/>
                </a:ln>
                <a:effectLst/>
              </p:spPr>
            </p:cxnSp>
            <p:cxnSp>
              <p:nvCxnSpPr>
                <p:cNvPr id="116" name="Rechte verbindingslijn 116">
                  <a:extLst>
                    <a:ext uri="{FF2B5EF4-FFF2-40B4-BE49-F238E27FC236}">
                      <a16:creationId xmlns:a16="http://schemas.microsoft.com/office/drawing/2014/main" id="{7BD8EF76-2D3A-0040-193F-750EC2B20D8A}"/>
                    </a:ext>
                  </a:extLst>
                </p:cNvPr>
                <p:cNvCxnSpPr>
                  <a:cxnSpLocks/>
                  <a:stCxn id="149" idx="3"/>
                  <a:endCxn id="114" idx="1"/>
                </p:cNvCxnSpPr>
                <p:nvPr/>
              </p:nvCxnSpPr>
              <p:spPr>
                <a:xfrm>
                  <a:off x="9830426" y="3536193"/>
                  <a:ext cx="336109" cy="1505756"/>
                </a:xfrm>
                <a:prstGeom prst="line">
                  <a:avLst/>
                </a:prstGeom>
                <a:noFill/>
                <a:ln w="6350" cap="flat" cmpd="sng" algn="ctr">
                  <a:solidFill>
                    <a:srgbClr val="20C6A6"/>
                  </a:solidFill>
                  <a:prstDash val="sysDot"/>
                  <a:miter lim="800000"/>
                </a:ln>
                <a:effectLst/>
              </p:spPr>
            </p:cxnSp>
            <p:pic>
              <p:nvPicPr>
                <p:cNvPr id="117" name="Afbeelding 117">
                  <a:extLst>
                    <a:ext uri="{FF2B5EF4-FFF2-40B4-BE49-F238E27FC236}">
                      <a16:creationId xmlns:a16="http://schemas.microsoft.com/office/drawing/2014/main" id="{08C3CF77-918A-1ED6-9840-A2832CFAA14A}"/>
                    </a:ext>
                  </a:extLst>
                </p:cNvPr>
                <p:cNvPicPr>
                  <a:picLocks noChangeAspect="1"/>
                </p:cNvPicPr>
                <p:nvPr/>
              </p:nvPicPr>
              <p:blipFill>
                <a:blip r:embed="rId4"/>
                <a:stretch>
                  <a:fillRect/>
                </a:stretch>
              </p:blipFill>
              <p:spPr>
                <a:xfrm>
                  <a:off x="10333520" y="1560170"/>
                  <a:ext cx="1062051" cy="841949"/>
                </a:xfrm>
                <a:prstGeom prst="rect">
                  <a:avLst/>
                </a:prstGeom>
              </p:spPr>
            </p:pic>
            <p:pic>
              <p:nvPicPr>
                <p:cNvPr id="118" name="Afbeelding 118">
                  <a:extLst>
                    <a:ext uri="{FF2B5EF4-FFF2-40B4-BE49-F238E27FC236}">
                      <a16:creationId xmlns:a16="http://schemas.microsoft.com/office/drawing/2014/main" id="{0EAEDE7D-713A-971D-B30D-FC347D69FA36}"/>
                    </a:ext>
                  </a:extLst>
                </p:cNvPr>
                <p:cNvPicPr>
                  <a:picLocks noChangeAspect="1"/>
                </p:cNvPicPr>
                <p:nvPr/>
              </p:nvPicPr>
              <p:blipFill>
                <a:blip r:embed="rId5"/>
                <a:stretch>
                  <a:fillRect/>
                </a:stretch>
              </p:blipFill>
              <p:spPr>
                <a:xfrm>
                  <a:off x="10570958" y="2342135"/>
                  <a:ext cx="576274" cy="432206"/>
                </a:xfrm>
                <a:prstGeom prst="rect">
                  <a:avLst/>
                </a:prstGeom>
              </p:spPr>
            </p:pic>
            <p:pic>
              <p:nvPicPr>
                <p:cNvPr id="119" name="Afbeelding 119">
                  <a:extLst>
                    <a:ext uri="{FF2B5EF4-FFF2-40B4-BE49-F238E27FC236}">
                      <a16:creationId xmlns:a16="http://schemas.microsoft.com/office/drawing/2014/main" id="{3538719E-8D44-D81C-EE08-C180300169F0}"/>
                    </a:ext>
                  </a:extLst>
                </p:cNvPr>
                <p:cNvPicPr>
                  <a:picLocks noChangeAspect="1"/>
                </p:cNvPicPr>
                <p:nvPr/>
              </p:nvPicPr>
              <p:blipFill>
                <a:blip r:embed="rId6"/>
                <a:stretch>
                  <a:fillRect/>
                </a:stretch>
              </p:blipFill>
              <p:spPr>
                <a:xfrm>
                  <a:off x="10270904" y="2733611"/>
                  <a:ext cx="1221444" cy="916083"/>
                </a:xfrm>
                <a:prstGeom prst="rect">
                  <a:avLst/>
                </a:prstGeom>
              </p:spPr>
            </p:pic>
            <p:pic>
              <p:nvPicPr>
                <p:cNvPr id="120" name="Afbeelding 120">
                  <a:extLst>
                    <a:ext uri="{FF2B5EF4-FFF2-40B4-BE49-F238E27FC236}">
                      <a16:creationId xmlns:a16="http://schemas.microsoft.com/office/drawing/2014/main" id="{278987DE-DC8A-471F-3B67-DD4B8C76F1A9}"/>
                    </a:ext>
                  </a:extLst>
                </p:cNvPr>
                <p:cNvPicPr>
                  <a:picLocks noChangeAspect="1"/>
                </p:cNvPicPr>
                <p:nvPr/>
              </p:nvPicPr>
              <p:blipFill>
                <a:blip r:embed="rId7"/>
                <a:stretch>
                  <a:fillRect/>
                </a:stretch>
              </p:blipFill>
              <p:spPr>
                <a:xfrm>
                  <a:off x="10405594" y="3451501"/>
                  <a:ext cx="952611" cy="714458"/>
                </a:xfrm>
                <a:prstGeom prst="rect">
                  <a:avLst/>
                </a:prstGeom>
              </p:spPr>
            </p:pic>
            <p:pic>
              <p:nvPicPr>
                <p:cNvPr id="121" name="Afbeelding 121">
                  <a:extLst>
                    <a:ext uri="{FF2B5EF4-FFF2-40B4-BE49-F238E27FC236}">
                      <a16:creationId xmlns:a16="http://schemas.microsoft.com/office/drawing/2014/main" id="{ACD12630-FBF9-C8D5-A048-46203807F081}"/>
                    </a:ext>
                  </a:extLst>
                </p:cNvPr>
                <p:cNvPicPr>
                  <a:picLocks noChangeAspect="1"/>
                </p:cNvPicPr>
                <p:nvPr/>
              </p:nvPicPr>
              <p:blipFill>
                <a:blip r:embed="rId8"/>
                <a:stretch>
                  <a:fillRect/>
                </a:stretch>
              </p:blipFill>
              <p:spPr>
                <a:xfrm>
                  <a:off x="10538083" y="4166122"/>
                  <a:ext cx="716073" cy="537055"/>
                </a:xfrm>
                <a:prstGeom prst="rect">
                  <a:avLst/>
                </a:prstGeom>
              </p:spPr>
            </p:pic>
            <p:pic>
              <p:nvPicPr>
                <p:cNvPr id="122" name="Afbeelding 122">
                  <a:extLst>
                    <a:ext uri="{FF2B5EF4-FFF2-40B4-BE49-F238E27FC236}">
                      <a16:creationId xmlns:a16="http://schemas.microsoft.com/office/drawing/2014/main" id="{A8C27233-44E9-A7AE-8568-11C087672211}"/>
                    </a:ext>
                  </a:extLst>
                </p:cNvPr>
                <p:cNvPicPr>
                  <a:picLocks noChangeAspect="1"/>
                </p:cNvPicPr>
                <p:nvPr/>
              </p:nvPicPr>
              <p:blipFill>
                <a:blip r:embed="rId9"/>
                <a:stretch>
                  <a:fillRect/>
                </a:stretch>
              </p:blipFill>
              <p:spPr>
                <a:xfrm>
                  <a:off x="10590225" y="4824085"/>
                  <a:ext cx="583352" cy="437514"/>
                </a:xfrm>
                <a:prstGeom prst="rect">
                  <a:avLst/>
                </a:prstGeom>
              </p:spPr>
            </p:pic>
          </p:grpSp>
        </p:grpSp>
        <p:pic>
          <p:nvPicPr>
            <p:cNvPr id="80" name="Picture 8" descr="Finenzo! Jouw Financieel adviseur! | Finenzo">
              <a:extLst>
                <a:ext uri="{FF2B5EF4-FFF2-40B4-BE49-F238E27FC236}">
                  <a16:creationId xmlns:a16="http://schemas.microsoft.com/office/drawing/2014/main" id="{48702313-9E47-D72D-84FA-EF33814F028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56534" y="2682701"/>
              <a:ext cx="801615" cy="117055"/>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10" descr="De Groot Verzekeringen, Uitgeest | De Groot Verzekeringen">
              <a:extLst>
                <a:ext uri="{FF2B5EF4-FFF2-40B4-BE49-F238E27FC236}">
                  <a16:creationId xmlns:a16="http://schemas.microsoft.com/office/drawing/2014/main" id="{EFF988CB-171A-36A9-7AB9-B63F32A5107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36700" y="3050609"/>
              <a:ext cx="656676" cy="262671"/>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14" descr="Home | OVM Vinkeveen">
              <a:extLst>
                <a:ext uri="{FF2B5EF4-FFF2-40B4-BE49-F238E27FC236}">
                  <a16:creationId xmlns:a16="http://schemas.microsoft.com/office/drawing/2014/main" id="{A181D05D-EBFC-91AD-119D-57287E07361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15097" y="3446480"/>
              <a:ext cx="742553" cy="334149"/>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16" descr="home - OBM Verzekeringen">
              <a:extLst>
                <a:ext uri="{FF2B5EF4-FFF2-40B4-BE49-F238E27FC236}">
                  <a16:creationId xmlns:a16="http://schemas.microsoft.com/office/drawing/2014/main" id="{90E43DE9-BBCE-5ACF-3290-60CE298A3E6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94511" y="3954983"/>
              <a:ext cx="702284" cy="252822"/>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descr="Veldsink Advies - Goed en onafhankelijk advies bij u in de buurt!">
              <a:extLst>
                <a:ext uri="{FF2B5EF4-FFF2-40B4-BE49-F238E27FC236}">
                  <a16:creationId xmlns:a16="http://schemas.microsoft.com/office/drawing/2014/main" id="{0EE5731F-D97C-89DE-B350-72A3B016824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91982" y="4401837"/>
              <a:ext cx="908696" cy="185037"/>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10" descr="Uw financieel adviesbureau">
              <a:extLst>
                <a:ext uri="{FF2B5EF4-FFF2-40B4-BE49-F238E27FC236}">
                  <a16:creationId xmlns:a16="http://schemas.microsoft.com/office/drawing/2014/main" id="{1B0D19C6-5E9B-A10B-B4B0-5E5DB8F0243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890193" y="4814833"/>
              <a:ext cx="859022" cy="2120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3418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B7C0FD-9E97-B802-157D-528FFEBAD193}"/>
              </a:ext>
            </a:extLst>
          </p:cNvPr>
          <p:cNvSpPr>
            <a:spLocks noGrp="1"/>
          </p:cNvSpPr>
          <p:nvPr>
            <p:ph type="title"/>
          </p:nvPr>
        </p:nvSpPr>
        <p:spPr/>
        <p:txBody>
          <a:bodyPr/>
          <a:lstStyle/>
          <a:p>
            <a:r>
              <a:rPr lang="nl-NL" dirty="0"/>
              <a:t>Verschil tussen consumenten en zakelijke markt</a:t>
            </a:r>
          </a:p>
        </p:txBody>
      </p:sp>
      <p:sp>
        <p:nvSpPr>
          <p:cNvPr id="2" name="Footer Placeholder 1">
            <a:extLst>
              <a:ext uri="{FF2B5EF4-FFF2-40B4-BE49-F238E27FC236}">
                <a16:creationId xmlns:a16="http://schemas.microsoft.com/office/drawing/2014/main" id="{6246D5F6-CAF6-1E5C-7FE3-BE4FB8269569}"/>
              </a:ext>
            </a:extLst>
          </p:cNvPr>
          <p:cNvSpPr>
            <a:spLocks noGrp="1"/>
          </p:cNvSpPr>
          <p:nvPr>
            <p:ph type="ftr" sz="quarter" idx="11"/>
          </p:nvPr>
        </p:nvSpPr>
        <p:spPr/>
        <p:txBody>
          <a:bodyPr/>
          <a:lstStyle/>
          <a:p>
            <a:r>
              <a:rPr lang="nl-NL" dirty="0"/>
              <a:t>Kansen op de zakelijke financieringsmarkt: Zo pak je het gesprek slim aan  -  SEH 2025</a:t>
            </a:r>
          </a:p>
        </p:txBody>
      </p:sp>
      <p:grpSp>
        <p:nvGrpSpPr>
          <p:cNvPr id="21" name="Group 20">
            <a:extLst>
              <a:ext uri="{FF2B5EF4-FFF2-40B4-BE49-F238E27FC236}">
                <a16:creationId xmlns:a16="http://schemas.microsoft.com/office/drawing/2014/main" id="{FF1C20BA-507E-C8A4-9CCD-387D3002343F}"/>
              </a:ext>
            </a:extLst>
          </p:cNvPr>
          <p:cNvGrpSpPr/>
          <p:nvPr/>
        </p:nvGrpSpPr>
        <p:grpSpPr>
          <a:xfrm>
            <a:off x="558129" y="1448780"/>
            <a:ext cx="3324571" cy="1872208"/>
            <a:chOff x="558129" y="1448780"/>
            <a:chExt cx="3324571" cy="1872208"/>
          </a:xfrm>
        </p:grpSpPr>
        <p:sp>
          <p:nvSpPr>
            <p:cNvPr id="9" name="Freeform: Shape 8">
              <a:extLst>
                <a:ext uri="{FF2B5EF4-FFF2-40B4-BE49-F238E27FC236}">
                  <a16:creationId xmlns:a16="http://schemas.microsoft.com/office/drawing/2014/main" id="{D44482BA-F55B-56C9-E854-03546AF5D396}"/>
                </a:ext>
              </a:extLst>
            </p:cNvPr>
            <p:cNvSpPr/>
            <p:nvPr/>
          </p:nvSpPr>
          <p:spPr>
            <a:xfrm>
              <a:off x="558129" y="1713927"/>
              <a:ext cx="3324571" cy="1607061"/>
            </a:xfrm>
            <a:custGeom>
              <a:avLst/>
              <a:gdLst>
                <a:gd name="connsiteX0" fmla="*/ 0 w 1506088"/>
                <a:gd name="connsiteY0" fmla="*/ 0 h 903653"/>
                <a:gd name="connsiteX1" fmla="*/ 1506088 w 1506088"/>
                <a:gd name="connsiteY1" fmla="*/ 0 h 903653"/>
                <a:gd name="connsiteX2" fmla="*/ 1506088 w 1506088"/>
                <a:gd name="connsiteY2" fmla="*/ 903653 h 903653"/>
                <a:gd name="connsiteX3" fmla="*/ 0 w 1506088"/>
                <a:gd name="connsiteY3" fmla="*/ 903653 h 903653"/>
                <a:gd name="connsiteX4" fmla="*/ 0 w 1506088"/>
                <a:gd name="connsiteY4" fmla="*/ 0 h 903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6088" h="903653">
                  <a:moveTo>
                    <a:pt x="0" y="0"/>
                  </a:moveTo>
                  <a:lnTo>
                    <a:pt x="1506088" y="0"/>
                  </a:lnTo>
                  <a:lnTo>
                    <a:pt x="1506088" y="903653"/>
                  </a:lnTo>
                  <a:lnTo>
                    <a:pt x="0" y="903653"/>
                  </a:lnTo>
                  <a:lnTo>
                    <a:pt x="0" y="0"/>
                  </a:lnTo>
                  <a:close/>
                </a:path>
              </a:pathLst>
            </a:custGeom>
            <a:noFill/>
            <a:ln w="19050">
              <a:gradFill flip="none" rotWithShape="1">
                <a:gsLst>
                  <a:gs pos="0">
                    <a:srgbClr val="00C3A8">
                      <a:alpha val="25000"/>
                    </a:srgbClr>
                  </a:gs>
                  <a:gs pos="100000">
                    <a:srgbClr val="00C3A8"/>
                  </a:gs>
                </a:gsLst>
                <a:lin ang="54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400" dirty="0">
                  <a:solidFill>
                    <a:srgbClr val="313131"/>
                  </a:solidFill>
                </a:rPr>
                <a:t>Aanvraag </a:t>
              </a:r>
              <a:br>
                <a:rPr lang="nl-NL" sz="2400" dirty="0">
                  <a:solidFill>
                    <a:srgbClr val="313131"/>
                  </a:solidFill>
                </a:rPr>
              </a:br>
              <a:r>
                <a:rPr lang="nl-NL" sz="2400" dirty="0">
                  <a:solidFill>
                    <a:srgbClr val="313131"/>
                  </a:solidFill>
                </a:rPr>
                <a:t>versus financier </a:t>
              </a:r>
            </a:p>
          </p:txBody>
        </p:sp>
        <p:sp>
          <p:nvSpPr>
            <p:cNvPr id="16" name="Tekstvak 10">
              <a:extLst>
                <a:ext uri="{FF2B5EF4-FFF2-40B4-BE49-F238E27FC236}">
                  <a16:creationId xmlns:a16="http://schemas.microsoft.com/office/drawing/2014/main" id="{E019C4AF-19A8-A021-C471-54893A7700FD}"/>
                </a:ext>
              </a:extLst>
            </p:cNvPr>
            <p:cNvSpPr txBox="1"/>
            <p:nvPr/>
          </p:nvSpPr>
          <p:spPr>
            <a:xfrm>
              <a:off x="1955267" y="1448780"/>
              <a:ext cx="530294" cy="530294"/>
            </a:xfrm>
            <a:prstGeom prst="ellipse">
              <a:avLst/>
            </a:prstGeom>
            <a:solidFill>
              <a:schemeClr val="bg2"/>
            </a:solidFill>
          </p:spPr>
          <p:txBody>
            <a:bodyPr wrap="none" tIns="0" rtlCol="0" anchor="ctr" anchorCtr="0">
              <a:noAutofit/>
            </a:bodyPr>
            <a:lstStyle/>
            <a:p>
              <a:pPr algn="ctr"/>
              <a:r>
                <a:rPr lang="nl-NL" sz="3200" b="1" dirty="0">
                  <a:solidFill>
                    <a:schemeClr val="bg1"/>
                  </a:solidFill>
                </a:rPr>
                <a:t>1</a:t>
              </a:r>
            </a:p>
          </p:txBody>
        </p:sp>
      </p:grpSp>
      <p:grpSp>
        <p:nvGrpSpPr>
          <p:cNvPr id="23" name="Group 22">
            <a:extLst>
              <a:ext uri="{FF2B5EF4-FFF2-40B4-BE49-F238E27FC236}">
                <a16:creationId xmlns:a16="http://schemas.microsoft.com/office/drawing/2014/main" id="{1A06093D-C6F9-5D35-E284-6AC1D28F9390}"/>
              </a:ext>
            </a:extLst>
          </p:cNvPr>
          <p:cNvGrpSpPr/>
          <p:nvPr/>
        </p:nvGrpSpPr>
        <p:grpSpPr>
          <a:xfrm>
            <a:off x="4437349" y="1448780"/>
            <a:ext cx="3324571" cy="1872208"/>
            <a:chOff x="4432953" y="1448780"/>
            <a:chExt cx="3324571" cy="1872208"/>
          </a:xfrm>
        </p:grpSpPr>
        <p:sp>
          <p:nvSpPr>
            <p:cNvPr id="10" name="Freeform: Shape 9">
              <a:extLst>
                <a:ext uri="{FF2B5EF4-FFF2-40B4-BE49-F238E27FC236}">
                  <a16:creationId xmlns:a16="http://schemas.microsoft.com/office/drawing/2014/main" id="{EA5DF2D8-6A83-E180-E0C8-DBA3B1DDAA7A}"/>
                </a:ext>
              </a:extLst>
            </p:cNvPr>
            <p:cNvSpPr/>
            <p:nvPr/>
          </p:nvSpPr>
          <p:spPr>
            <a:xfrm>
              <a:off x="4432953" y="1713927"/>
              <a:ext cx="3324571" cy="1607061"/>
            </a:xfrm>
            <a:custGeom>
              <a:avLst/>
              <a:gdLst>
                <a:gd name="connsiteX0" fmla="*/ 0 w 1506088"/>
                <a:gd name="connsiteY0" fmla="*/ 0 h 903653"/>
                <a:gd name="connsiteX1" fmla="*/ 1506088 w 1506088"/>
                <a:gd name="connsiteY1" fmla="*/ 0 h 903653"/>
                <a:gd name="connsiteX2" fmla="*/ 1506088 w 1506088"/>
                <a:gd name="connsiteY2" fmla="*/ 903653 h 903653"/>
                <a:gd name="connsiteX3" fmla="*/ 0 w 1506088"/>
                <a:gd name="connsiteY3" fmla="*/ 903653 h 903653"/>
                <a:gd name="connsiteX4" fmla="*/ 0 w 1506088"/>
                <a:gd name="connsiteY4" fmla="*/ 0 h 903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6088" h="903653">
                  <a:moveTo>
                    <a:pt x="0" y="0"/>
                  </a:moveTo>
                  <a:lnTo>
                    <a:pt x="1506088" y="0"/>
                  </a:lnTo>
                  <a:lnTo>
                    <a:pt x="1506088" y="903653"/>
                  </a:lnTo>
                  <a:lnTo>
                    <a:pt x="0" y="903653"/>
                  </a:lnTo>
                  <a:lnTo>
                    <a:pt x="0" y="0"/>
                  </a:lnTo>
                  <a:close/>
                </a:path>
              </a:pathLst>
            </a:custGeom>
            <a:noFill/>
            <a:ln w="19050">
              <a:gradFill flip="none" rotWithShape="1">
                <a:gsLst>
                  <a:gs pos="0">
                    <a:srgbClr val="00C3A8">
                      <a:alpha val="25000"/>
                    </a:srgbClr>
                  </a:gs>
                  <a:gs pos="100000">
                    <a:srgbClr val="00C3A8"/>
                  </a:gs>
                </a:gsLst>
                <a:lin ang="54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400" dirty="0">
                  <a:solidFill>
                    <a:srgbClr val="313131"/>
                  </a:solidFill>
                </a:rPr>
                <a:t>Digitalisering</a:t>
              </a:r>
            </a:p>
          </p:txBody>
        </p:sp>
        <p:sp>
          <p:nvSpPr>
            <p:cNvPr id="17" name="Tekstvak 10">
              <a:extLst>
                <a:ext uri="{FF2B5EF4-FFF2-40B4-BE49-F238E27FC236}">
                  <a16:creationId xmlns:a16="http://schemas.microsoft.com/office/drawing/2014/main" id="{85AA40E8-5809-CC12-0F92-E81875110A27}"/>
                </a:ext>
              </a:extLst>
            </p:cNvPr>
            <p:cNvSpPr txBox="1"/>
            <p:nvPr/>
          </p:nvSpPr>
          <p:spPr>
            <a:xfrm>
              <a:off x="5830091" y="1448780"/>
              <a:ext cx="530294" cy="530294"/>
            </a:xfrm>
            <a:prstGeom prst="ellipse">
              <a:avLst/>
            </a:prstGeom>
            <a:solidFill>
              <a:schemeClr val="bg2"/>
            </a:solidFill>
          </p:spPr>
          <p:txBody>
            <a:bodyPr wrap="none" tIns="0" rtlCol="0" anchor="ctr" anchorCtr="0">
              <a:noAutofit/>
            </a:bodyPr>
            <a:lstStyle/>
            <a:p>
              <a:pPr algn="ctr"/>
              <a:r>
                <a:rPr lang="nl-NL" sz="3200" b="1" dirty="0">
                  <a:solidFill>
                    <a:schemeClr val="bg1"/>
                  </a:solidFill>
                </a:rPr>
                <a:t>2</a:t>
              </a:r>
            </a:p>
          </p:txBody>
        </p:sp>
      </p:grpSp>
      <p:grpSp>
        <p:nvGrpSpPr>
          <p:cNvPr id="24" name="Group 23">
            <a:extLst>
              <a:ext uri="{FF2B5EF4-FFF2-40B4-BE49-F238E27FC236}">
                <a16:creationId xmlns:a16="http://schemas.microsoft.com/office/drawing/2014/main" id="{5BFB04A9-DA11-0BBB-15BB-26032FA0C704}"/>
              </a:ext>
            </a:extLst>
          </p:cNvPr>
          <p:cNvGrpSpPr/>
          <p:nvPr/>
        </p:nvGrpSpPr>
        <p:grpSpPr>
          <a:xfrm>
            <a:off x="8316568" y="1448780"/>
            <a:ext cx="3324571" cy="1872208"/>
            <a:chOff x="8316568" y="1448780"/>
            <a:chExt cx="3324571" cy="1872208"/>
          </a:xfrm>
        </p:grpSpPr>
        <p:sp>
          <p:nvSpPr>
            <p:cNvPr id="11" name="Freeform: Shape 10">
              <a:extLst>
                <a:ext uri="{FF2B5EF4-FFF2-40B4-BE49-F238E27FC236}">
                  <a16:creationId xmlns:a16="http://schemas.microsoft.com/office/drawing/2014/main" id="{816A237B-BF39-6A7A-8E16-150CD62F3D71}"/>
                </a:ext>
              </a:extLst>
            </p:cNvPr>
            <p:cNvSpPr/>
            <p:nvPr/>
          </p:nvSpPr>
          <p:spPr>
            <a:xfrm>
              <a:off x="8316568" y="1713927"/>
              <a:ext cx="3324571" cy="1607061"/>
            </a:xfrm>
            <a:custGeom>
              <a:avLst/>
              <a:gdLst>
                <a:gd name="connsiteX0" fmla="*/ 0 w 1506088"/>
                <a:gd name="connsiteY0" fmla="*/ 0 h 903653"/>
                <a:gd name="connsiteX1" fmla="*/ 1506088 w 1506088"/>
                <a:gd name="connsiteY1" fmla="*/ 0 h 903653"/>
                <a:gd name="connsiteX2" fmla="*/ 1506088 w 1506088"/>
                <a:gd name="connsiteY2" fmla="*/ 903653 h 903653"/>
                <a:gd name="connsiteX3" fmla="*/ 0 w 1506088"/>
                <a:gd name="connsiteY3" fmla="*/ 903653 h 903653"/>
                <a:gd name="connsiteX4" fmla="*/ 0 w 1506088"/>
                <a:gd name="connsiteY4" fmla="*/ 0 h 903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6088" h="903653">
                  <a:moveTo>
                    <a:pt x="0" y="0"/>
                  </a:moveTo>
                  <a:lnTo>
                    <a:pt x="1506088" y="0"/>
                  </a:lnTo>
                  <a:lnTo>
                    <a:pt x="1506088" y="903653"/>
                  </a:lnTo>
                  <a:lnTo>
                    <a:pt x="0" y="903653"/>
                  </a:lnTo>
                  <a:lnTo>
                    <a:pt x="0" y="0"/>
                  </a:lnTo>
                  <a:close/>
                </a:path>
              </a:pathLst>
            </a:custGeom>
            <a:noFill/>
            <a:ln w="19050">
              <a:gradFill flip="none" rotWithShape="1">
                <a:gsLst>
                  <a:gs pos="0">
                    <a:srgbClr val="00C3A8">
                      <a:alpha val="25000"/>
                    </a:srgbClr>
                  </a:gs>
                  <a:gs pos="100000">
                    <a:srgbClr val="00C3A8"/>
                  </a:gs>
                </a:gsLst>
                <a:lin ang="54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400" dirty="0">
                  <a:solidFill>
                    <a:srgbClr val="313131"/>
                  </a:solidFill>
                </a:rPr>
                <a:t>Financieringsvormen</a:t>
              </a:r>
            </a:p>
          </p:txBody>
        </p:sp>
        <p:sp>
          <p:nvSpPr>
            <p:cNvPr id="18" name="Tekstvak 10">
              <a:extLst>
                <a:ext uri="{FF2B5EF4-FFF2-40B4-BE49-F238E27FC236}">
                  <a16:creationId xmlns:a16="http://schemas.microsoft.com/office/drawing/2014/main" id="{C2378CFC-2411-6297-A1B1-D932D3FC10B3}"/>
                </a:ext>
              </a:extLst>
            </p:cNvPr>
            <p:cNvSpPr txBox="1"/>
            <p:nvPr/>
          </p:nvSpPr>
          <p:spPr>
            <a:xfrm>
              <a:off x="9704915" y="1448780"/>
              <a:ext cx="530294" cy="530294"/>
            </a:xfrm>
            <a:prstGeom prst="ellipse">
              <a:avLst/>
            </a:prstGeom>
            <a:solidFill>
              <a:schemeClr val="bg2"/>
            </a:solidFill>
          </p:spPr>
          <p:txBody>
            <a:bodyPr wrap="none" tIns="0" rtlCol="0" anchor="ctr" anchorCtr="0">
              <a:noAutofit/>
            </a:bodyPr>
            <a:lstStyle/>
            <a:p>
              <a:pPr algn="ctr"/>
              <a:r>
                <a:rPr lang="nl-NL" sz="3200" b="1" dirty="0">
                  <a:solidFill>
                    <a:schemeClr val="bg1"/>
                  </a:solidFill>
                </a:rPr>
                <a:t>3</a:t>
              </a:r>
            </a:p>
          </p:txBody>
        </p:sp>
      </p:grpSp>
      <p:grpSp>
        <p:nvGrpSpPr>
          <p:cNvPr id="25" name="Group 24">
            <a:extLst>
              <a:ext uri="{FF2B5EF4-FFF2-40B4-BE49-F238E27FC236}">
                <a16:creationId xmlns:a16="http://schemas.microsoft.com/office/drawing/2014/main" id="{A1F48ADD-BD34-65D6-D403-DF5F831E14E1}"/>
              </a:ext>
            </a:extLst>
          </p:cNvPr>
          <p:cNvGrpSpPr/>
          <p:nvPr/>
        </p:nvGrpSpPr>
        <p:grpSpPr>
          <a:xfrm>
            <a:off x="2497739" y="3753036"/>
            <a:ext cx="3324571" cy="1872210"/>
            <a:chOff x="2604437" y="3882717"/>
            <a:chExt cx="3324571" cy="1872210"/>
          </a:xfrm>
        </p:grpSpPr>
        <p:sp>
          <p:nvSpPr>
            <p:cNvPr id="12" name="Freeform: Shape 11">
              <a:extLst>
                <a:ext uri="{FF2B5EF4-FFF2-40B4-BE49-F238E27FC236}">
                  <a16:creationId xmlns:a16="http://schemas.microsoft.com/office/drawing/2014/main" id="{7A4C8F52-212C-2FB0-B999-29A231E283E7}"/>
                </a:ext>
              </a:extLst>
            </p:cNvPr>
            <p:cNvSpPr/>
            <p:nvPr/>
          </p:nvSpPr>
          <p:spPr>
            <a:xfrm>
              <a:off x="2604437" y="4147865"/>
              <a:ext cx="3324571" cy="1607062"/>
            </a:xfrm>
            <a:custGeom>
              <a:avLst/>
              <a:gdLst>
                <a:gd name="connsiteX0" fmla="*/ 0 w 1506088"/>
                <a:gd name="connsiteY0" fmla="*/ 0 h 903653"/>
                <a:gd name="connsiteX1" fmla="*/ 1506088 w 1506088"/>
                <a:gd name="connsiteY1" fmla="*/ 0 h 903653"/>
                <a:gd name="connsiteX2" fmla="*/ 1506088 w 1506088"/>
                <a:gd name="connsiteY2" fmla="*/ 903653 h 903653"/>
                <a:gd name="connsiteX3" fmla="*/ 0 w 1506088"/>
                <a:gd name="connsiteY3" fmla="*/ 903653 h 903653"/>
                <a:gd name="connsiteX4" fmla="*/ 0 w 1506088"/>
                <a:gd name="connsiteY4" fmla="*/ 0 h 903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6088" h="903653">
                  <a:moveTo>
                    <a:pt x="0" y="0"/>
                  </a:moveTo>
                  <a:lnTo>
                    <a:pt x="1506088" y="0"/>
                  </a:lnTo>
                  <a:lnTo>
                    <a:pt x="1506088" y="903653"/>
                  </a:lnTo>
                  <a:lnTo>
                    <a:pt x="0" y="903653"/>
                  </a:lnTo>
                  <a:lnTo>
                    <a:pt x="0" y="0"/>
                  </a:lnTo>
                  <a:close/>
                </a:path>
              </a:pathLst>
            </a:custGeom>
            <a:noFill/>
            <a:ln w="19050">
              <a:gradFill flip="none" rotWithShape="1">
                <a:gsLst>
                  <a:gs pos="0">
                    <a:srgbClr val="00C3A8">
                      <a:alpha val="25000"/>
                    </a:srgbClr>
                  </a:gs>
                  <a:gs pos="100000">
                    <a:srgbClr val="00C3A8"/>
                  </a:gs>
                </a:gsLst>
                <a:lin ang="54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400" dirty="0">
                  <a:solidFill>
                    <a:srgbClr val="313131"/>
                  </a:solidFill>
                </a:rPr>
                <a:t>Analyse</a:t>
              </a:r>
            </a:p>
          </p:txBody>
        </p:sp>
        <p:sp>
          <p:nvSpPr>
            <p:cNvPr id="19" name="Tekstvak 10">
              <a:extLst>
                <a:ext uri="{FF2B5EF4-FFF2-40B4-BE49-F238E27FC236}">
                  <a16:creationId xmlns:a16="http://schemas.microsoft.com/office/drawing/2014/main" id="{7D42E542-9D51-07B0-A894-E63C0AA5957A}"/>
                </a:ext>
              </a:extLst>
            </p:cNvPr>
            <p:cNvSpPr txBox="1"/>
            <p:nvPr/>
          </p:nvSpPr>
          <p:spPr>
            <a:xfrm>
              <a:off x="4001575" y="3882717"/>
              <a:ext cx="530294" cy="530294"/>
            </a:xfrm>
            <a:prstGeom prst="ellipse">
              <a:avLst/>
            </a:prstGeom>
            <a:solidFill>
              <a:schemeClr val="bg2"/>
            </a:solidFill>
          </p:spPr>
          <p:txBody>
            <a:bodyPr wrap="none" tIns="0" rtlCol="0" anchor="ctr" anchorCtr="0">
              <a:noAutofit/>
            </a:bodyPr>
            <a:lstStyle/>
            <a:p>
              <a:pPr algn="ctr"/>
              <a:r>
                <a:rPr lang="nl-NL" sz="3200" b="1" dirty="0">
                  <a:solidFill>
                    <a:schemeClr val="bg1"/>
                  </a:solidFill>
                </a:rPr>
                <a:t>4</a:t>
              </a:r>
            </a:p>
          </p:txBody>
        </p:sp>
      </p:grpSp>
      <p:grpSp>
        <p:nvGrpSpPr>
          <p:cNvPr id="26" name="Group 25">
            <a:extLst>
              <a:ext uri="{FF2B5EF4-FFF2-40B4-BE49-F238E27FC236}">
                <a16:creationId xmlns:a16="http://schemas.microsoft.com/office/drawing/2014/main" id="{722BBCE6-7804-9386-A3CD-0CD04A89E50B}"/>
              </a:ext>
            </a:extLst>
          </p:cNvPr>
          <p:cNvGrpSpPr/>
          <p:nvPr/>
        </p:nvGrpSpPr>
        <p:grpSpPr>
          <a:xfrm>
            <a:off x="6376959" y="3753036"/>
            <a:ext cx="3324571" cy="1872210"/>
            <a:chOff x="6261466" y="3882717"/>
            <a:chExt cx="3324571" cy="1872210"/>
          </a:xfrm>
        </p:grpSpPr>
        <p:sp>
          <p:nvSpPr>
            <p:cNvPr id="13" name="Freeform: Shape 12">
              <a:extLst>
                <a:ext uri="{FF2B5EF4-FFF2-40B4-BE49-F238E27FC236}">
                  <a16:creationId xmlns:a16="http://schemas.microsoft.com/office/drawing/2014/main" id="{A8EB454A-D4C1-AE9C-5A15-51BCAA201B45}"/>
                </a:ext>
              </a:extLst>
            </p:cNvPr>
            <p:cNvSpPr/>
            <p:nvPr/>
          </p:nvSpPr>
          <p:spPr>
            <a:xfrm>
              <a:off x="6261466" y="4147865"/>
              <a:ext cx="3324571" cy="1607062"/>
            </a:xfrm>
            <a:custGeom>
              <a:avLst/>
              <a:gdLst>
                <a:gd name="connsiteX0" fmla="*/ 0 w 1506088"/>
                <a:gd name="connsiteY0" fmla="*/ 0 h 903653"/>
                <a:gd name="connsiteX1" fmla="*/ 1506088 w 1506088"/>
                <a:gd name="connsiteY1" fmla="*/ 0 h 903653"/>
                <a:gd name="connsiteX2" fmla="*/ 1506088 w 1506088"/>
                <a:gd name="connsiteY2" fmla="*/ 903653 h 903653"/>
                <a:gd name="connsiteX3" fmla="*/ 0 w 1506088"/>
                <a:gd name="connsiteY3" fmla="*/ 903653 h 903653"/>
                <a:gd name="connsiteX4" fmla="*/ 0 w 1506088"/>
                <a:gd name="connsiteY4" fmla="*/ 0 h 903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6088" h="903653">
                  <a:moveTo>
                    <a:pt x="0" y="0"/>
                  </a:moveTo>
                  <a:lnTo>
                    <a:pt x="1506088" y="0"/>
                  </a:lnTo>
                  <a:lnTo>
                    <a:pt x="1506088" y="903653"/>
                  </a:lnTo>
                  <a:lnTo>
                    <a:pt x="0" y="903653"/>
                  </a:lnTo>
                  <a:lnTo>
                    <a:pt x="0" y="0"/>
                  </a:lnTo>
                  <a:close/>
                </a:path>
              </a:pathLst>
            </a:custGeom>
            <a:noFill/>
            <a:ln w="19050">
              <a:gradFill flip="none" rotWithShape="1">
                <a:gsLst>
                  <a:gs pos="0">
                    <a:srgbClr val="00C3A8">
                      <a:alpha val="25000"/>
                    </a:srgbClr>
                  </a:gs>
                  <a:gs pos="100000">
                    <a:srgbClr val="00C3A8"/>
                  </a:gs>
                </a:gsLst>
                <a:lin ang="54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400" dirty="0">
                  <a:solidFill>
                    <a:srgbClr val="313131"/>
                  </a:solidFill>
                </a:rPr>
                <a:t>Informatie en zekerheden</a:t>
              </a:r>
            </a:p>
          </p:txBody>
        </p:sp>
        <p:sp>
          <p:nvSpPr>
            <p:cNvPr id="20" name="Tekstvak 10">
              <a:extLst>
                <a:ext uri="{FF2B5EF4-FFF2-40B4-BE49-F238E27FC236}">
                  <a16:creationId xmlns:a16="http://schemas.microsoft.com/office/drawing/2014/main" id="{7544545B-E49C-6783-B942-1C746AA89013}"/>
                </a:ext>
              </a:extLst>
            </p:cNvPr>
            <p:cNvSpPr txBox="1"/>
            <p:nvPr/>
          </p:nvSpPr>
          <p:spPr>
            <a:xfrm>
              <a:off x="7660133" y="3882717"/>
              <a:ext cx="530294" cy="530294"/>
            </a:xfrm>
            <a:prstGeom prst="ellipse">
              <a:avLst/>
            </a:prstGeom>
            <a:solidFill>
              <a:schemeClr val="bg2"/>
            </a:solidFill>
          </p:spPr>
          <p:txBody>
            <a:bodyPr wrap="none" tIns="0" rtlCol="0" anchor="ctr" anchorCtr="0">
              <a:noAutofit/>
            </a:bodyPr>
            <a:lstStyle/>
            <a:p>
              <a:pPr algn="ctr"/>
              <a:r>
                <a:rPr lang="nl-NL" sz="3200" b="1" dirty="0">
                  <a:solidFill>
                    <a:schemeClr val="bg1"/>
                  </a:solidFill>
                </a:rPr>
                <a:t>5</a:t>
              </a:r>
            </a:p>
          </p:txBody>
        </p:sp>
      </p:grpSp>
      <p:sp>
        <p:nvSpPr>
          <p:cNvPr id="3" name="Slide Number Placeholder 2">
            <a:extLst>
              <a:ext uri="{FF2B5EF4-FFF2-40B4-BE49-F238E27FC236}">
                <a16:creationId xmlns:a16="http://schemas.microsoft.com/office/drawing/2014/main" id="{51FB07DE-747D-40FE-6E8D-FC42C0908660}"/>
              </a:ext>
            </a:extLst>
          </p:cNvPr>
          <p:cNvSpPr>
            <a:spLocks noGrp="1"/>
          </p:cNvSpPr>
          <p:nvPr>
            <p:ph type="sldNum" sz="quarter" idx="12"/>
          </p:nvPr>
        </p:nvSpPr>
        <p:spPr/>
        <p:txBody>
          <a:bodyPr/>
          <a:lstStyle/>
          <a:p>
            <a:fld id="{962CB5CB-A24C-4094-B4A6-366B993DC4C5}" type="slidenum">
              <a:rPr lang="nl-NL" smtClean="0"/>
              <a:t>9</a:t>
            </a:fld>
            <a:endParaRPr lang="nl-NL" dirty="0"/>
          </a:p>
        </p:txBody>
      </p:sp>
    </p:spTree>
    <p:extLst>
      <p:ext uri="{BB962C8B-B14F-4D97-AF65-F5344CB8AC3E}">
        <p14:creationId xmlns:p14="http://schemas.microsoft.com/office/powerpoint/2010/main" val="2656557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50"/>
                                        <p:tgtEl>
                                          <p:spTgt spid="21"/>
                                        </p:tgtEl>
                                      </p:cBhvr>
                                    </p:animEffect>
                                  </p:childTnLst>
                                </p:cTn>
                              </p:par>
                              <p:par>
                                <p:cTn id="8" presetID="42" presetClass="path" presetSubtype="0" decel="100000" fill="hold" nodeType="withEffect">
                                  <p:stCondLst>
                                    <p:cond delay="0"/>
                                  </p:stCondLst>
                                  <p:childTnLst>
                                    <p:animMotion origin="layout" path="M 1.25E-6 0.03889 L 1.25E-6 1.85185E-6 " pathEditMode="relative" rAng="0" ptsTypes="AA">
                                      <p:cBhvr>
                                        <p:cTn id="9" dur="500" fill="hold"/>
                                        <p:tgtEl>
                                          <p:spTgt spid="21"/>
                                        </p:tgtEl>
                                        <p:attrNameLst>
                                          <p:attrName>ppt_x</p:attrName>
                                          <p:attrName>ppt_y</p:attrName>
                                        </p:attrNameLst>
                                      </p:cBhvr>
                                      <p:rCtr x="0" y="-1944"/>
                                    </p:animMotion>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250"/>
                                        <p:tgtEl>
                                          <p:spTgt spid="23"/>
                                        </p:tgtEl>
                                      </p:cBhvr>
                                    </p:animEffect>
                                  </p:childTnLst>
                                </p:cTn>
                              </p:par>
                              <p:par>
                                <p:cTn id="14" presetID="42" presetClass="path" presetSubtype="0" decel="100000" fill="hold" nodeType="withEffect">
                                  <p:stCondLst>
                                    <p:cond delay="0"/>
                                  </p:stCondLst>
                                  <p:childTnLst>
                                    <p:animMotion origin="layout" path="M 1.25E-6 0.03889 L 1.25E-6 1.85185E-6 " pathEditMode="relative" rAng="0" ptsTypes="AA">
                                      <p:cBhvr>
                                        <p:cTn id="15" dur="500" fill="hold"/>
                                        <p:tgtEl>
                                          <p:spTgt spid="23"/>
                                        </p:tgtEl>
                                        <p:attrNameLst>
                                          <p:attrName>ppt_x</p:attrName>
                                          <p:attrName>ppt_y</p:attrName>
                                        </p:attrNameLst>
                                      </p:cBhvr>
                                      <p:rCtr x="0" y="-1944"/>
                                    </p:animMotion>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250"/>
                                        <p:tgtEl>
                                          <p:spTgt spid="24"/>
                                        </p:tgtEl>
                                      </p:cBhvr>
                                    </p:animEffect>
                                  </p:childTnLst>
                                </p:cTn>
                              </p:par>
                              <p:par>
                                <p:cTn id="20" presetID="42" presetClass="path" presetSubtype="0" decel="100000" fill="hold" nodeType="withEffect">
                                  <p:stCondLst>
                                    <p:cond delay="0"/>
                                  </p:stCondLst>
                                  <p:childTnLst>
                                    <p:animMotion origin="layout" path="M 1.25E-6 0.03889 L 1.25E-6 1.85185E-6 " pathEditMode="relative" rAng="0" ptsTypes="AA">
                                      <p:cBhvr>
                                        <p:cTn id="21" dur="500" fill="hold"/>
                                        <p:tgtEl>
                                          <p:spTgt spid="24"/>
                                        </p:tgtEl>
                                        <p:attrNameLst>
                                          <p:attrName>ppt_x</p:attrName>
                                          <p:attrName>ppt_y</p:attrName>
                                        </p:attrNameLst>
                                      </p:cBhvr>
                                      <p:rCtr x="0" y="-1944"/>
                                    </p:animMotion>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50"/>
                                        <p:tgtEl>
                                          <p:spTgt spid="25"/>
                                        </p:tgtEl>
                                      </p:cBhvr>
                                    </p:animEffect>
                                  </p:childTnLst>
                                </p:cTn>
                              </p:par>
                              <p:par>
                                <p:cTn id="26" presetID="42" presetClass="path" presetSubtype="0" decel="100000" fill="hold" nodeType="withEffect">
                                  <p:stCondLst>
                                    <p:cond delay="0"/>
                                  </p:stCondLst>
                                  <p:childTnLst>
                                    <p:animMotion origin="layout" path="M 4.16667E-6 0.03889 L 4.16667E-6 -4.81481E-6 " pathEditMode="relative" rAng="0" ptsTypes="AA">
                                      <p:cBhvr>
                                        <p:cTn id="27" dur="500" fill="hold"/>
                                        <p:tgtEl>
                                          <p:spTgt spid="25"/>
                                        </p:tgtEl>
                                        <p:attrNameLst>
                                          <p:attrName>ppt_x</p:attrName>
                                          <p:attrName>ppt_y</p:attrName>
                                        </p:attrNameLst>
                                      </p:cBhvr>
                                      <p:rCtr x="0" y="-1944"/>
                                    </p:animMotion>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250"/>
                                        <p:tgtEl>
                                          <p:spTgt spid="26"/>
                                        </p:tgtEl>
                                      </p:cBhvr>
                                    </p:animEffect>
                                  </p:childTnLst>
                                </p:cTn>
                              </p:par>
                              <p:par>
                                <p:cTn id="32" presetID="42" presetClass="path" presetSubtype="0" decel="100000" fill="hold" nodeType="withEffect">
                                  <p:stCondLst>
                                    <p:cond delay="0"/>
                                  </p:stCondLst>
                                  <p:childTnLst>
                                    <p:animMotion origin="layout" path="M 5E-6 0.03889 L 5E-6 -4.81481E-6 " pathEditMode="relative" rAng="0" ptsTypes="AA">
                                      <p:cBhvr>
                                        <p:cTn id="33" dur="500" fill="hold"/>
                                        <p:tgtEl>
                                          <p:spTgt spid="26"/>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IET GEBRUIKEN">
  <a:themeElements>
    <a:clrScheme name="Capsearch - Maart 2025">
      <a:dk1>
        <a:sysClr val="windowText" lastClr="000000"/>
      </a:dk1>
      <a:lt1>
        <a:sysClr val="window" lastClr="FFFFFF"/>
      </a:lt1>
      <a:dk2>
        <a:srgbClr val="2F2F2F"/>
      </a:dk2>
      <a:lt2>
        <a:srgbClr val="00B999"/>
      </a:lt2>
      <a:accent1>
        <a:srgbClr val="2F2F2F"/>
      </a:accent1>
      <a:accent2>
        <a:srgbClr val="00B999"/>
      </a:accent2>
      <a:accent3>
        <a:srgbClr val="666E79"/>
      </a:accent3>
      <a:accent4>
        <a:srgbClr val="F0F0F4"/>
      </a:accent4>
      <a:accent5>
        <a:srgbClr val="CBCBCB"/>
      </a:accent5>
      <a:accent6>
        <a:srgbClr val="FFFFFF"/>
      </a:accent6>
      <a:hlink>
        <a:srgbClr val="00B999"/>
      </a:hlink>
      <a:folHlink>
        <a:srgbClr val="00B999"/>
      </a:folHlink>
    </a:clrScheme>
    <a:fontScheme name="Capsearch">
      <a:majorFont>
        <a:latin typeface="Tenorite Display"/>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apsearch maart 2025">
  <a:themeElements>
    <a:clrScheme name="Office">
      <a:dk1>
        <a:sysClr val="windowText" lastClr="000000"/>
      </a:dk1>
      <a:lt1>
        <a:sysClr val="window" lastClr="FFFFFF"/>
      </a:lt1>
      <a:dk2>
        <a:srgbClr val="2F2F2F"/>
      </a:dk2>
      <a:lt2>
        <a:srgbClr val="00B999"/>
      </a:lt2>
      <a:accent1>
        <a:srgbClr val="2F2F2F"/>
      </a:accent1>
      <a:accent2>
        <a:srgbClr val="00B999"/>
      </a:accent2>
      <a:accent3>
        <a:srgbClr val="666E79"/>
      </a:accent3>
      <a:accent4>
        <a:srgbClr val="F0F0F4"/>
      </a:accent4>
      <a:accent5>
        <a:srgbClr val="CBCBCB"/>
      </a:accent5>
      <a:accent6>
        <a:srgbClr val="FFFFFF"/>
      </a:accent6>
      <a:hlink>
        <a:srgbClr val="00B999"/>
      </a:hlink>
      <a:folHlink>
        <a:srgbClr val="00B999"/>
      </a:folHlink>
    </a:clrScheme>
    <a:fontScheme name="Capsearch">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19050">
          <a:gradFill flip="none" rotWithShape="1">
            <a:gsLst>
              <a:gs pos="0">
                <a:srgbClr val="00C3A8">
                  <a:alpha val="25000"/>
                </a:srgbClr>
              </a:gs>
              <a:gs pos="100000">
                <a:srgbClr val="00C3A8"/>
              </a:gs>
            </a:gsLst>
            <a:lin ang="5400000" scaled="1"/>
            <a:tileRect/>
          </a:gradFill>
        </a:ln>
      </a:spPr>
      <a:bodyPr rtlCol="0" anchor="ctr"/>
      <a:lstStyle>
        <a:defPPr algn="ctr">
          <a:defRPr sz="2800" dirty="0" smtClean="0">
            <a:solidFill>
              <a:srgbClr val="313131"/>
            </a:solidFill>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DD67AB8329AB48A35E15D4709019BD" ma:contentTypeVersion="12" ma:contentTypeDescription="Een nieuw document maken." ma:contentTypeScope="" ma:versionID="edddddef28d3e23b6a41a0411d54ddba">
  <xsd:schema xmlns:xsd="http://www.w3.org/2001/XMLSchema" xmlns:xs="http://www.w3.org/2001/XMLSchema" xmlns:p="http://schemas.microsoft.com/office/2006/metadata/properties" xmlns:ns2="bb527ce2-81fa-4df5-954e-3b0f32d5365f" xmlns:ns3="22b2423e-d89b-449d-a761-68665af4d9c1" targetNamespace="http://schemas.microsoft.com/office/2006/metadata/properties" ma:root="true" ma:fieldsID="93d8455c5ece8fd78458ac6dd791cc9a" ns2:_="" ns3:_="">
    <xsd:import namespace="bb527ce2-81fa-4df5-954e-3b0f32d5365f"/>
    <xsd:import namespace="22b2423e-d89b-449d-a761-68665af4d9c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527ce2-81fa-4df5-954e-3b0f32d536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Afbeeldingtags" ma:readOnly="false" ma:fieldId="{5cf76f15-5ced-4ddc-b409-7134ff3c332f}" ma:taxonomyMulti="true" ma:sspId="e849caf3-2457-4b41-a512-21873c75128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BillingMetadata" ma:index="1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2b2423e-d89b-449d-a761-68665af4d9c1"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06daafe8-327d-4d35-ae33-8b9e8a859721}" ma:internalName="TaxCatchAll" ma:showField="CatchAllData" ma:web="22b2423e-d89b-449d-a761-68665af4d9c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2b2423e-d89b-449d-a761-68665af4d9c1" xsi:nil="true"/>
    <lcf76f155ced4ddcb4097134ff3c332f xmlns="bb527ce2-81fa-4df5-954e-3b0f32d5365f">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A1670B5-F9D6-4AAB-AA7C-E116ADAC20BB}"/>
</file>

<file path=customXml/itemProps2.xml><?xml version="1.0" encoding="utf-8"?>
<ds:datastoreItem xmlns:ds="http://schemas.openxmlformats.org/officeDocument/2006/customXml" ds:itemID="{6318716E-F197-4664-B460-4D0D8CAEA999}">
  <ds:schemaRefs>
    <ds:schemaRef ds:uri="http://purl.org/dc/dcmitype/"/>
    <ds:schemaRef ds:uri="http://schemas.openxmlformats.org/package/2006/metadata/core-properties"/>
    <ds:schemaRef ds:uri="650d5aa0-6826-44dd-b95d-ffa12456b2a2"/>
    <ds:schemaRef ds:uri="http://schemas.microsoft.com/office/2006/metadata/properties"/>
    <ds:schemaRef ds:uri="http://purl.org/dc/elements/1.1/"/>
    <ds:schemaRef ds:uri="http://schemas.microsoft.com/office/2006/documentManagement/types"/>
    <ds:schemaRef ds:uri="http://schemas.microsoft.com/office/infopath/2007/PartnerControls"/>
    <ds:schemaRef ds:uri="c96619b6-c130-4039-81a7-de0f383721d6"/>
    <ds:schemaRef ds:uri="http://www.w3.org/XML/1998/namespace"/>
    <ds:schemaRef ds:uri="http://purl.org/dc/terms/"/>
  </ds:schemaRefs>
</ds:datastoreItem>
</file>

<file path=customXml/itemProps3.xml><?xml version="1.0" encoding="utf-8"?>
<ds:datastoreItem xmlns:ds="http://schemas.openxmlformats.org/officeDocument/2006/customXml" ds:itemID="{72F68C9A-7232-4FFB-9B58-47C65E28FAB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485</TotalTime>
  <Words>4596</Words>
  <Application>Microsoft Office PowerPoint</Application>
  <PresentationFormat>Breedbeeld</PresentationFormat>
  <Paragraphs>629</Paragraphs>
  <Slides>29</Slides>
  <Notes>28</Notes>
  <HiddenSlides>0</HiddenSlides>
  <MMClips>0</MMClips>
  <ScaleCrop>false</ScaleCrop>
  <HeadingPairs>
    <vt:vector size="4" baseType="variant">
      <vt:variant>
        <vt:lpstr>Thema</vt:lpstr>
      </vt:variant>
      <vt:variant>
        <vt:i4>2</vt:i4>
      </vt:variant>
      <vt:variant>
        <vt:lpstr>Diatitels</vt:lpstr>
      </vt:variant>
      <vt:variant>
        <vt:i4>29</vt:i4>
      </vt:variant>
    </vt:vector>
  </HeadingPairs>
  <TitlesOfParts>
    <vt:vector size="31" baseType="lpstr">
      <vt:lpstr>NIET GEBRUIKEN</vt:lpstr>
      <vt:lpstr>Capsearch maart 2025</vt:lpstr>
      <vt:lpstr>PowerPoint-presentatie</vt:lpstr>
      <vt:lpstr>PowerPoint-presentatie</vt:lpstr>
      <vt:lpstr>Onderwerpen</vt:lpstr>
      <vt:lpstr>Waarom je dienstverlening uitbreiden?</vt:lpstr>
      <vt:lpstr>Omvang markt en advieskanaal</vt:lpstr>
      <vt:lpstr>Omvang markt en advieskanaal</vt:lpstr>
      <vt:lpstr>Speelveld in beweging</vt:lpstr>
      <vt:lpstr>Jij bent de spil in het web</vt:lpstr>
      <vt:lpstr>Verschil tussen consumenten en zakelijke markt</vt:lpstr>
      <vt:lpstr>PowerPoint-presentatie</vt:lpstr>
      <vt:lpstr>Signaleren financieringsbehoefte</vt:lpstr>
      <vt:lpstr>PowerPoint-presentatie</vt:lpstr>
      <vt:lpstr>PowerPoint-presentatie</vt:lpstr>
      <vt:lpstr>Breng situatie klant in beeld</vt:lpstr>
      <vt:lpstr>Wat doet het bedrijf</vt:lpstr>
      <vt:lpstr>PowerPoint-presentatie</vt:lpstr>
      <vt:lpstr>PowerPoint-presentatie</vt:lpstr>
      <vt:lpstr>Investerings- &amp; financieringsbehoefte</vt:lpstr>
      <vt:lpstr>Vastgoed voor eigen gebruik</vt:lpstr>
      <vt:lpstr>Werkkapitaal</vt:lpstr>
      <vt:lpstr>Bedrijfsmiddel</vt:lpstr>
      <vt:lpstr>Commercieel vastgoed</vt:lpstr>
      <vt:lpstr>Bedrijfsovername</vt:lpstr>
      <vt:lpstr>Uitdagende financieringen</vt:lpstr>
      <vt:lpstr>PowerPoint-presentatie</vt:lpstr>
      <vt:lpstr>Handige informatie</vt:lpstr>
      <vt:lpstr>Uitgebreide ondersteuning</vt:lpstr>
      <vt:lpstr>PowerPoint-presentatie</vt:lpstr>
      <vt:lpstr>Wil jij nu nog meer weten?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Microsoft Office-gebruiker</dc:creator>
  <cp:lastModifiedBy>Arjan Buis - Capsearch</cp:lastModifiedBy>
  <cp:revision>96</cp:revision>
  <cp:lastPrinted>2025-03-14T09:30:47Z</cp:lastPrinted>
  <dcterms:created xsi:type="dcterms:W3CDTF">2018-08-08T09:55:30Z</dcterms:created>
  <dcterms:modified xsi:type="dcterms:W3CDTF">2025-03-31T14:16:19Z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0x01010080DD67AB8329AB48A35E15D4709019BD</vt:lpwstr>
  </property>
  <property fmtid="{D5CDD505-2E9C-101B-9397-08002B2CF9AE}" pid="3" name="MediaServiceImageTags">
    <vt:lpwstr/>
  </property>
</Properties>
</file>